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3"/>
  </p:notesMasterIdLst>
  <p:sldIdLst>
    <p:sldId id="256" r:id="rId2"/>
    <p:sldId id="257" r:id="rId3"/>
    <p:sldId id="320" r:id="rId4"/>
    <p:sldId id="796" r:id="rId5"/>
    <p:sldId id="550" r:id="rId6"/>
    <p:sldId id="487" r:id="rId7"/>
    <p:sldId id="489" r:id="rId8"/>
    <p:sldId id="329" r:id="rId9"/>
    <p:sldId id="330" r:id="rId10"/>
    <p:sldId id="331" r:id="rId11"/>
    <p:sldId id="332" r:id="rId12"/>
    <p:sldId id="338" r:id="rId13"/>
    <p:sldId id="494" r:id="rId14"/>
    <p:sldId id="343" r:id="rId15"/>
    <p:sldId id="344" r:id="rId16"/>
    <p:sldId id="345" r:id="rId17"/>
    <p:sldId id="346" r:id="rId18"/>
    <p:sldId id="348" r:id="rId19"/>
    <p:sldId id="349" r:id="rId20"/>
    <p:sldId id="350" r:id="rId21"/>
    <p:sldId id="351" r:id="rId22"/>
    <p:sldId id="333" r:id="rId23"/>
    <p:sldId id="353" r:id="rId24"/>
    <p:sldId id="334" r:id="rId25"/>
    <p:sldId id="335" r:id="rId26"/>
    <p:sldId id="337" r:id="rId27"/>
    <p:sldId id="341" r:id="rId28"/>
    <p:sldId id="342" r:id="rId29"/>
    <p:sldId id="492" r:id="rId30"/>
    <p:sldId id="340" r:id="rId31"/>
    <p:sldId id="354" r:id="rId32"/>
    <p:sldId id="355" r:id="rId33"/>
    <p:sldId id="356" r:id="rId34"/>
    <p:sldId id="362" r:id="rId35"/>
    <p:sldId id="495" r:id="rId36"/>
    <p:sldId id="364" r:id="rId37"/>
    <p:sldId id="274" r:id="rId38"/>
    <p:sldId id="491" r:id="rId39"/>
    <p:sldId id="363" r:id="rId40"/>
    <p:sldId id="369" r:id="rId41"/>
    <p:sldId id="368" r:id="rId42"/>
    <p:sldId id="498" r:id="rId43"/>
    <p:sldId id="520" r:id="rId44"/>
    <p:sldId id="375" r:id="rId45"/>
    <p:sldId id="372" r:id="rId46"/>
    <p:sldId id="373" r:id="rId47"/>
    <p:sldId id="500" r:id="rId48"/>
    <p:sldId id="501" r:id="rId49"/>
    <p:sldId id="502" r:id="rId50"/>
    <p:sldId id="503" r:id="rId51"/>
    <p:sldId id="505" r:id="rId52"/>
    <p:sldId id="506" r:id="rId53"/>
    <p:sldId id="507" r:id="rId54"/>
    <p:sldId id="508" r:id="rId55"/>
    <p:sldId id="509" r:id="rId56"/>
    <p:sldId id="510" r:id="rId57"/>
    <p:sldId id="511" r:id="rId58"/>
    <p:sldId id="512" r:id="rId59"/>
    <p:sldId id="517" r:id="rId60"/>
    <p:sldId id="518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385" r:id="rId71"/>
    <p:sldId id="387" r:id="rId72"/>
    <p:sldId id="389" r:id="rId73"/>
    <p:sldId id="390" r:id="rId74"/>
    <p:sldId id="391" r:id="rId75"/>
    <p:sldId id="392" r:id="rId76"/>
    <p:sldId id="393" r:id="rId77"/>
    <p:sldId id="394" r:id="rId78"/>
    <p:sldId id="395" r:id="rId79"/>
    <p:sldId id="396" r:id="rId80"/>
    <p:sldId id="397" r:id="rId81"/>
    <p:sldId id="398" r:id="rId82"/>
    <p:sldId id="399" r:id="rId83"/>
    <p:sldId id="400" r:id="rId84"/>
    <p:sldId id="401" r:id="rId85"/>
    <p:sldId id="402" r:id="rId86"/>
    <p:sldId id="403" r:id="rId87"/>
    <p:sldId id="404" r:id="rId88"/>
    <p:sldId id="406" r:id="rId89"/>
    <p:sldId id="407" r:id="rId90"/>
    <p:sldId id="408" r:id="rId91"/>
    <p:sldId id="409" r:id="rId92"/>
    <p:sldId id="410" r:id="rId93"/>
    <p:sldId id="412" r:id="rId94"/>
    <p:sldId id="413" r:id="rId95"/>
    <p:sldId id="414" r:id="rId96"/>
    <p:sldId id="415" r:id="rId97"/>
    <p:sldId id="417" r:id="rId98"/>
    <p:sldId id="552" r:id="rId99"/>
    <p:sldId id="554" r:id="rId100"/>
    <p:sldId id="555" r:id="rId101"/>
    <p:sldId id="556" r:id="rId102"/>
    <p:sldId id="557" r:id="rId103"/>
    <p:sldId id="559" r:id="rId104"/>
    <p:sldId id="561" r:id="rId105"/>
    <p:sldId id="562" r:id="rId106"/>
    <p:sldId id="563" r:id="rId107"/>
    <p:sldId id="565" r:id="rId108"/>
    <p:sldId id="566" r:id="rId109"/>
    <p:sldId id="572" r:id="rId110"/>
    <p:sldId id="797" r:id="rId111"/>
    <p:sldId id="295" r:id="rId112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01438C"/>
    <a:srgbClr val="0033CC"/>
    <a:srgbClr val="0066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664" autoAdjust="0"/>
  </p:normalViewPr>
  <p:slideViewPr>
    <p:cSldViewPr>
      <p:cViewPr>
        <p:scale>
          <a:sx n="100" d="100"/>
          <a:sy n="100" d="100"/>
        </p:scale>
        <p:origin x="-260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80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F014CC-5457-4AC3-8D67-B6A1B83283B0}" type="slidenum">
              <a:rPr lang="pt-BR" altLang="en-US"/>
              <a:pPr/>
              <a:t>‹#›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47A90B-E1FB-4078-BF0B-2C680CE9205F}" type="slidenum">
              <a:rPr lang="pt-BR" altLang="en-US"/>
              <a:pPr eaLnBrk="1" hangingPunct="1"/>
              <a:t>42</a:t>
            </a:fld>
            <a:endParaRPr lang="pt-BR" altLang="en-US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863850" cy="1227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E4B191-A27F-4528-B21D-03EDAF05991E}" type="slidenum">
              <a:rPr lang="pt-BR" altLang="en-US"/>
              <a:pPr eaLnBrk="1" hangingPunct="1"/>
              <a:t>105</a:t>
            </a:fld>
            <a:endParaRPr lang="pt-BR" altLang="en-US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08075" y="652463"/>
            <a:ext cx="4646613" cy="3484562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F724-A326-4A53-8F6B-D0D83A3B32DA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27306-E648-42CC-AE51-4438C34266C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2775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55376-1AD2-4009-96FC-A759BE836DEC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F470-5058-48FB-955C-C738028FA8D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122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7082-94A5-4EB1-8D1F-F9818D78E71C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DD7BE-CD56-4E7C-BFD6-E5B18A9AA351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9527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54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9F0AC-C2B3-4D72-8B08-73A4CE0DBF38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2C578-86AC-4820-AA69-73003398EC6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7656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53C9C-4127-49B4-9DC6-FE3C1ED68CD0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E9FCC-3B98-442D-8622-0BA535DF8D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3225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E1630-D925-49E2-8045-31E1E320DBE8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A8B2A-4D63-4825-968C-FE64E686E2C5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5216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63131-F51A-41DB-8AA6-3AE07A5CC790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67434-C2CF-479D-B6F1-F338D932EB31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480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83BB-7D60-4DCE-B365-01688FE1AE4C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4FC99-0DB0-452C-A3BB-24DE8E99F4F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2174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1D43-3198-48F2-A7B2-72667346A33C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80D56-2304-49D9-AB22-01653A484F7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7374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8DA6-61FB-4087-BFC1-CB231FDD97A8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D919-FD85-421D-85D3-3EEB4A313BB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7615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567E4-219C-424C-BD8C-29DBE2C87466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DCE92-8023-4690-A95B-80D3DBA1789D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0724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6F70813-7AFC-4CB8-AEF2-396B4C7C4A36}" type="datetimeFigureOut">
              <a:rPr lang="pt-BR"/>
              <a:pPr>
                <a:defRPr/>
              </a:pPr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DE0B924-9135-46A1-B7FA-EF7B46413DD6}" type="slidenum">
              <a:rPr lang="pt-BR" altLang="en-US"/>
              <a:pPr/>
              <a:t>‹#›</a:t>
            </a:fld>
            <a:endParaRPr lang="pt-BR" altLang="en-US"/>
          </a:p>
        </p:txBody>
      </p:sp>
      <p:pic>
        <p:nvPicPr>
          <p:cNvPr id="5127" name="Picture 7" descr="Testeiras_PPT_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Testeiras_PPT_4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3688"/>
            <a:ext cx="9144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5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419475" y="1557338"/>
            <a:ext cx="53641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5400" b="1" u="sng">
                <a:solidFill>
                  <a:srgbClr val="01438C"/>
                </a:solidFill>
                <a:latin typeface="Tahoma" panose="020B0604030504040204" pitchFamily="34" charset="0"/>
              </a:rPr>
              <a:t>GTD</a:t>
            </a:r>
          </a:p>
          <a:p>
            <a:pPr eaLnBrk="1" hangingPunct="1"/>
            <a:r>
              <a:rPr lang="pt-BR" altLang="en-US" sz="2400" b="1" u="sng">
                <a:solidFill>
                  <a:srgbClr val="01438C"/>
                </a:solidFill>
                <a:latin typeface="Tahoma" panose="020B0604030504040204" pitchFamily="34" charset="0"/>
              </a:rPr>
              <a:t>GERAÇÃO-TRANSMIÇÃO E DISTRIBUIÇÃO DE ENERGIA ELÉTIRCA</a:t>
            </a:r>
          </a:p>
        </p:txBody>
      </p:sp>
      <p:pic>
        <p:nvPicPr>
          <p:cNvPr id="18435" name="Picture 10" descr="Montagem ELEK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31432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11"/>
          <p:cNvSpPr txBox="1">
            <a:spLocks noChangeArrowheads="1"/>
          </p:cNvSpPr>
          <p:nvPr/>
        </p:nvSpPr>
        <p:spPr bwMode="auto">
          <a:xfrm>
            <a:off x="4067175" y="4076700"/>
            <a:ext cx="4537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200" b="1">
                <a:latin typeface="Tahoma" panose="020B0604030504040204" pitchFamily="34" charset="0"/>
              </a:rPr>
              <a:t>MÓDULO DISTRIBUIÇÃO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500563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775325" y="3108325"/>
            <a:ext cx="184150" cy="701675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pt-BR" sz="4000" b="1">
              <a:solidFill>
                <a:srgbClr val="66FF33"/>
              </a:solidFill>
              <a:latin typeface="Arial" charset="0"/>
            </a:endParaRP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684713" y="2420938"/>
            <a:ext cx="43275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AS REDES AÉREAS</a:t>
            </a:r>
          </a:p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SÃO APOIADAS NOS</a:t>
            </a:r>
          </a:p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MAIS DIVERSOS</a:t>
            </a:r>
          </a:p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TIPOS DE </a:t>
            </a:r>
          </a:p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ESTRUTURAS DE</a:t>
            </a:r>
          </a:p>
          <a:p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SUSTENTAÇÃO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9463"/>
            <a:ext cx="7643813" cy="561975"/>
          </a:xfrm>
          <a:ln>
            <a:solidFill>
              <a:schemeClr val="bg1"/>
            </a:solidFill>
          </a:ln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3200" b="1" smtClean="0">
                <a:latin typeface="Tahoma" pitchFamily="34" charset="0"/>
              </a:rPr>
              <a:t>Integração de Processos e Sistemas</a:t>
            </a:r>
          </a:p>
        </p:txBody>
      </p:sp>
      <p:sp>
        <p:nvSpPr>
          <p:cNvPr id="117763" name="Text Box 3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848600" cy="4343400"/>
          </a:xfrm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800" i="1" smtClean="0">
                <a:solidFill>
                  <a:srgbClr val="000066"/>
                </a:solidFill>
              </a:rPr>
              <a:t>                                            CallCenter</a:t>
            </a:r>
            <a:endParaRPr lang="en-US" altLang="en-US" sz="1800" b="1" i="1" smtClean="0">
              <a:solidFill>
                <a:srgbClr val="000066"/>
              </a:solidFill>
            </a:endParaRPr>
          </a:p>
        </p:txBody>
      </p:sp>
      <p:sp>
        <p:nvSpPr>
          <p:cNvPr id="117764" name="Rectangle 3"/>
          <p:cNvSpPr>
            <a:spLocks noChangeAspect="1" noChangeArrowheads="1"/>
          </p:cNvSpPr>
          <p:nvPr/>
        </p:nvSpPr>
        <p:spPr bwMode="auto">
          <a:xfrm>
            <a:off x="4029075" y="4038600"/>
            <a:ext cx="1031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2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765" name="Freeform 4"/>
          <p:cNvSpPr>
            <a:spLocks/>
          </p:cNvSpPr>
          <p:nvPr/>
        </p:nvSpPr>
        <p:spPr bwMode="auto">
          <a:xfrm>
            <a:off x="5746750" y="3351213"/>
            <a:ext cx="1187450" cy="1144587"/>
          </a:xfrm>
          <a:custGeom>
            <a:avLst/>
            <a:gdLst>
              <a:gd name="T0" fmla="*/ 1572631119 w 690"/>
              <a:gd name="T1" fmla="*/ 1701104150 h 721"/>
              <a:gd name="T2" fmla="*/ 1551900658 w 690"/>
              <a:gd name="T3" fmla="*/ 1580136347 h 721"/>
              <a:gd name="T4" fmla="*/ 1418625792 w 690"/>
              <a:gd name="T5" fmla="*/ 1469249558 h 721"/>
              <a:gd name="T6" fmla="*/ 1430472753 w 690"/>
              <a:gd name="T7" fmla="*/ 1393644929 h 721"/>
              <a:gd name="T8" fmla="*/ 1477858875 w 690"/>
              <a:gd name="T9" fmla="*/ 1194553533 h 721"/>
              <a:gd name="T10" fmla="*/ 1510436296 w 690"/>
              <a:gd name="T11" fmla="*/ 1048384584 h 721"/>
              <a:gd name="T12" fmla="*/ 1540053698 w 690"/>
              <a:gd name="T13" fmla="*/ 990420241 h 721"/>
              <a:gd name="T14" fmla="*/ 1602248521 w 690"/>
              <a:gd name="T15" fmla="*/ 942538103 h 721"/>
              <a:gd name="T16" fmla="*/ 1694059024 w 690"/>
              <a:gd name="T17" fmla="*/ 864412527 h 721"/>
              <a:gd name="T18" fmla="*/ 1794754749 w 690"/>
              <a:gd name="T19" fmla="*/ 758565848 h 721"/>
              <a:gd name="T20" fmla="*/ 1880642202 w 690"/>
              <a:gd name="T21" fmla="*/ 695562784 h 721"/>
              <a:gd name="T22" fmla="*/ 1966530947 w 690"/>
              <a:gd name="T23" fmla="*/ 662799984 h 721"/>
              <a:gd name="T24" fmla="*/ 2034647529 w 690"/>
              <a:gd name="T25" fmla="*/ 619958155 h 721"/>
              <a:gd name="T26" fmla="*/ 2028724049 w 690"/>
              <a:gd name="T27" fmla="*/ 488910132 h 721"/>
              <a:gd name="T28" fmla="*/ 1960607466 w 690"/>
              <a:gd name="T29" fmla="*/ 446066715 h 721"/>
              <a:gd name="T30" fmla="*/ 1936913545 w 690"/>
              <a:gd name="T31" fmla="*/ 478829515 h 721"/>
              <a:gd name="T32" fmla="*/ 1886565683 w 690"/>
              <a:gd name="T33" fmla="*/ 584675995 h 721"/>
              <a:gd name="T34" fmla="*/ 1824370860 w 690"/>
              <a:gd name="T35" fmla="*/ 619958155 h 721"/>
              <a:gd name="T36" fmla="*/ 1750330367 w 690"/>
              <a:gd name="T37" fmla="*/ 647679059 h 721"/>
              <a:gd name="T38" fmla="*/ 1682212064 w 690"/>
              <a:gd name="T39" fmla="*/ 667840293 h 721"/>
              <a:gd name="T40" fmla="*/ 1566707638 w 690"/>
              <a:gd name="T41" fmla="*/ 632558133 h 721"/>
              <a:gd name="T42" fmla="*/ 1454164953 w 690"/>
              <a:gd name="T43" fmla="*/ 574595378 h 721"/>
              <a:gd name="T44" fmla="*/ 1516359776 w 690"/>
              <a:gd name="T45" fmla="*/ 478829515 h 721"/>
              <a:gd name="T46" fmla="*/ 1528206737 w 690"/>
              <a:gd name="T47" fmla="*/ 405744147 h 721"/>
              <a:gd name="T48" fmla="*/ 1460088434 w 690"/>
              <a:gd name="T49" fmla="*/ 367942626 h 721"/>
              <a:gd name="T50" fmla="*/ 1344585729 w 690"/>
              <a:gd name="T51" fmla="*/ 304937975 h 721"/>
              <a:gd name="T52" fmla="*/ 1226119564 w 690"/>
              <a:gd name="T53" fmla="*/ 262096146 h 721"/>
              <a:gd name="T54" fmla="*/ 1131347320 w 690"/>
              <a:gd name="T55" fmla="*/ 221773677 h 721"/>
              <a:gd name="T56" fmla="*/ 1021766375 w 690"/>
              <a:gd name="T57" fmla="*/ 146168999 h 721"/>
              <a:gd name="T58" fmla="*/ 935879351 w 690"/>
              <a:gd name="T59" fmla="*/ 57962780 h 721"/>
              <a:gd name="T60" fmla="*/ 891454754 w 690"/>
              <a:gd name="T61" fmla="*/ 42841842 h 721"/>
              <a:gd name="T62" fmla="*/ 841106892 w 690"/>
              <a:gd name="T63" fmla="*/ 20161241 h 721"/>
              <a:gd name="T64" fmla="*/ 719678987 w 690"/>
              <a:gd name="T65" fmla="*/ 20161241 h 721"/>
              <a:gd name="T66" fmla="*/ 698946805 w 690"/>
              <a:gd name="T67" fmla="*/ 95765888 h 721"/>
              <a:gd name="T68" fmla="*/ 645637203 w 690"/>
              <a:gd name="T69" fmla="*/ 52922471 h 721"/>
              <a:gd name="T70" fmla="*/ 556788439 w 690"/>
              <a:gd name="T71" fmla="*/ 32761224 h 721"/>
              <a:gd name="T72" fmla="*/ 447207387 w 690"/>
              <a:gd name="T73" fmla="*/ 0 h 721"/>
              <a:gd name="T74" fmla="*/ 367243844 w 690"/>
              <a:gd name="T75" fmla="*/ 73083706 h 721"/>
              <a:gd name="T76" fmla="*/ 340588182 w 690"/>
              <a:gd name="T77" fmla="*/ 120967456 h 721"/>
              <a:gd name="T78" fmla="*/ 334664702 w 690"/>
              <a:gd name="T79" fmla="*/ 146168999 h 721"/>
              <a:gd name="T80" fmla="*/ 334664702 w 690"/>
              <a:gd name="T81" fmla="*/ 221773677 h 721"/>
              <a:gd name="T82" fmla="*/ 310972501 w 690"/>
              <a:gd name="T83" fmla="*/ 274696124 h 721"/>
              <a:gd name="T84" fmla="*/ 216200203 w 690"/>
              <a:gd name="T85" fmla="*/ 320058901 h 721"/>
              <a:gd name="T86" fmla="*/ 186582802 w 690"/>
              <a:gd name="T87" fmla="*/ 378023244 h 721"/>
              <a:gd name="T88" fmla="*/ 198429762 w 690"/>
              <a:gd name="T89" fmla="*/ 551913195 h 721"/>
              <a:gd name="T90" fmla="*/ 204353243 w 690"/>
              <a:gd name="T91" fmla="*/ 619958155 h 721"/>
              <a:gd name="T92" fmla="*/ 118466219 w 690"/>
              <a:gd name="T93" fmla="*/ 725804636 h 721"/>
              <a:gd name="T94" fmla="*/ 74041811 w 690"/>
              <a:gd name="T95" fmla="*/ 801409264 h 721"/>
              <a:gd name="T96" fmla="*/ 50347876 w 690"/>
              <a:gd name="T97" fmla="*/ 909775304 h 721"/>
              <a:gd name="T98" fmla="*/ 50347876 w 690"/>
              <a:gd name="T99" fmla="*/ 995460550 h 721"/>
              <a:gd name="T100" fmla="*/ 26653947 w 690"/>
              <a:gd name="T101" fmla="*/ 1063505510 h 721"/>
              <a:gd name="T102" fmla="*/ 11846964 w 690"/>
              <a:gd name="T103" fmla="*/ 1116427956 h 721"/>
              <a:gd name="T104" fmla="*/ 0 w 690"/>
              <a:gd name="T105" fmla="*/ 1174392299 h 721"/>
              <a:gd name="T106" fmla="*/ 62194850 w 690"/>
              <a:gd name="T107" fmla="*/ 1320561248 h 721"/>
              <a:gd name="T108" fmla="*/ 88848791 w 690"/>
              <a:gd name="T109" fmla="*/ 1393644929 h 721"/>
              <a:gd name="T110" fmla="*/ 82925310 w 690"/>
              <a:gd name="T111" fmla="*/ 1542334826 h 721"/>
              <a:gd name="T112" fmla="*/ 50347876 w 690"/>
              <a:gd name="T113" fmla="*/ 1620458815 h 721"/>
              <a:gd name="T114" fmla="*/ 68118330 w 690"/>
              <a:gd name="T115" fmla="*/ 1721265384 h 721"/>
              <a:gd name="T116" fmla="*/ 14808708 w 690"/>
              <a:gd name="T117" fmla="*/ 1774189418 h 72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90"/>
              <a:gd name="T178" fmla="*/ 0 h 721"/>
              <a:gd name="T179" fmla="*/ 690 w 690"/>
              <a:gd name="T180" fmla="*/ 721 h 72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90" h="721">
                <a:moveTo>
                  <a:pt x="539" y="720"/>
                </a:moveTo>
                <a:lnTo>
                  <a:pt x="541" y="716"/>
                </a:lnTo>
                <a:lnTo>
                  <a:pt x="547" y="706"/>
                </a:lnTo>
                <a:lnTo>
                  <a:pt x="547" y="687"/>
                </a:lnTo>
                <a:lnTo>
                  <a:pt x="547" y="679"/>
                </a:lnTo>
                <a:lnTo>
                  <a:pt x="541" y="679"/>
                </a:lnTo>
                <a:lnTo>
                  <a:pt x="531" y="675"/>
                </a:lnTo>
                <a:lnTo>
                  <a:pt x="524" y="666"/>
                </a:lnTo>
                <a:lnTo>
                  <a:pt x="520" y="656"/>
                </a:lnTo>
                <a:lnTo>
                  <a:pt x="524" y="650"/>
                </a:lnTo>
                <a:lnTo>
                  <a:pt x="529" y="639"/>
                </a:lnTo>
                <a:lnTo>
                  <a:pt x="529" y="637"/>
                </a:lnTo>
                <a:lnTo>
                  <a:pt x="529" y="631"/>
                </a:lnTo>
                <a:lnTo>
                  <a:pt x="524" y="627"/>
                </a:lnTo>
                <a:lnTo>
                  <a:pt x="518" y="620"/>
                </a:lnTo>
                <a:lnTo>
                  <a:pt x="508" y="612"/>
                </a:lnTo>
                <a:lnTo>
                  <a:pt x="502" y="608"/>
                </a:lnTo>
                <a:lnTo>
                  <a:pt x="493" y="602"/>
                </a:lnTo>
                <a:lnTo>
                  <a:pt x="485" y="597"/>
                </a:lnTo>
                <a:lnTo>
                  <a:pt x="481" y="589"/>
                </a:lnTo>
                <a:lnTo>
                  <a:pt x="479" y="583"/>
                </a:lnTo>
                <a:lnTo>
                  <a:pt x="481" y="581"/>
                </a:lnTo>
                <a:lnTo>
                  <a:pt x="483" y="576"/>
                </a:lnTo>
                <a:lnTo>
                  <a:pt x="483" y="570"/>
                </a:lnTo>
                <a:lnTo>
                  <a:pt x="483" y="568"/>
                </a:lnTo>
                <a:lnTo>
                  <a:pt x="483" y="556"/>
                </a:lnTo>
                <a:lnTo>
                  <a:pt x="483" y="555"/>
                </a:lnTo>
                <a:lnTo>
                  <a:pt x="483" y="553"/>
                </a:lnTo>
                <a:lnTo>
                  <a:pt x="487" y="539"/>
                </a:lnTo>
                <a:lnTo>
                  <a:pt x="489" y="531"/>
                </a:lnTo>
                <a:lnTo>
                  <a:pt x="489" y="530"/>
                </a:lnTo>
                <a:lnTo>
                  <a:pt x="495" y="524"/>
                </a:lnTo>
                <a:lnTo>
                  <a:pt x="497" y="518"/>
                </a:lnTo>
                <a:lnTo>
                  <a:pt x="497" y="510"/>
                </a:lnTo>
                <a:lnTo>
                  <a:pt x="499" y="474"/>
                </a:lnTo>
                <a:lnTo>
                  <a:pt x="499" y="470"/>
                </a:lnTo>
                <a:lnTo>
                  <a:pt x="504" y="457"/>
                </a:lnTo>
                <a:lnTo>
                  <a:pt x="506" y="449"/>
                </a:lnTo>
                <a:lnTo>
                  <a:pt x="506" y="439"/>
                </a:lnTo>
                <a:lnTo>
                  <a:pt x="506" y="436"/>
                </a:lnTo>
                <a:lnTo>
                  <a:pt x="510" y="422"/>
                </a:lnTo>
                <a:lnTo>
                  <a:pt x="510" y="416"/>
                </a:lnTo>
                <a:lnTo>
                  <a:pt x="508" y="411"/>
                </a:lnTo>
                <a:lnTo>
                  <a:pt x="508" y="405"/>
                </a:lnTo>
                <a:lnTo>
                  <a:pt x="510" y="403"/>
                </a:lnTo>
                <a:lnTo>
                  <a:pt x="518" y="397"/>
                </a:lnTo>
                <a:lnTo>
                  <a:pt x="518" y="395"/>
                </a:lnTo>
                <a:lnTo>
                  <a:pt x="518" y="393"/>
                </a:lnTo>
                <a:lnTo>
                  <a:pt x="520" y="393"/>
                </a:lnTo>
                <a:lnTo>
                  <a:pt x="524" y="389"/>
                </a:lnTo>
                <a:lnTo>
                  <a:pt x="525" y="388"/>
                </a:lnTo>
                <a:lnTo>
                  <a:pt x="531" y="382"/>
                </a:lnTo>
                <a:lnTo>
                  <a:pt x="533" y="380"/>
                </a:lnTo>
                <a:lnTo>
                  <a:pt x="535" y="378"/>
                </a:lnTo>
                <a:lnTo>
                  <a:pt x="537" y="376"/>
                </a:lnTo>
                <a:lnTo>
                  <a:pt x="541" y="374"/>
                </a:lnTo>
                <a:lnTo>
                  <a:pt x="545" y="370"/>
                </a:lnTo>
                <a:lnTo>
                  <a:pt x="547" y="366"/>
                </a:lnTo>
                <a:lnTo>
                  <a:pt x="556" y="359"/>
                </a:lnTo>
                <a:lnTo>
                  <a:pt x="560" y="355"/>
                </a:lnTo>
                <a:lnTo>
                  <a:pt x="562" y="353"/>
                </a:lnTo>
                <a:lnTo>
                  <a:pt x="564" y="349"/>
                </a:lnTo>
                <a:lnTo>
                  <a:pt x="572" y="343"/>
                </a:lnTo>
                <a:lnTo>
                  <a:pt x="573" y="338"/>
                </a:lnTo>
                <a:lnTo>
                  <a:pt x="575" y="336"/>
                </a:lnTo>
                <a:lnTo>
                  <a:pt x="585" y="322"/>
                </a:lnTo>
                <a:lnTo>
                  <a:pt x="589" y="320"/>
                </a:lnTo>
                <a:lnTo>
                  <a:pt x="593" y="315"/>
                </a:lnTo>
                <a:lnTo>
                  <a:pt x="595" y="311"/>
                </a:lnTo>
                <a:lnTo>
                  <a:pt x="606" y="301"/>
                </a:lnTo>
                <a:lnTo>
                  <a:pt x="610" y="297"/>
                </a:lnTo>
                <a:lnTo>
                  <a:pt x="618" y="292"/>
                </a:lnTo>
                <a:lnTo>
                  <a:pt x="619" y="292"/>
                </a:lnTo>
                <a:lnTo>
                  <a:pt x="623" y="288"/>
                </a:lnTo>
                <a:lnTo>
                  <a:pt x="625" y="286"/>
                </a:lnTo>
                <a:lnTo>
                  <a:pt x="629" y="284"/>
                </a:lnTo>
                <a:lnTo>
                  <a:pt x="635" y="276"/>
                </a:lnTo>
                <a:lnTo>
                  <a:pt x="639" y="272"/>
                </a:lnTo>
                <a:lnTo>
                  <a:pt x="639" y="271"/>
                </a:lnTo>
                <a:lnTo>
                  <a:pt x="643" y="269"/>
                </a:lnTo>
                <a:lnTo>
                  <a:pt x="648" y="265"/>
                </a:lnTo>
                <a:lnTo>
                  <a:pt x="654" y="265"/>
                </a:lnTo>
                <a:lnTo>
                  <a:pt x="658" y="265"/>
                </a:lnTo>
                <a:lnTo>
                  <a:pt x="664" y="263"/>
                </a:lnTo>
                <a:lnTo>
                  <a:pt x="667" y="261"/>
                </a:lnTo>
                <a:lnTo>
                  <a:pt x="669" y="259"/>
                </a:lnTo>
                <a:lnTo>
                  <a:pt x="671" y="259"/>
                </a:lnTo>
                <a:lnTo>
                  <a:pt x="673" y="257"/>
                </a:lnTo>
                <a:lnTo>
                  <a:pt x="683" y="251"/>
                </a:lnTo>
                <a:lnTo>
                  <a:pt x="685" y="249"/>
                </a:lnTo>
                <a:lnTo>
                  <a:pt x="687" y="246"/>
                </a:lnTo>
                <a:lnTo>
                  <a:pt x="689" y="238"/>
                </a:lnTo>
                <a:lnTo>
                  <a:pt x="689" y="213"/>
                </a:lnTo>
                <a:lnTo>
                  <a:pt x="689" y="209"/>
                </a:lnTo>
                <a:lnTo>
                  <a:pt x="687" y="203"/>
                </a:lnTo>
                <a:lnTo>
                  <a:pt x="687" y="200"/>
                </a:lnTo>
                <a:lnTo>
                  <a:pt x="685" y="196"/>
                </a:lnTo>
                <a:lnTo>
                  <a:pt x="685" y="194"/>
                </a:lnTo>
                <a:lnTo>
                  <a:pt x="683" y="186"/>
                </a:lnTo>
                <a:lnTo>
                  <a:pt x="683" y="184"/>
                </a:lnTo>
                <a:lnTo>
                  <a:pt x="681" y="182"/>
                </a:lnTo>
                <a:lnTo>
                  <a:pt x="679" y="178"/>
                </a:lnTo>
                <a:lnTo>
                  <a:pt x="677" y="177"/>
                </a:lnTo>
                <a:lnTo>
                  <a:pt x="666" y="175"/>
                </a:lnTo>
                <a:lnTo>
                  <a:pt x="662" y="177"/>
                </a:lnTo>
                <a:lnTo>
                  <a:pt x="660" y="177"/>
                </a:lnTo>
                <a:lnTo>
                  <a:pt x="658" y="177"/>
                </a:lnTo>
                <a:lnTo>
                  <a:pt x="656" y="177"/>
                </a:lnTo>
                <a:lnTo>
                  <a:pt x="654" y="178"/>
                </a:lnTo>
                <a:lnTo>
                  <a:pt x="654" y="182"/>
                </a:lnTo>
                <a:lnTo>
                  <a:pt x="654" y="186"/>
                </a:lnTo>
                <a:lnTo>
                  <a:pt x="654" y="190"/>
                </a:lnTo>
                <a:lnTo>
                  <a:pt x="652" y="200"/>
                </a:lnTo>
                <a:lnTo>
                  <a:pt x="650" y="207"/>
                </a:lnTo>
                <a:lnTo>
                  <a:pt x="648" y="211"/>
                </a:lnTo>
                <a:lnTo>
                  <a:pt x="646" y="217"/>
                </a:lnTo>
                <a:lnTo>
                  <a:pt x="646" y="219"/>
                </a:lnTo>
                <a:lnTo>
                  <a:pt x="641" y="226"/>
                </a:lnTo>
                <a:lnTo>
                  <a:pt x="637" y="232"/>
                </a:lnTo>
                <a:lnTo>
                  <a:pt x="635" y="232"/>
                </a:lnTo>
                <a:lnTo>
                  <a:pt x="631" y="234"/>
                </a:lnTo>
                <a:lnTo>
                  <a:pt x="625" y="240"/>
                </a:lnTo>
                <a:lnTo>
                  <a:pt x="623" y="240"/>
                </a:lnTo>
                <a:lnTo>
                  <a:pt x="621" y="244"/>
                </a:lnTo>
                <a:lnTo>
                  <a:pt x="618" y="246"/>
                </a:lnTo>
                <a:lnTo>
                  <a:pt x="616" y="246"/>
                </a:lnTo>
                <a:lnTo>
                  <a:pt x="608" y="253"/>
                </a:lnTo>
                <a:lnTo>
                  <a:pt x="606" y="255"/>
                </a:lnTo>
                <a:lnTo>
                  <a:pt x="604" y="257"/>
                </a:lnTo>
                <a:lnTo>
                  <a:pt x="596" y="257"/>
                </a:lnTo>
                <a:lnTo>
                  <a:pt x="595" y="257"/>
                </a:lnTo>
                <a:lnTo>
                  <a:pt x="593" y="257"/>
                </a:lnTo>
                <a:lnTo>
                  <a:pt x="591" y="257"/>
                </a:lnTo>
                <a:lnTo>
                  <a:pt x="587" y="257"/>
                </a:lnTo>
                <a:lnTo>
                  <a:pt x="579" y="259"/>
                </a:lnTo>
                <a:lnTo>
                  <a:pt x="579" y="261"/>
                </a:lnTo>
                <a:lnTo>
                  <a:pt x="577" y="263"/>
                </a:lnTo>
                <a:lnTo>
                  <a:pt x="573" y="263"/>
                </a:lnTo>
                <a:lnTo>
                  <a:pt x="572" y="265"/>
                </a:lnTo>
                <a:lnTo>
                  <a:pt x="568" y="265"/>
                </a:lnTo>
                <a:lnTo>
                  <a:pt x="562" y="263"/>
                </a:lnTo>
                <a:lnTo>
                  <a:pt x="558" y="263"/>
                </a:lnTo>
                <a:lnTo>
                  <a:pt x="556" y="263"/>
                </a:lnTo>
                <a:lnTo>
                  <a:pt x="547" y="261"/>
                </a:lnTo>
                <a:lnTo>
                  <a:pt x="539" y="255"/>
                </a:lnTo>
                <a:lnTo>
                  <a:pt x="535" y="251"/>
                </a:lnTo>
                <a:lnTo>
                  <a:pt x="529" y="251"/>
                </a:lnTo>
                <a:lnTo>
                  <a:pt x="514" y="247"/>
                </a:lnTo>
                <a:lnTo>
                  <a:pt x="506" y="246"/>
                </a:lnTo>
                <a:lnTo>
                  <a:pt x="489" y="246"/>
                </a:lnTo>
                <a:lnTo>
                  <a:pt x="487" y="244"/>
                </a:lnTo>
                <a:lnTo>
                  <a:pt x="487" y="240"/>
                </a:lnTo>
                <a:lnTo>
                  <a:pt x="489" y="230"/>
                </a:lnTo>
                <a:lnTo>
                  <a:pt x="491" y="228"/>
                </a:lnTo>
                <a:lnTo>
                  <a:pt x="491" y="224"/>
                </a:lnTo>
                <a:lnTo>
                  <a:pt x="495" y="217"/>
                </a:lnTo>
                <a:lnTo>
                  <a:pt x="501" y="205"/>
                </a:lnTo>
                <a:lnTo>
                  <a:pt x="504" y="200"/>
                </a:lnTo>
                <a:lnTo>
                  <a:pt x="506" y="196"/>
                </a:lnTo>
                <a:lnTo>
                  <a:pt x="510" y="194"/>
                </a:lnTo>
                <a:lnTo>
                  <a:pt x="512" y="190"/>
                </a:lnTo>
                <a:lnTo>
                  <a:pt x="518" y="182"/>
                </a:lnTo>
                <a:lnTo>
                  <a:pt x="518" y="178"/>
                </a:lnTo>
                <a:lnTo>
                  <a:pt x="518" y="177"/>
                </a:lnTo>
                <a:lnTo>
                  <a:pt x="518" y="173"/>
                </a:lnTo>
                <a:lnTo>
                  <a:pt x="518" y="171"/>
                </a:lnTo>
                <a:lnTo>
                  <a:pt x="518" y="165"/>
                </a:lnTo>
                <a:lnTo>
                  <a:pt x="516" y="161"/>
                </a:lnTo>
                <a:lnTo>
                  <a:pt x="514" y="159"/>
                </a:lnTo>
                <a:lnTo>
                  <a:pt x="508" y="153"/>
                </a:lnTo>
                <a:lnTo>
                  <a:pt x="506" y="152"/>
                </a:lnTo>
                <a:lnTo>
                  <a:pt x="502" y="150"/>
                </a:lnTo>
                <a:lnTo>
                  <a:pt x="501" y="148"/>
                </a:lnTo>
                <a:lnTo>
                  <a:pt x="499" y="148"/>
                </a:lnTo>
                <a:lnTo>
                  <a:pt x="493" y="146"/>
                </a:lnTo>
                <a:lnTo>
                  <a:pt x="489" y="144"/>
                </a:lnTo>
                <a:lnTo>
                  <a:pt x="485" y="136"/>
                </a:lnTo>
                <a:lnTo>
                  <a:pt x="481" y="134"/>
                </a:lnTo>
                <a:lnTo>
                  <a:pt x="474" y="130"/>
                </a:lnTo>
                <a:lnTo>
                  <a:pt x="470" y="129"/>
                </a:lnTo>
                <a:lnTo>
                  <a:pt x="460" y="125"/>
                </a:lnTo>
                <a:lnTo>
                  <a:pt x="454" y="121"/>
                </a:lnTo>
                <a:lnTo>
                  <a:pt x="451" y="115"/>
                </a:lnTo>
                <a:lnTo>
                  <a:pt x="441" y="109"/>
                </a:lnTo>
                <a:lnTo>
                  <a:pt x="437" y="107"/>
                </a:lnTo>
                <a:lnTo>
                  <a:pt x="433" y="106"/>
                </a:lnTo>
                <a:lnTo>
                  <a:pt x="430" y="106"/>
                </a:lnTo>
                <a:lnTo>
                  <a:pt x="426" y="104"/>
                </a:lnTo>
                <a:lnTo>
                  <a:pt x="414" y="104"/>
                </a:lnTo>
                <a:lnTo>
                  <a:pt x="405" y="104"/>
                </a:lnTo>
                <a:lnTo>
                  <a:pt x="399" y="102"/>
                </a:lnTo>
                <a:lnTo>
                  <a:pt x="389" y="98"/>
                </a:lnTo>
                <a:lnTo>
                  <a:pt x="387" y="96"/>
                </a:lnTo>
                <a:lnTo>
                  <a:pt x="383" y="94"/>
                </a:lnTo>
                <a:lnTo>
                  <a:pt x="382" y="92"/>
                </a:lnTo>
                <a:lnTo>
                  <a:pt x="382" y="88"/>
                </a:lnTo>
                <a:lnTo>
                  <a:pt x="378" y="82"/>
                </a:lnTo>
                <a:lnTo>
                  <a:pt x="376" y="81"/>
                </a:lnTo>
                <a:lnTo>
                  <a:pt x="372" y="79"/>
                </a:lnTo>
                <a:lnTo>
                  <a:pt x="364" y="73"/>
                </a:lnTo>
                <a:lnTo>
                  <a:pt x="360" y="69"/>
                </a:lnTo>
                <a:lnTo>
                  <a:pt x="357" y="69"/>
                </a:lnTo>
                <a:lnTo>
                  <a:pt x="345" y="58"/>
                </a:lnTo>
                <a:lnTo>
                  <a:pt x="341" y="54"/>
                </a:lnTo>
                <a:lnTo>
                  <a:pt x="330" y="44"/>
                </a:lnTo>
                <a:lnTo>
                  <a:pt x="328" y="40"/>
                </a:lnTo>
                <a:lnTo>
                  <a:pt x="324" y="33"/>
                </a:lnTo>
                <a:lnTo>
                  <a:pt x="322" y="27"/>
                </a:lnTo>
                <a:lnTo>
                  <a:pt x="318" y="23"/>
                </a:lnTo>
                <a:lnTo>
                  <a:pt x="316" y="23"/>
                </a:lnTo>
                <a:lnTo>
                  <a:pt x="312" y="23"/>
                </a:lnTo>
                <a:lnTo>
                  <a:pt x="311" y="21"/>
                </a:lnTo>
                <a:lnTo>
                  <a:pt x="307" y="19"/>
                </a:lnTo>
                <a:lnTo>
                  <a:pt x="307" y="21"/>
                </a:lnTo>
                <a:lnTo>
                  <a:pt x="307" y="19"/>
                </a:lnTo>
                <a:lnTo>
                  <a:pt x="305" y="19"/>
                </a:lnTo>
                <a:lnTo>
                  <a:pt x="301" y="17"/>
                </a:lnTo>
                <a:lnTo>
                  <a:pt x="297" y="17"/>
                </a:lnTo>
                <a:lnTo>
                  <a:pt x="295" y="17"/>
                </a:lnTo>
                <a:lnTo>
                  <a:pt x="295" y="13"/>
                </a:lnTo>
                <a:lnTo>
                  <a:pt x="293" y="13"/>
                </a:lnTo>
                <a:lnTo>
                  <a:pt x="288" y="10"/>
                </a:lnTo>
                <a:lnTo>
                  <a:pt x="286" y="10"/>
                </a:lnTo>
                <a:lnTo>
                  <a:pt x="284" y="8"/>
                </a:lnTo>
                <a:lnTo>
                  <a:pt x="280" y="8"/>
                </a:lnTo>
                <a:lnTo>
                  <a:pt x="278" y="8"/>
                </a:lnTo>
                <a:lnTo>
                  <a:pt x="264" y="8"/>
                </a:lnTo>
                <a:lnTo>
                  <a:pt x="259" y="8"/>
                </a:lnTo>
                <a:lnTo>
                  <a:pt x="257" y="8"/>
                </a:lnTo>
                <a:lnTo>
                  <a:pt x="251" y="8"/>
                </a:lnTo>
                <a:lnTo>
                  <a:pt x="243" y="8"/>
                </a:lnTo>
                <a:lnTo>
                  <a:pt x="241" y="10"/>
                </a:lnTo>
                <a:lnTo>
                  <a:pt x="241" y="17"/>
                </a:lnTo>
                <a:lnTo>
                  <a:pt x="240" y="25"/>
                </a:lnTo>
                <a:lnTo>
                  <a:pt x="238" y="29"/>
                </a:lnTo>
                <a:lnTo>
                  <a:pt x="236" y="33"/>
                </a:lnTo>
                <a:lnTo>
                  <a:pt x="236" y="35"/>
                </a:lnTo>
                <a:lnTo>
                  <a:pt x="236" y="38"/>
                </a:lnTo>
                <a:lnTo>
                  <a:pt x="234" y="38"/>
                </a:lnTo>
                <a:lnTo>
                  <a:pt x="230" y="35"/>
                </a:lnTo>
                <a:lnTo>
                  <a:pt x="224" y="29"/>
                </a:lnTo>
                <a:lnTo>
                  <a:pt x="224" y="27"/>
                </a:lnTo>
                <a:lnTo>
                  <a:pt x="222" y="27"/>
                </a:lnTo>
                <a:lnTo>
                  <a:pt x="222" y="25"/>
                </a:lnTo>
                <a:lnTo>
                  <a:pt x="218" y="21"/>
                </a:lnTo>
                <a:lnTo>
                  <a:pt x="217" y="19"/>
                </a:lnTo>
                <a:lnTo>
                  <a:pt x="217" y="17"/>
                </a:lnTo>
                <a:lnTo>
                  <a:pt x="211" y="17"/>
                </a:lnTo>
                <a:lnTo>
                  <a:pt x="203" y="15"/>
                </a:lnTo>
                <a:lnTo>
                  <a:pt x="199" y="15"/>
                </a:lnTo>
                <a:lnTo>
                  <a:pt x="195" y="15"/>
                </a:lnTo>
                <a:lnTo>
                  <a:pt x="188" y="13"/>
                </a:lnTo>
                <a:lnTo>
                  <a:pt x="167" y="13"/>
                </a:lnTo>
                <a:lnTo>
                  <a:pt x="163" y="8"/>
                </a:lnTo>
                <a:lnTo>
                  <a:pt x="163" y="6"/>
                </a:lnTo>
                <a:lnTo>
                  <a:pt x="161" y="4"/>
                </a:lnTo>
                <a:lnTo>
                  <a:pt x="155" y="0"/>
                </a:lnTo>
                <a:lnTo>
                  <a:pt x="153" y="0"/>
                </a:lnTo>
                <a:lnTo>
                  <a:pt x="151" y="0"/>
                </a:lnTo>
                <a:lnTo>
                  <a:pt x="149" y="2"/>
                </a:lnTo>
                <a:lnTo>
                  <a:pt x="144" y="10"/>
                </a:lnTo>
                <a:lnTo>
                  <a:pt x="142" y="13"/>
                </a:lnTo>
                <a:lnTo>
                  <a:pt x="140" y="15"/>
                </a:lnTo>
                <a:lnTo>
                  <a:pt x="138" y="17"/>
                </a:lnTo>
                <a:lnTo>
                  <a:pt x="130" y="23"/>
                </a:lnTo>
                <a:lnTo>
                  <a:pt x="124" y="29"/>
                </a:lnTo>
                <a:lnTo>
                  <a:pt x="121" y="35"/>
                </a:lnTo>
                <a:lnTo>
                  <a:pt x="121" y="36"/>
                </a:lnTo>
                <a:lnTo>
                  <a:pt x="121" y="38"/>
                </a:lnTo>
                <a:lnTo>
                  <a:pt x="119" y="40"/>
                </a:lnTo>
                <a:lnTo>
                  <a:pt x="117" y="46"/>
                </a:lnTo>
                <a:lnTo>
                  <a:pt x="115" y="46"/>
                </a:lnTo>
                <a:lnTo>
                  <a:pt x="115" y="48"/>
                </a:lnTo>
                <a:lnTo>
                  <a:pt x="111" y="52"/>
                </a:lnTo>
                <a:lnTo>
                  <a:pt x="109" y="52"/>
                </a:lnTo>
                <a:lnTo>
                  <a:pt x="109" y="54"/>
                </a:lnTo>
                <a:lnTo>
                  <a:pt x="111" y="54"/>
                </a:lnTo>
                <a:lnTo>
                  <a:pt x="111" y="56"/>
                </a:lnTo>
                <a:lnTo>
                  <a:pt x="113" y="56"/>
                </a:lnTo>
                <a:lnTo>
                  <a:pt x="113" y="58"/>
                </a:lnTo>
                <a:lnTo>
                  <a:pt x="115" y="59"/>
                </a:lnTo>
                <a:lnTo>
                  <a:pt x="115" y="69"/>
                </a:lnTo>
                <a:lnTo>
                  <a:pt x="115" y="73"/>
                </a:lnTo>
                <a:lnTo>
                  <a:pt x="115" y="75"/>
                </a:lnTo>
                <a:lnTo>
                  <a:pt x="115" y="81"/>
                </a:lnTo>
                <a:lnTo>
                  <a:pt x="113" y="84"/>
                </a:lnTo>
                <a:lnTo>
                  <a:pt x="113" y="88"/>
                </a:lnTo>
                <a:lnTo>
                  <a:pt x="111" y="96"/>
                </a:lnTo>
                <a:lnTo>
                  <a:pt x="111" y="98"/>
                </a:lnTo>
                <a:lnTo>
                  <a:pt x="111" y="102"/>
                </a:lnTo>
                <a:lnTo>
                  <a:pt x="109" y="106"/>
                </a:lnTo>
                <a:lnTo>
                  <a:pt x="109" y="107"/>
                </a:lnTo>
                <a:lnTo>
                  <a:pt x="107" y="107"/>
                </a:lnTo>
                <a:lnTo>
                  <a:pt x="105" y="109"/>
                </a:lnTo>
                <a:lnTo>
                  <a:pt x="101" y="109"/>
                </a:lnTo>
                <a:lnTo>
                  <a:pt x="99" y="111"/>
                </a:lnTo>
                <a:lnTo>
                  <a:pt x="96" y="113"/>
                </a:lnTo>
                <a:lnTo>
                  <a:pt x="86" y="119"/>
                </a:lnTo>
                <a:lnTo>
                  <a:pt x="80" y="121"/>
                </a:lnTo>
                <a:lnTo>
                  <a:pt x="78" y="123"/>
                </a:lnTo>
                <a:lnTo>
                  <a:pt x="73" y="127"/>
                </a:lnTo>
                <a:lnTo>
                  <a:pt x="71" y="127"/>
                </a:lnTo>
                <a:lnTo>
                  <a:pt x="67" y="129"/>
                </a:lnTo>
                <a:lnTo>
                  <a:pt x="61" y="132"/>
                </a:lnTo>
                <a:lnTo>
                  <a:pt x="59" y="132"/>
                </a:lnTo>
                <a:lnTo>
                  <a:pt x="59" y="138"/>
                </a:lnTo>
                <a:lnTo>
                  <a:pt x="59" y="144"/>
                </a:lnTo>
                <a:lnTo>
                  <a:pt x="63" y="150"/>
                </a:lnTo>
                <a:lnTo>
                  <a:pt x="63" y="159"/>
                </a:lnTo>
                <a:lnTo>
                  <a:pt x="57" y="165"/>
                </a:lnTo>
                <a:lnTo>
                  <a:pt x="57" y="178"/>
                </a:lnTo>
                <a:lnTo>
                  <a:pt x="63" y="188"/>
                </a:lnTo>
                <a:lnTo>
                  <a:pt x="63" y="190"/>
                </a:lnTo>
                <a:lnTo>
                  <a:pt x="63" y="211"/>
                </a:lnTo>
                <a:lnTo>
                  <a:pt x="67" y="219"/>
                </a:lnTo>
                <a:lnTo>
                  <a:pt x="69" y="223"/>
                </a:lnTo>
                <a:lnTo>
                  <a:pt x="69" y="226"/>
                </a:lnTo>
                <a:lnTo>
                  <a:pt x="71" y="230"/>
                </a:lnTo>
                <a:lnTo>
                  <a:pt x="73" y="240"/>
                </a:lnTo>
                <a:lnTo>
                  <a:pt x="73" y="244"/>
                </a:lnTo>
                <a:lnTo>
                  <a:pt x="71" y="246"/>
                </a:lnTo>
                <a:lnTo>
                  <a:pt x="69" y="246"/>
                </a:lnTo>
                <a:lnTo>
                  <a:pt x="61" y="249"/>
                </a:lnTo>
                <a:lnTo>
                  <a:pt x="57" y="253"/>
                </a:lnTo>
                <a:lnTo>
                  <a:pt x="50" y="261"/>
                </a:lnTo>
                <a:lnTo>
                  <a:pt x="48" y="263"/>
                </a:lnTo>
                <a:lnTo>
                  <a:pt x="48" y="269"/>
                </a:lnTo>
                <a:lnTo>
                  <a:pt x="44" y="282"/>
                </a:lnTo>
                <a:lnTo>
                  <a:pt x="40" y="288"/>
                </a:lnTo>
                <a:lnTo>
                  <a:pt x="40" y="290"/>
                </a:lnTo>
                <a:lnTo>
                  <a:pt x="36" y="292"/>
                </a:lnTo>
                <a:lnTo>
                  <a:pt x="32" y="297"/>
                </a:lnTo>
                <a:lnTo>
                  <a:pt x="28" y="303"/>
                </a:lnTo>
                <a:lnTo>
                  <a:pt x="27" y="305"/>
                </a:lnTo>
                <a:lnTo>
                  <a:pt x="25" y="313"/>
                </a:lnTo>
                <a:lnTo>
                  <a:pt x="25" y="318"/>
                </a:lnTo>
                <a:lnTo>
                  <a:pt x="23" y="324"/>
                </a:lnTo>
                <a:lnTo>
                  <a:pt x="23" y="340"/>
                </a:lnTo>
                <a:lnTo>
                  <a:pt x="23" y="342"/>
                </a:lnTo>
                <a:lnTo>
                  <a:pt x="21" y="347"/>
                </a:lnTo>
                <a:lnTo>
                  <a:pt x="17" y="353"/>
                </a:lnTo>
                <a:lnTo>
                  <a:pt x="17" y="357"/>
                </a:lnTo>
                <a:lnTo>
                  <a:pt x="17" y="361"/>
                </a:lnTo>
                <a:lnTo>
                  <a:pt x="17" y="363"/>
                </a:lnTo>
                <a:lnTo>
                  <a:pt x="15" y="368"/>
                </a:lnTo>
                <a:lnTo>
                  <a:pt x="17" y="376"/>
                </a:lnTo>
                <a:lnTo>
                  <a:pt x="17" y="382"/>
                </a:lnTo>
                <a:lnTo>
                  <a:pt x="17" y="388"/>
                </a:lnTo>
                <a:lnTo>
                  <a:pt x="17" y="389"/>
                </a:lnTo>
                <a:lnTo>
                  <a:pt x="17" y="395"/>
                </a:lnTo>
                <a:lnTo>
                  <a:pt x="17" y="397"/>
                </a:lnTo>
                <a:lnTo>
                  <a:pt x="17" y="399"/>
                </a:lnTo>
                <a:lnTo>
                  <a:pt x="17" y="407"/>
                </a:lnTo>
                <a:lnTo>
                  <a:pt x="13" y="409"/>
                </a:lnTo>
                <a:lnTo>
                  <a:pt x="13" y="413"/>
                </a:lnTo>
                <a:lnTo>
                  <a:pt x="13" y="416"/>
                </a:lnTo>
                <a:lnTo>
                  <a:pt x="9" y="422"/>
                </a:lnTo>
                <a:lnTo>
                  <a:pt x="9" y="426"/>
                </a:lnTo>
                <a:lnTo>
                  <a:pt x="9" y="428"/>
                </a:lnTo>
                <a:lnTo>
                  <a:pt x="7" y="428"/>
                </a:lnTo>
                <a:lnTo>
                  <a:pt x="7" y="432"/>
                </a:lnTo>
                <a:lnTo>
                  <a:pt x="7" y="434"/>
                </a:lnTo>
                <a:lnTo>
                  <a:pt x="5" y="439"/>
                </a:lnTo>
                <a:lnTo>
                  <a:pt x="4" y="443"/>
                </a:lnTo>
                <a:lnTo>
                  <a:pt x="2" y="445"/>
                </a:lnTo>
                <a:lnTo>
                  <a:pt x="2" y="449"/>
                </a:lnTo>
                <a:lnTo>
                  <a:pt x="0" y="449"/>
                </a:lnTo>
                <a:lnTo>
                  <a:pt x="0" y="455"/>
                </a:lnTo>
                <a:lnTo>
                  <a:pt x="0" y="459"/>
                </a:lnTo>
                <a:lnTo>
                  <a:pt x="0" y="460"/>
                </a:lnTo>
                <a:lnTo>
                  <a:pt x="0" y="466"/>
                </a:lnTo>
                <a:lnTo>
                  <a:pt x="0" y="476"/>
                </a:lnTo>
                <a:lnTo>
                  <a:pt x="5" y="480"/>
                </a:lnTo>
                <a:lnTo>
                  <a:pt x="7" y="482"/>
                </a:lnTo>
                <a:lnTo>
                  <a:pt x="11" y="503"/>
                </a:lnTo>
                <a:lnTo>
                  <a:pt x="17" y="514"/>
                </a:lnTo>
                <a:lnTo>
                  <a:pt x="19" y="522"/>
                </a:lnTo>
                <a:lnTo>
                  <a:pt x="21" y="524"/>
                </a:lnTo>
                <a:lnTo>
                  <a:pt x="23" y="526"/>
                </a:lnTo>
                <a:lnTo>
                  <a:pt x="23" y="533"/>
                </a:lnTo>
                <a:lnTo>
                  <a:pt x="23" y="537"/>
                </a:lnTo>
                <a:lnTo>
                  <a:pt x="23" y="543"/>
                </a:lnTo>
                <a:lnTo>
                  <a:pt x="25" y="543"/>
                </a:lnTo>
                <a:lnTo>
                  <a:pt x="28" y="547"/>
                </a:lnTo>
                <a:lnTo>
                  <a:pt x="30" y="553"/>
                </a:lnTo>
                <a:lnTo>
                  <a:pt x="32" y="556"/>
                </a:lnTo>
                <a:lnTo>
                  <a:pt x="34" y="564"/>
                </a:lnTo>
                <a:lnTo>
                  <a:pt x="36" y="578"/>
                </a:lnTo>
                <a:lnTo>
                  <a:pt x="38" y="589"/>
                </a:lnTo>
                <a:lnTo>
                  <a:pt x="30" y="602"/>
                </a:lnTo>
                <a:lnTo>
                  <a:pt x="28" y="608"/>
                </a:lnTo>
                <a:lnTo>
                  <a:pt x="28" y="612"/>
                </a:lnTo>
                <a:lnTo>
                  <a:pt x="27" y="618"/>
                </a:lnTo>
                <a:lnTo>
                  <a:pt x="25" y="629"/>
                </a:lnTo>
                <a:lnTo>
                  <a:pt x="25" y="633"/>
                </a:lnTo>
                <a:lnTo>
                  <a:pt x="25" y="637"/>
                </a:lnTo>
                <a:lnTo>
                  <a:pt x="23" y="639"/>
                </a:lnTo>
                <a:lnTo>
                  <a:pt x="21" y="639"/>
                </a:lnTo>
                <a:lnTo>
                  <a:pt x="17" y="643"/>
                </a:lnTo>
                <a:lnTo>
                  <a:pt x="19" y="656"/>
                </a:lnTo>
                <a:lnTo>
                  <a:pt x="21" y="662"/>
                </a:lnTo>
                <a:lnTo>
                  <a:pt x="21" y="664"/>
                </a:lnTo>
                <a:lnTo>
                  <a:pt x="23" y="668"/>
                </a:lnTo>
                <a:lnTo>
                  <a:pt x="25" y="675"/>
                </a:lnTo>
                <a:lnTo>
                  <a:pt x="25" y="681"/>
                </a:lnTo>
                <a:lnTo>
                  <a:pt x="23" y="683"/>
                </a:lnTo>
                <a:lnTo>
                  <a:pt x="19" y="687"/>
                </a:lnTo>
                <a:lnTo>
                  <a:pt x="17" y="689"/>
                </a:lnTo>
                <a:lnTo>
                  <a:pt x="17" y="695"/>
                </a:lnTo>
                <a:lnTo>
                  <a:pt x="15" y="695"/>
                </a:lnTo>
                <a:lnTo>
                  <a:pt x="11" y="696"/>
                </a:lnTo>
                <a:lnTo>
                  <a:pt x="9" y="698"/>
                </a:lnTo>
                <a:lnTo>
                  <a:pt x="5" y="704"/>
                </a:lnTo>
                <a:lnTo>
                  <a:pt x="5" y="708"/>
                </a:lnTo>
                <a:lnTo>
                  <a:pt x="4" y="714"/>
                </a:lnTo>
                <a:lnTo>
                  <a:pt x="4" y="720"/>
                </a:lnTo>
                <a:lnTo>
                  <a:pt x="539" y="7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66" name="Freeform 5"/>
          <p:cNvSpPr>
            <a:spLocks/>
          </p:cNvSpPr>
          <p:nvPr/>
        </p:nvSpPr>
        <p:spPr bwMode="auto">
          <a:xfrm>
            <a:off x="5703888" y="2443163"/>
            <a:ext cx="947737" cy="998537"/>
          </a:xfrm>
          <a:custGeom>
            <a:avLst/>
            <a:gdLst>
              <a:gd name="T0" fmla="*/ 56212317 w 551"/>
              <a:gd name="T1" fmla="*/ 904734893 h 629"/>
              <a:gd name="T2" fmla="*/ 106506010 w 551"/>
              <a:gd name="T3" fmla="*/ 846772144 h 629"/>
              <a:gd name="T4" fmla="*/ 79879944 w 551"/>
              <a:gd name="T5" fmla="*/ 783767302 h 629"/>
              <a:gd name="T6" fmla="*/ 73963041 w 551"/>
              <a:gd name="T7" fmla="*/ 700603013 h 629"/>
              <a:gd name="T8" fmla="*/ 73963041 w 551"/>
              <a:gd name="T9" fmla="*/ 637598369 h 629"/>
              <a:gd name="T10" fmla="*/ 106506010 w 551"/>
              <a:gd name="T11" fmla="*/ 589716237 h 629"/>
              <a:gd name="T12" fmla="*/ 94672203 w 551"/>
              <a:gd name="T13" fmla="*/ 463708536 h 629"/>
              <a:gd name="T14" fmla="*/ 130173651 w 551"/>
              <a:gd name="T15" fmla="*/ 347781353 h 629"/>
              <a:gd name="T16" fmla="*/ 88755300 w 551"/>
              <a:gd name="T17" fmla="*/ 294857325 h 629"/>
              <a:gd name="T18" fmla="*/ 38459886 w 551"/>
              <a:gd name="T19" fmla="*/ 226813960 h 629"/>
              <a:gd name="T20" fmla="*/ 5916905 w 551"/>
              <a:gd name="T21" fmla="*/ 168849575 h 629"/>
              <a:gd name="T22" fmla="*/ 174552147 w 551"/>
              <a:gd name="T23" fmla="*/ 173889883 h 629"/>
              <a:gd name="T24" fmla="*/ 298808895 w 551"/>
              <a:gd name="T25" fmla="*/ 115927134 h 629"/>
              <a:gd name="T26" fmla="*/ 402356426 w 551"/>
              <a:gd name="T27" fmla="*/ 25201546 h 629"/>
              <a:gd name="T28" fmla="*/ 526613228 w 551"/>
              <a:gd name="T29" fmla="*/ 0 h 629"/>
              <a:gd name="T30" fmla="*/ 600576242 w 551"/>
              <a:gd name="T31" fmla="*/ 47882145 h 629"/>
              <a:gd name="T32" fmla="*/ 582825531 w 551"/>
              <a:gd name="T33" fmla="*/ 183970499 h 629"/>
              <a:gd name="T34" fmla="*/ 618326952 w 551"/>
              <a:gd name="T35" fmla="*/ 267136424 h 629"/>
              <a:gd name="T36" fmla="*/ 784003691 w 551"/>
              <a:gd name="T37" fmla="*/ 330139481 h 629"/>
              <a:gd name="T38" fmla="*/ 896426577 w 551"/>
              <a:gd name="T39" fmla="*/ 362902277 h 629"/>
              <a:gd name="T40" fmla="*/ 1008849679 w 551"/>
              <a:gd name="T41" fmla="*/ 398184433 h 629"/>
              <a:gd name="T42" fmla="*/ 1124232738 w 551"/>
              <a:gd name="T43" fmla="*/ 430945740 h 629"/>
              <a:gd name="T44" fmla="*/ 1242572528 w 551"/>
              <a:gd name="T45" fmla="*/ 488910076 h 629"/>
              <a:gd name="T46" fmla="*/ 1275115497 w 551"/>
              <a:gd name="T47" fmla="*/ 609877469 h 629"/>
              <a:gd name="T48" fmla="*/ 1260323239 w 551"/>
              <a:gd name="T49" fmla="*/ 662799909 h 629"/>
              <a:gd name="T50" fmla="*/ 1286949304 w 551"/>
              <a:gd name="T51" fmla="*/ 740925477 h 629"/>
              <a:gd name="T52" fmla="*/ 1414166170 w 551"/>
              <a:gd name="T53" fmla="*/ 773686686 h 629"/>
              <a:gd name="T54" fmla="*/ 1538422864 w 551"/>
              <a:gd name="T55" fmla="*/ 814009150 h 629"/>
              <a:gd name="T56" fmla="*/ 1570965833 w 551"/>
              <a:gd name="T57" fmla="*/ 899694585 h 629"/>
              <a:gd name="T58" fmla="*/ 1627178136 w 551"/>
              <a:gd name="T59" fmla="*/ 1045863517 h 629"/>
              <a:gd name="T60" fmla="*/ 1606468974 w 551"/>
              <a:gd name="T61" fmla="*/ 1141629370 h 629"/>
              <a:gd name="T62" fmla="*/ 1600552071 w 551"/>
              <a:gd name="T63" fmla="*/ 1224795246 h 629"/>
              <a:gd name="T64" fmla="*/ 1556173574 w 551"/>
              <a:gd name="T65" fmla="*/ 1209674322 h 629"/>
              <a:gd name="T66" fmla="*/ 1514755250 w 551"/>
              <a:gd name="T67" fmla="*/ 1156750294 h 629"/>
              <a:gd name="T68" fmla="*/ 1340203156 w 551"/>
              <a:gd name="T69" fmla="*/ 1121468138 h 629"/>
              <a:gd name="T70" fmla="*/ 1204110935 w 551"/>
              <a:gd name="T71" fmla="*/ 1156750294 h 629"/>
              <a:gd name="T72" fmla="*/ 1070978886 w 551"/>
              <a:gd name="T73" fmla="*/ 1199593706 h 629"/>
              <a:gd name="T74" fmla="*/ 1044352820 w 551"/>
              <a:gd name="T75" fmla="*/ 1257556454 h 629"/>
              <a:gd name="T76" fmla="*/ 1014768303 w 551"/>
              <a:gd name="T77" fmla="*/ 1358362614 h 629"/>
              <a:gd name="T78" fmla="*/ 997015872 w 551"/>
              <a:gd name="T79" fmla="*/ 1446568799 h 629"/>
              <a:gd name="T80" fmla="*/ 946722192 w 551"/>
              <a:gd name="T81" fmla="*/ 1484370315 h 629"/>
              <a:gd name="T82" fmla="*/ 855008253 w 551"/>
              <a:gd name="T83" fmla="*/ 1461689723 h 629"/>
              <a:gd name="T84" fmla="*/ 778086787 w 551"/>
              <a:gd name="T85" fmla="*/ 1514612163 h 629"/>
              <a:gd name="T86" fmla="*/ 730751559 w 551"/>
              <a:gd name="T87" fmla="*/ 1509571855 h 629"/>
              <a:gd name="T88" fmla="*/ 650871642 w 551"/>
              <a:gd name="T89" fmla="*/ 1479330007 h 629"/>
              <a:gd name="T90" fmla="*/ 520696324 w 551"/>
              <a:gd name="T91" fmla="*/ 1441528491 h 629"/>
              <a:gd name="T92" fmla="*/ 431940944 w 551"/>
              <a:gd name="T93" fmla="*/ 1529733087 h 629"/>
              <a:gd name="T94" fmla="*/ 396439523 w 551"/>
              <a:gd name="T95" fmla="*/ 1572576499 h 629"/>
              <a:gd name="T96" fmla="*/ 298808895 w 551"/>
              <a:gd name="T97" fmla="*/ 1572576499 h 629"/>
              <a:gd name="T98" fmla="*/ 272182829 w 551"/>
              <a:gd name="T99" fmla="*/ 1446568799 h 629"/>
              <a:gd name="T100" fmla="*/ 221887376 w 551"/>
              <a:gd name="T101" fmla="*/ 1330641714 h 629"/>
              <a:gd name="T102" fmla="*/ 180469051 w 551"/>
              <a:gd name="T103" fmla="*/ 1272677378 h 629"/>
              <a:gd name="T104" fmla="*/ 198219761 w 551"/>
              <a:gd name="T105" fmla="*/ 1219754938 h 629"/>
              <a:gd name="T106" fmla="*/ 204136665 w 551"/>
              <a:gd name="T107" fmla="*/ 1171871218 h 629"/>
              <a:gd name="T108" fmla="*/ 124256748 w 551"/>
              <a:gd name="T109" fmla="*/ 1088706929 h 629"/>
              <a:gd name="T110" fmla="*/ 79879944 w 551"/>
              <a:gd name="T111" fmla="*/ 987900769 h 6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51"/>
              <a:gd name="T169" fmla="*/ 0 h 629"/>
              <a:gd name="T170" fmla="*/ 551 w 551"/>
              <a:gd name="T171" fmla="*/ 629 h 6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51" h="629">
                <a:moveTo>
                  <a:pt x="19" y="380"/>
                </a:moveTo>
                <a:lnTo>
                  <a:pt x="15" y="378"/>
                </a:lnTo>
                <a:lnTo>
                  <a:pt x="13" y="376"/>
                </a:lnTo>
                <a:lnTo>
                  <a:pt x="13" y="374"/>
                </a:lnTo>
                <a:lnTo>
                  <a:pt x="13" y="372"/>
                </a:lnTo>
                <a:lnTo>
                  <a:pt x="13" y="371"/>
                </a:lnTo>
                <a:lnTo>
                  <a:pt x="17" y="363"/>
                </a:lnTo>
                <a:lnTo>
                  <a:pt x="19" y="359"/>
                </a:lnTo>
                <a:lnTo>
                  <a:pt x="19" y="357"/>
                </a:lnTo>
                <a:lnTo>
                  <a:pt x="21" y="353"/>
                </a:lnTo>
                <a:lnTo>
                  <a:pt x="25" y="349"/>
                </a:lnTo>
                <a:lnTo>
                  <a:pt x="30" y="344"/>
                </a:lnTo>
                <a:lnTo>
                  <a:pt x="30" y="342"/>
                </a:lnTo>
                <a:lnTo>
                  <a:pt x="32" y="340"/>
                </a:lnTo>
                <a:lnTo>
                  <a:pt x="34" y="338"/>
                </a:lnTo>
                <a:lnTo>
                  <a:pt x="36" y="336"/>
                </a:lnTo>
                <a:lnTo>
                  <a:pt x="36" y="332"/>
                </a:lnTo>
                <a:lnTo>
                  <a:pt x="40" y="328"/>
                </a:lnTo>
                <a:lnTo>
                  <a:pt x="40" y="323"/>
                </a:lnTo>
                <a:lnTo>
                  <a:pt x="38" y="319"/>
                </a:lnTo>
                <a:lnTo>
                  <a:pt x="36" y="315"/>
                </a:lnTo>
                <a:lnTo>
                  <a:pt x="32" y="313"/>
                </a:lnTo>
                <a:lnTo>
                  <a:pt x="30" y="313"/>
                </a:lnTo>
                <a:lnTo>
                  <a:pt x="27" y="311"/>
                </a:lnTo>
                <a:lnTo>
                  <a:pt x="27" y="309"/>
                </a:lnTo>
                <a:lnTo>
                  <a:pt x="25" y="307"/>
                </a:lnTo>
                <a:lnTo>
                  <a:pt x="23" y="303"/>
                </a:lnTo>
                <a:lnTo>
                  <a:pt x="21" y="296"/>
                </a:lnTo>
                <a:lnTo>
                  <a:pt x="21" y="290"/>
                </a:lnTo>
                <a:lnTo>
                  <a:pt x="21" y="288"/>
                </a:lnTo>
                <a:lnTo>
                  <a:pt x="21" y="284"/>
                </a:lnTo>
                <a:lnTo>
                  <a:pt x="25" y="278"/>
                </a:lnTo>
                <a:lnTo>
                  <a:pt x="25" y="276"/>
                </a:lnTo>
                <a:lnTo>
                  <a:pt x="29" y="275"/>
                </a:lnTo>
                <a:lnTo>
                  <a:pt x="30" y="273"/>
                </a:lnTo>
                <a:lnTo>
                  <a:pt x="30" y="267"/>
                </a:lnTo>
                <a:lnTo>
                  <a:pt x="30" y="263"/>
                </a:lnTo>
                <a:lnTo>
                  <a:pt x="30" y="261"/>
                </a:lnTo>
                <a:lnTo>
                  <a:pt x="30" y="259"/>
                </a:lnTo>
                <a:lnTo>
                  <a:pt x="25" y="253"/>
                </a:lnTo>
                <a:lnTo>
                  <a:pt x="23" y="252"/>
                </a:lnTo>
                <a:lnTo>
                  <a:pt x="21" y="250"/>
                </a:lnTo>
                <a:lnTo>
                  <a:pt x="21" y="246"/>
                </a:lnTo>
                <a:lnTo>
                  <a:pt x="25" y="242"/>
                </a:lnTo>
                <a:lnTo>
                  <a:pt x="27" y="238"/>
                </a:lnTo>
                <a:lnTo>
                  <a:pt x="30" y="238"/>
                </a:lnTo>
                <a:lnTo>
                  <a:pt x="34" y="234"/>
                </a:lnTo>
                <a:lnTo>
                  <a:pt x="36" y="234"/>
                </a:lnTo>
                <a:lnTo>
                  <a:pt x="36" y="232"/>
                </a:lnTo>
                <a:lnTo>
                  <a:pt x="36" y="217"/>
                </a:lnTo>
                <a:lnTo>
                  <a:pt x="34" y="217"/>
                </a:lnTo>
                <a:lnTo>
                  <a:pt x="34" y="215"/>
                </a:lnTo>
                <a:lnTo>
                  <a:pt x="32" y="207"/>
                </a:lnTo>
                <a:lnTo>
                  <a:pt x="30" y="204"/>
                </a:lnTo>
                <a:lnTo>
                  <a:pt x="30" y="192"/>
                </a:lnTo>
                <a:lnTo>
                  <a:pt x="32" y="184"/>
                </a:lnTo>
                <a:lnTo>
                  <a:pt x="32" y="182"/>
                </a:lnTo>
                <a:lnTo>
                  <a:pt x="32" y="177"/>
                </a:lnTo>
                <a:lnTo>
                  <a:pt x="32" y="158"/>
                </a:lnTo>
                <a:lnTo>
                  <a:pt x="34" y="152"/>
                </a:lnTo>
                <a:lnTo>
                  <a:pt x="36" y="148"/>
                </a:lnTo>
                <a:lnTo>
                  <a:pt x="40" y="142"/>
                </a:lnTo>
                <a:lnTo>
                  <a:pt x="42" y="140"/>
                </a:lnTo>
                <a:lnTo>
                  <a:pt x="44" y="138"/>
                </a:lnTo>
                <a:lnTo>
                  <a:pt x="44" y="136"/>
                </a:lnTo>
                <a:lnTo>
                  <a:pt x="42" y="134"/>
                </a:lnTo>
                <a:lnTo>
                  <a:pt x="40" y="131"/>
                </a:lnTo>
                <a:lnTo>
                  <a:pt x="38" y="129"/>
                </a:lnTo>
                <a:lnTo>
                  <a:pt x="36" y="127"/>
                </a:lnTo>
                <a:lnTo>
                  <a:pt x="36" y="125"/>
                </a:lnTo>
                <a:lnTo>
                  <a:pt x="32" y="119"/>
                </a:lnTo>
                <a:lnTo>
                  <a:pt x="30" y="117"/>
                </a:lnTo>
                <a:lnTo>
                  <a:pt x="30" y="115"/>
                </a:lnTo>
                <a:lnTo>
                  <a:pt x="29" y="113"/>
                </a:lnTo>
                <a:lnTo>
                  <a:pt x="27" y="111"/>
                </a:lnTo>
                <a:lnTo>
                  <a:pt x="25" y="106"/>
                </a:lnTo>
                <a:lnTo>
                  <a:pt x="23" y="106"/>
                </a:lnTo>
                <a:lnTo>
                  <a:pt x="21" y="102"/>
                </a:lnTo>
                <a:lnTo>
                  <a:pt x="15" y="92"/>
                </a:lnTo>
                <a:lnTo>
                  <a:pt x="13" y="90"/>
                </a:lnTo>
                <a:lnTo>
                  <a:pt x="13" y="88"/>
                </a:lnTo>
                <a:lnTo>
                  <a:pt x="9" y="83"/>
                </a:lnTo>
                <a:lnTo>
                  <a:pt x="5" y="77"/>
                </a:lnTo>
                <a:lnTo>
                  <a:pt x="5" y="75"/>
                </a:lnTo>
                <a:lnTo>
                  <a:pt x="2" y="73"/>
                </a:lnTo>
                <a:lnTo>
                  <a:pt x="2" y="71"/>
                </a:lnTo>
                <a:lnTo>
                  <a:pt x="0" y="67"/>
                </a:lnTo>
                <a:lnTo>
                  <a:pt x="2" y="67"/>
                </a:lnTo>
                <a:lnTo>
                  <a:pt x="9" y="67"/>
                </a:lnTo>
                <a:lnTo>
                  <a:pt x="17" y="69"/>
                </a:lnTo>
                <a:lnTo>
                  <a:pt x="19" y="69"/>
                </a:lnTo>
                <a:lnTo>
                  <a:pt x="25" y="71"/>
                </a:lnTo>
                <a:lnTo>
                  <a:pt x="30" y="71"/>
                </a:lnTo>
                <a:lnTo>
                  <a:pt x="42" y="71"/>
                </a:lnTo>
                <a:lnTo>
                  <a:pt x="52" y="71"/>
                </a:lnTo>
                <a:lnTo>
                  <a:pt x="59" y="69"/>
                </a:lnTo>
                <a:lnTo>
                  <a:pt x="65" y="67"/>
                </a:lnTo>
                <a:lnTo>
                  <a:pt x="71" y="63"/>
                </a:lnTo>
                <a:lnTo>
                  <a:pt x="73" y="62"/>
                </a:lnTo>
                <a:lnTo>
                  <a:pt x="82" y="60"/>
                </a:lnTo>
                <a:lnTo>
                  <a:pt x="84" y="58"/>
                </a:lnTo>
                <a:lnTo>
                  <a:pt x="92" y="54"/>
                </a:lnTo>
                <a:lnTo>
                  <a:pt x="98" y="50"/>
                </a:lnTo>
                <a:lnTo>
                  <a:pt x="101" y="46"/>
                </a:lnTo>
                <a:lnTo>
                  <a:pt x="103" y="44"/>
                </a:lnTo>
                <a:lnTo>
                  <a:pt x="107" y="40"/>
                </a:lnTo>
                <a:lnTo>
                  <a:pt x="117" y="31"/>
                </a:lnTo>
                <a:lnTo>
                  <a:pt x="121" y="27"/>
                </a:lnTo>
                <a:lnTo>
                  <a:pt x="124" y="23"/>
                </a:lnTo>
                <a:lnTo>
                  <a:pt x="132" y="14"/>
                </a:lnTo>
                <a:lnTo>
                  <a:pt x="134" y="12"/>
                </a:lnTo>
                <a:lnTo>
                  <a:pt x="136" y="10"/>
                </a:lnTo>
                <a:lnTo>
                  <a:pt x="146" y="6"/>
                </a:lnTo>
                <a:lnTo>
                  <a:pt x="149" y="4"/>
                </a:lnTo>
                <a:lnTo>
                  <a:pt x="155" y="4"/>
                </a:lnTo>
                <a:lnTo>
                  <a:pt x="157" y="4"/>
                </a:lnTo>
                <a:lnTo>
                  <a:pt x="165" y="2"/>
                </a:lnTo>
                <a:lnTo>
                  <a:pt x="169" y="2"/>
                </a:lnTo>
                <a:lnTo>
                  <a:pt x="176" y="0"/>
                </a:lnTo>
                <a:lnTo>
                  <a:pt x="178" y="0"/>
                </a:lnTo>
                <a:lnTo>
                  <a:pt x="188" y="0"/>
                </a:lnTo>
                <a:lnTo>
                  <a:pt x="194" y="0"/>
                </a:lnTo>
                <a:lnTo>
                  <a:pt x="195" y="2"/>
                </a:lnTo>
                <a:lnTo>
                  <a:pt x="197" y="4"/>
                </a:lnTo>
                <a:lnTo>
                  <a:pt x="201" y="8"/>
                </a:lnTo>
                <a:lnTo>
                  <a:pt x="201" y="12"/>
                </a:lnTo>
                <a:lnTo>
                  <a:pt x="203" y="16"/>
                </a:lnTo>
                <a:lnTo>
                  <a:pt x="203" y="19"/>
                </a:lnTo>
                <a:lnTo>
                  <a:pt x="203" y="23"/>
                </a:lnTo>
                <a:lnTo>
                  <a:pt x="203" y="50"/>
                </a:lnTo>
                <a:lnTo>
                  <a:pt x="203" y="60"/>
                </a:lnTo>
                <a:lnTo>
                  <a:pt x="201" y="62"/>
                </a:lnTo>
                <a:lnTo>
                  <a:pt x="199" y="63"/>
                </a:lnTo>
                <a:lnTo>
                  <a:pt x="199" y="65"/>
                </a:lnTo>
                <a:lnTo>
                  <a:pt x="197" y="69"/>
                </a:lnTo>
                <a:lnTo>
                  <a:pt x="197" y="73"/>
                </a:lnTo>
                <a:lnTo>
                  <a:pt x="197" y="75"/>
                </a:lnTo>
                <a:lnTo>
                  <a:pt x="199" y="79"/>
                </a:lnTo>
                <a:lnTo>
                  <a:pt x="201" y="88"/>
                </a:lnTo>
                <a:lnTo>
                  <a:pt x="203" y="94"/>
                </a:lnTo>
                <a:lnTo>
                  <a:pt x="203" y="96"/>
                </a:lnTo>
                <a:lnTo>
                  <a:pt x="207" y="102"/>
                </a:lnTo>
                <a:lnTo>
                  <a:pt x="209" y="104"/>
                </a:lnTo>
                <a:lnTo>
                  <a:pt x="209" y="106"/>
                </a:lnTo>
                <a:lnTo>
                  <a:pt x="213" y="108"/>
                </a:lnTo>
                <a:lnTo>
                  <a:pt x="217" y="110"/>
                </a:lnTo>
                <a:lnTo>
                  <a:pt x="224" y="115"/>
                </a:lnTo>
                <a:lnTo>
                  <a:pt x="228" y="119"/>
                </a:lnTo>
                <a:lnTo>
                  <a:pt x="236" y="125"/>
                </a:lnTo>
                <a:lnTo>
                  <a:pt x="240" y="127"/>
                </a:lnTo>
                <a:lnTo>
                  <a:pt x="249" y="129"/>
                </a:lnTo>
                <a:lnTo>
                  <a:pt x="265" y="131"/>
                </a:lnTo>
                <a:lnTo>
                  <a:pt x="282" y="131"/>
                </a:lnTo>
                <a:lnTo>
                  <a:pt x="286" y="131"/>
                </a:lnTo>
                <a:lnTo>
                  <a:pt x="288" y="131"/>
                </a:lnTo>
                <a:lnTo>
                  <a:pt x="289" y="131"/>
                </a:lnTo>
                <a:lnTo>
                  <a:pt x="293" y="133"/>
                </a:lnTo>
                <a:lnTo>
                  <a:pt x="299" y="138"/>
                </a:lnTo>
                <a:lnTo>
                  <a:pt x="301" y="142"/>
                </a:lnTo>
                <a:lnTo>
                  <a:pt x="303" y="144"/>
                </a:lnTo>
                <a:lnTo>
                  <a:pt x="305" y="146"/>
                </a:lnTo>
                <a:lnTo>
                  <a:pt x="307" y="148"/>
                </a:lnTo>
                <a:lnTo>
                  <a:pt x="314" y="152"/>
                </a:lnTo>
                <a:lnTo>
                  <a:pt x="320" y="152"/>
                </a:lnTo>
                <a:lnTo>
                  <a:pt x="322" y="154"/>
                </a:lnTo>
                <a:lnTo>
                  <a:pt x="326" y="154"/>
                </a:lnTo>
                <a:lnTo>
                  <a:pt x="337" y="158"/>
                </a:lnTo>
                <a:lnTo>
                  <a:pt x="341" y="158"/>
                </a:lnTo>
                <a:lnTo>
                  <a:pt x="345" y="159"/>
                </a:lnTo>
                <a:lnTo>
                  <a:pt x="347" y="159"/>
                </a:lnTo>
                <a:lnTo>
                  <a:pt x="359" y="171"/>
                </a:lnTo>
                <a:lnTo>
                  <a:pt x="360" y="173"/>
                </a:lnTo>
                <a:lnTo>
                  <a:pt x="364" y="175"/>
                </a:lnTo>
                <a:lnTo>
                  <a:pt x="372" y="175"/>
                </a:lnTo>
                <a:lnTo>
                  <a:pt x="376" y="173"/>
                </a:lnTo>
                <a:lnTo>
                  <a:pt x="380" y="171"/>
                </a:lnTo>
                <a:lnTo>
                  <a:pt x="384" y="171"/>
                </a:lnTo>
                <a:lnTo>
                  <a:pt x="395" y="173"/>
                </a:lnTo>
                <a:lnTo>
                  <a:pt x="399" y="177"/>
                </a:lnTo>
                <a:lnTo>
                  <a:pt x="401" y="179"/>
                </a:lnTo>
                <a:lnTo>
                  <a:pt x="407" y="181"/>
                </a:lnTo>
                <a:lnTo>
                  <a:pt x="410" y="182"/>
                </a:lnTo>
                <a:lnTo>
                  <a:pt x="416" y="186"/>
                </a:lnTo>
                <a:lnTo>
                  <a:pt x="420" y="194"/>
                </a:lnTo>
                <a:lnTo>
                  <a:pt x="422" y="196"/>
                </a:lnTo>
                <a:lnTo>
                  <a:pt x="426" y="209"/>
                </a:lnTo>
                <a:lnTo>
                  <a:pt x="426" y="219"/>
                </a:lnTo>
                <a:lnTo>
                  <a:pt x="428" y="221"/>
                </a:lnTo>
                <a:lnTo>
                  <a:pt x="430" y="229"/>
                </a:lnTo>
                <a:lnTo>
                  <a:pt x="433" y="232"/>
                </a:lnTo>
                <a:lnTo>
                  <a:pt x="433" y="240"/>
                </a:lnTo>
                <a:lnTo>
                  <a:pt x="431" y="242"/>
                </a:lnTo>
                <a:lnTo>
                  <a:pt x="431" y="244"/>
                </a:lnTo>
                <a:lnTo>
                  <a:pt x="431" y="250"/>
                </a:lnTo>
                <a:lnTo>
                  <a:pt x="431" y="253"/>
                </a:lnTo>
                <a:lnTo>
                  <a:pt x="426" y="253"/>
                </a:lnTo>
                <a:lnTo>
                  <a:pt x="424" y="255"/>
                </a:lnTo>
                <a:lnTo>
                  <a:pt x="424" y="257"/>
                </a:lnTo>
                <a:lnTo>
                  <a:pt x="424" y="261"/>
                </a:lnTo>
                <a:lnTo>
                  <a:pt x="426" y="263"/>
                </a:lnTo>
                <a:lnTo>
                  <a:pt x="428" y="271"/>
                </a:lnTo>
                <a:lnTo>
                  <a:pt x="430" y="275"/>
                </a:lnTo>
                <a:lnTo>
                  <a:pt x="430" y="276"/>
                </a:lnTo>
                <a:lnTo>
                  <a:pt x="431" y="278"/>
                </a:lnTo>
                <a:lnTo>
                  <a:pt x="433" y="286"/>
                </a:lnTo>
                <a:lnTo>
                  <a:pt x="433" y="288"/>
                </a:lnTo>
                <a:lnTo>
                  <a:pt x="435" y="290"/>
                </a:lnTo>
                <a:lnTo>
                  <a:pt x="435" y="294"/>
                </a:lnTo>
                <a:lnTo>
                  <a:pt x="439" y="301"/>
                </a:lnTo>
                <a:lnTo>
                  <a:pt x="441" y="303"/>
                </a:lnTo>
                <a:lnTo>
                  <a:pt x="441" y="305"/>
                </a:lnTo>
                <a:lnTo>
                  <a:pt x="455" y="305"/>
                </a:lnTo>
                <a:lnTo>
                  <a:pt x="462" y="305"/>
                </a:lnTo>
                <a:lnTo>
                  <a:pt x="474" y="305"/>
                </a:lnTo>
                <a:lnTo>
                  <a:pt x="476" y="307"/>
                </a:lnTo>
                <a:lnTo>
                  <a:pt x="478" y="307"/>
                </a:lnTo>
                <a:lnTo>
                  <a:pt x="497" y="307"/>
                </a:lnTo>
                <a:lnTo>
                  <a:pt x="501" y="309"/>
                </a:lnTo>
                <a:lnTo>
                  <a:pt x="514" y="309"/>
                </a:lnTo>
                <a:lnTo>
                  <a:pt x="518" y="309"/>
                </a:lnTo>
                <a:lnTo>
                  <a:pt x="520" y="311"/>
                </a:lnTo>
                <a:lnTo>
                  <a:pt x="520" y="313"/>
                </a:lnTo>
                <a:lnTo>
                  <a:pt x="520" y="315"/>
                </a:lnTo>
                <a:lnTo>
                  <a:pt x="520" y="323"/>
                </a:lnTo>
                <a:lnTo>
                  <a:pt x="518" y="328"/>
                </a:lnTo>
                <a:lnTo>
                  <a:pt x="516" y="330"/>
                </a:lnTo>
                <a:lnTo>
                  <a:pt x="516" y="334"/>
                </a:lnTo>
                <a:lnTo>
                  <a:pt x="520" y="346"/>
                </a:lnTo>
                <a:lnTo>
                  <a:pt x="520" y="351"/>
                </a:lnTo>
                <a:lnTo>
                  <a:pt x="526" y="353"/>
                </a:lnTo>
                <a:lnTo>
                  <a:pt x="527" y="355"/>
                </a:lnTo>
                <a:lnTo>
                  <a:pt x="531" y="357"/>
                </a:lnTo>
                <a:lnTo>
                  <a:pt x="535" y="357"/>
                </a:lnTo>
                <a:lnTo>
                  <a:pt x="537" y="359"/>
                </a:lnTo>
                <a:lnTo>
                  <a:pt x="541" y="371"/>
                </a:lnTo>
                <a:lnTo>
                  <a:pt x="543" y="376"/>
                </a:lnTo>
                <a:lnTo>
                  <a:pt x="549" y="386"/>
                </a:lnTo>
                <a:lnTo>
                  <a:pt x="550" y="390"/>
                </a:lnTo>
                <a:lnTo>
                  <a:pt x="550" y="394"/>
                </a:lnTo>
                <a:lnTo>
                  <a:pt x="550" y="415"/>
                </a:lnTo>
                <a:lnTo>
                  <a:pt x="550" y="418"/>
                </a:lnTo>
                <a:lnTo>
                  <a:pt x="549" y="432"/>
                </a:lnTo>
                <a:lnTo>
                  <a:pt x="549" y="436"/>
                </a:lnTo>
                <a:lnTo>
                  <a:pt x="549" y="438"/>
                </a:lnTo>
                <a:lnTo>
                  <a:pt x="549" y="441"/>
                </a:lnTo>
                <a:lnTo>
                  <a:pt x="545" y="447"/>
                </a:lnTo>
                <a:lnTo>
                  <a:pt x="543" y="449"/>
                </a:lnTo>
                <a:lnTo>
                  <a:pt x="543" y="453"/>
                </a:lnTo>
                <a:lnTo>
                  <a:pt x="539" y="459"/>
                </a:lnTo>
                <a:lnTo>
                  <a:pt x="539" y="465"/>
                </a:lnTo>
                <a:lnTo>
                  <a:pt x="539" y="470"/>
                </a:lnTo>
                <a:lnTo>
                  <a:pt x="541" y="474"/>
                </a:lnTo>
                <a:lnTo>
                  <a:pt x="541" y="476"/>
                </a:lnTo>
                <a:lnTo>
                  <a:pt x="541" y="478"/>
                </a:lnTo>
                <a:lnTo>
                  <a:pt x="541" y="484"/>
                </a:lnTo>
                <a:lnTo>
                  <a:pt x="541" y="486"/>
                </a:lnTo>
                <a:lnTo>
                  <a:pt x="539" y="486"/>
                </a:lnTo>
                <a:lnTo>
                  <a:pt x="537" y="486"/>
                </a:lnTo>
                <a:lnTo>
                  <a:pt x="535" y="486"/>
                </a:lnTo>
                <a:lnTo>
                  <a:pt x="535" y="488"/>
                </a:lnTo>
                <a:lnTo>
                  <a:pt x="533" y="488"/>
                </a:lnTo>
                <a:lnTo>
                  <a:pt x="529" y="484"/>
                </a:lnTo>
                <a:lnTo>
                  <a:pt x="527" y="482"/>
                </a:lnTo>
                <a:lnTo>
                  <a:pt x="526" y="480"/>
                </a:lnTo>
                <a:lnTo>
                  <a:pt x="526" y="478"/>
                </a:lnTo>
                <a:lnTo>
                  <a:pt x="524" y="474"/>
                </a:lnTo>
                <a:lnTo>
                  <a:pt x="522" y="472"/>
                </a:lnTo>
                <a:lnTo>
                  <a:pt x="520" y="470"/>
                </a:lnTo>
                <a:lnTo>
                  <a:pt x="520" y="468"/>
                </a:lnTo>
                <a:lnTo>
                  <a:pt x="514" y="463"/>
                </a:lnTo>
                <a:lnTo>
                  <a:pt x="514" y="461"/>
                </a:lnTo>
                <a:lnTo>
                  <a:pt x="512" y="459"/>
                </a:lnTo>
                <a:lnTo>
                  <a:pt x="510" y="457"/>
                </a:lnTo>
                <a:lnTo>
                  <a:pt x="508" y="455"/>
                </a:lnTo>
                <a:lnTo>
                  <a:pt x="502" y="451"/>
                </a:lnTo>
                <a:lnTo>
                  <a:pt x="499" y="449"/>
                </a:lnTo>
                <a:lnTo>
                  <a:pt x="493" y="447"/>
                </a:lnTo>
                <a:lnTo>
                  <a:pt x="487" y="447"/>
                </a:lnTo>
                <a:lnTo>
                  <a:pt x="460" y="447"/>
                </a:lnTo>
                <a:lnTo>
                  <a:pt x="453" y="445"/>
                </a:lnTo>
                <a:lnTo>
                  <a:pt x="451" y="447"/>
                </a:lnTo>
                <a:lnTo>
                  <a:pt x="431" y="451"/>
                </a:lnTo>
                <a:lnTo>
                  <a:pt x="430" y="453"/>
                </a:lnTo>
                <a:lnTo>
                  <a:pt x="426" y="453"/>
                </a:lnTo>
                <a:lnTo>
                  <a:pt x="422" y="453"/>
                </a:lnTo>
                <a:lnTo>
                  <a:pt x="420" y="453"/>
                </a:lnTo>
                <a:lnTo>
                  <a:pt x="410" y="457"/>
                </a:lnTo>
                <a:lnTo>
                  <a:pt x="407" y="459"/>
                </a:lnTo>
                <a:lnTo>
                  <a:pt x="397" y="461"/>
                </a:lnTo>
                <a:lnTo>
                  <a:pt x="395" y="461"/>
                </a:lnTo>
                <a:lnTo>
                  <a:pt x="378" y="466"/>
                </a:lnTo>
                <a:lnTo>
                  <a:pt x="372" y="468"/>
                </a:lnTo>
                <a:lnTo>
                  <a:pt x="368" y="470"/>
                </a:lnTo>
                <a:lnTo>
                  <a:pt x="364" y="470"/>
                </a:lnTo>
                <a:lnTo>
                  <a:pt x="364" y="472"/>
                </a:lnTo>
                <a:lnTo>
                  <a:pt x="362" y="476"/>
                </a:lnTo>
                <a:lnTo>
                  <a:pt x="360" y="484"/>
                </a:lnTo>
                <a:lnTo>
                  <a:pt x="360" y="488"/>
                </a:lnTo>
                <a:lnTo>
                  <a:pt x="360" y="489"/>
                </a:lnTo>
                <a:lnTo>
                  <a:pt x="359" y="489"/>
                </a:lnTo>
                <a:lnTo>
                  <a:pt x="355" y="493"/>
                </a:lnTo>
                <a:lnTo>
                  <a:pt x="355" y="495"/>
                </a:lnTo>
                <a:lnTo>
                  <a:pt x="355" y="497"/>
                </a:lnTo>
                <a:lnTo>
                  <a:pt x="353" y="499"/>
                </a:lnTo>
                <a:lnTo>
                  <a:pt x="351" y="499"/>
                </a:lnTo>
                <a:lnTo>
                  <a:pt x="349" y="505"/>
                </a:lnTo>
                <a:lnTo>
                  <a:pt x="349" y="507"/>
                </a:lnTo>
                <a:lnTo>
                  <a:pt x="347" y="511"/>
                </a:lnTo>
                <a:lnTo>
                  <a:pt x="345" y="511"/>
                </a:lnTo>
                <a:lnTo>
                  <a:pt x="343" y="516"/>
                </a:lnTo>
                <a:lnTo>
                  <a:pt x="343" y="518"/>
                </a:lnTo>
                <a:lnTo>
                  <a:pt x="343" y="539"/>
                </a:lnTo>
                <a:lnTo>
                  <a:pt x="343" y="541"/>
                </a:lnTo>
                <a:lnTo>
                  <a:pt x="343" y="543"/>
                </a:lnTo>
                <a:lnTo>
                  <a:pt x="343" y="547"/>
                </a:lnTo>
                <a:lnTo>
                  <a:pt x="343" y="551"/>
                </a:lnTo>
                <a:lnTo>
                  <a:pt x="341" y="560"/>
                </a:lnTo>
                <a:lnTo>
                  <a:pt x="339" y="562"/>
                </a:lnTo>
                <a:lnTo>
                  <a:pt x="339" y="566"/>
                </a:lnTo>
                <a:lnTo>
                  <a:pt x="337" y="574"/>
                </a:lnTo>
                <a:lnTo>
                  <a:pt x="337" y="576"/>
                </a:lnTo>
                <a:lnTo>
                  <a:pt x="336" y="580"/>
                </a:lnTo>
                <a:lnTo>
                  <a:pt x="334" y="582"/>
                </a:lnTo>
                <a:lnTo>
                  <a:pt x="332" y="587"/>
                </a:lnTo>
                <a:lnTo>
                  <a:pt x="330" y="591"/>
                </a:lnTo>
                <a:lnTo>
                  <a:pt x="326" y="589"/>
                </a:lnTo>
                <a:lnTo>
                  <a:pt x="322" y="589"/>
                </a:lnTo>
                <a:lnTo>
                  <a:pt x="320" y="589"/>
                </a:lnTo>
                <a:lnTo>
                  <a:pt x="320" y="585"/>
                </a:lnTo>
                <a:lnTo>
                  <a:pt x="318" y="585"/>
                </a:lnTo>
                <a:lnTo>
                  <a:pt x="313" y="582"/>
                </a:lnTo>
                <a:lnTo>
                  <a:pt x="311" y="582"/>
                </a:lnTo>
                <a:lnTo>
                  <a:pt x="309" y="580"/>
                </a:lnTo>
                <a:lnTo>
                  <a:pt x="305" y="580"/>
                </a:lnTo>
                <a:lnTo>
                  <a:pt x="303" y="580"/>
                </a:lnTo>
                <a:lnTo>
                  <a:pt x="289" y="580"/>
                </a:lnTo>
                <a:lnTo>
                  <a:pt x="284" y="580"/>
                </a:lnTo>
                <a:lnTo>
                  <a:pt x="282" y="580"/>
                </a:lnTo>
                <a:lnTo>
                  <a:pt x="276" y="580"/>
                </a:lnTo>
                <a:lnTo>
                  <a:pt x="268" y="580"/>
                </a:lnTo>
                <a:lnTo>
                  <a:pt x="266" y="582"/>
                </a:lnTo>
                <a:lnTo>
                  <a:pt x="266" y="589"/>
                </a:lnTo>
                <a:lnTo>
                  <a:pt x="265" y="597"/>
                </a:lnTo>
                <a:lnTo>
                  <a:pt x="263" y="601"/>
                </a:lnTo>
                <a:lnTo>
                  <a:pt x="261" y="605"/>
                </a:lnTo>
                <a:lnTo>
                  <a:pt x="261" y="607"/>
                </a:lnTo>
                <a:lnTo>
                  <a:pt x="261" y="610"/>
                </a:lnTo>
                <a:lnTo>
                  <a:pt x="259" y="610"/>
                </a:lnTo>
                <a:lnTo>
                  <a:pt x="255" y="607"/>
                </a:lnTo>
                <a:lnTo>
                  <a:pt x="249" y="601"/>
                </a:lnTo>
                <a:lnTo>
                  <a:pt x="249" y="599"/>
                </a:lnTo>
                <a:lnTo>
                  <a:pt x="247" y="599"/>
                </a:lnTo>
                <a:lnTo>
                  <a:pt x="247" y="597"/>
                </a:lnTo>
                <a:lnTo>
                  <a:pt x="243" y="593"/>
                </a:lnTo>
                <a:lnTo>
                  <a:pt x="242" y="591"/>
                </a:lnTo>
                <a:lnTo>
                  <a:pt x="242" y="589"/>
                </a:lnTo>
                <a:lnTo>
                  <a:pt x="236" y="589"/>
                </a:lnTo>
                <a:lnTo>
                  <a:pt x="228" y="587"/>
                </a:lnTo>
                <a:lnTo>
                  <a:pt x="224" y="587"/>
                </a:lnTo>
                <a:lnTo>
                  <a:pt x="220" y="587"/>
                </a:lnTo>
                <a:lnTo>
                  <a:pt x="213" y="585"/>
                </a:lnTo>
                <a:lnTo>
                  <a:pt x="192" y="585"/>
                </a:lnTo>
                <a:lnTo>
                  <a:pt x="188" y="580"/>
                </a:lnTo>
                <a:lnTo>
                  <a:pt x="188" y="578"/>
                </a:lnTo>
                <a:lnTo>
                  <a:pt x="186" y="576"/>
                </a:lnTo>
                <a:lnTo>
                  <a:pt x="180" y="572"/>
                </a:lnTo>
                <a:lnTo>
                  <a:pt x="178" y="572"/>
                </a:lnTo>
                <a:lnTo>
                  <a:pt x="176" y="572"/>
                </a:lnTo>
                <a:lnTo>
                  <a:pt x="174" y="574"/>
                </a:lnTo>
                <a:lnTo>
                  <a:pt x="169" y="582"/>
                </a:lnTo>
                <a:lnTo>
                  <a:pt x="167" y="585"/>
                </a:lnTo>
                <a:lnTo>
                  <a:pt x="165" y="587"/>
                </a:lnTo>
                <a:lnTo>
                  <a:pt x="163" y="589"/>
                </a:lnTo>
                <a:lnTo>
                  <a:pt x="155" y="595"/>
                </a:lnTo>
                <a:lnTo>
                  <a:pt x="149" y="601"/>
                </a:lnTo>
                <a:lnTo>
                  <a:pt x="146" y="607"/>
                </a:lnTo>
                <a:lnTo>
                  <a:pt x="146" y="608"/>
                </a:lnTo>
                <a:lnTo>
                  <a:pt x="146" y="610"/>
                </a:lnTo>
                <a:lnTo>
                  <a:pt x="144" y="612"/>
                </a:lnTo>
                <a:lnTo>
                  <a:pt x="142" y="618"/>
                </a:lnTo>
                <a:lnTo>
                  <a:pt x="140" y="618"/>
                </a:lnTo>
                <a:lnTo>
                  <a:pt x="140" y="620"/>
                </a:lnTo>
                <a:lnTo>
                  <a:pt x="136" y="624"/>
                </a:lnTo>
                <a:lnTo>
                  <a:pt x="134" y="624"/>
                </a:lnTo>
                <a:lnTo>
                  <a:pt x="126" y="624"/>
                </a:lnTo>
                <a:lnTo>
                  <a:pt x="124" y="624"/>
                </a:lnTo>
                <a:lnTo>
                  <a:pt x="123" y="626"/>
                </a:lnTo>
                <a:lnTo>
                  <a:pt x="119" y="626"/>
                </a:lnTo>
                <a:lnTo>
                  <a:pt x="113" y="628"/>
                </a:lnTo>
                <a:lnTo>
                  <a:pt x="111" y="626"/>
                </a:lnTo>
                <a:lnTo>
                  <a:pt x="107" y="626"/>
                </a:lnTo>
                <a:lnTo>
                  <a:pt x="101" y="624"/>
                </a:lnTo>
                <a:lnTo>
                  <a:pt x="100" y="618"/>
                </a:lnTo>
                <a:lnTo>
                  <a:pt x="100" y="616"/>
                </a:lnTo>
                <a:lnTo>
                  <a:pt x="98" y="614"/>
                </a:lnTo>
                <a:lnTo>
                  <a:pt x="98" y="610"/>
                </a:lnTo>
                <a:lnTo>
                  <a:pt x="96" y="601"/>
                </a:lnTo>
                <a:lnTo>
                  <a:pt x="94" y="593"/>
                </a:lnTo>
                <a:lnTo>
                  <a:pt x="92" y="578"/>
                </a:lnTo>
                <a:lnTo>
                  <a:pt x="92" y="574"/>
                </a:lnTo>
                <a:lnTo>
                  <a:pt x="92" y="572"/>
                </a:lnTo>
                <a:lnTo>
                  <a:pt x="88" y="562"/>
                </a:lnTo>
                <a:lnTo>
                  <a:pt x="86" y="557"/>
                </a:lnTo>
                <a:lnTo>
                  <a:pt x="84" y="553"/>
                </a:lnTo>
                <a:lnTo>
                  <a:pt x="84" y="545"/>
                </a:lnTo>
                <a:lnTo>
                  <a:pt x="82" y="536"/>
                </a:lnTo>
                <a:lnTo>
                  <a:pt x="80" y="534"/>
                </a:lnTo>
                <a:lnTo>
                  <a:pt x="75" y="528"/>
                </a:lnTo>
                <a:lnTo>
                  <a:pt x="71" y="526"/>
                </a:lnTo>
                <a:lnTo>
                  <a:pt x="69" y="524"/>
                </a:lnTo>
                <a:lnTo>
                  <a:pt x="67" y="522"/>
                </a:lnTo>
                <a:lnTo>
                  <a:pt x="69" y="516"/>
                </a:lnTo>
                <a:lnTo>
                  <a:pt x="67" y="512"/>
                </a:lnTo>
                <a:lnTo>
                  <a:pt x="67" y="511"/>
                </a:lnTo>
                <a:lnTo>
                  <a:pt x="63" y="507"/>
                </a:lnTo>
                <a:lnTo>
                  <a:pt x="61" y="505"/>
                </a:lnTo>
                <a:lnTo>
                  <a:pt x="57" y="505"/>
                </a:lnTo>
                <a:lnTo>
                  <a:pt x="57" y="499"/>
                </a:lnTo>
                <a:lnTo>
                  <a:pt x="57" y="497"/>
                </a:lnTo>
                <a:lnTo>
                  <a:pt x="57" y="493"/>
                </a:lnTo>
                <a:lnTo>
                  <a:pt x="59" y="489"/>
                </a:lnTo>
                <a:lnTo>
                  <a:pt x="59" y="488"/>
                </a:lnTo>
                <a:lnTo>
                  <a:pt x="65" y="486"/>
                </a:lnTo>
                <a:lnTo>
                  <a:pt x="67" y="484"/>
                </a:lnTo>
                <a:lnTo>
                  <a:pt x="67" y="480"/>
                </a:lnTo>
                <a:lnTo>
                  <a:pt x="65" y="478"/>
                </a:lnTo>
                <a:lnTo>
                  <a:pt x="65" y="476"/>
                </a:lnTo>
                <a:lnTo>
                  <a:pt x="65" y="472"/>
                </a:lnTo>
                <a:lnTo>
                  <a:pt x="65" y="470"/>
                </a:lnTo>
                <a:lnTo>
                  <a:pt x="67" y="468"/>
                </a:lnTo>
                <a:lnTo>
                  <a:pt x="69" y="466"/>
                </a:lnTo>
                <a:lnTo>
                  <a:pt x="69" y="465"/>
                </a:lnTo>
                <a:lnTo>
                  <a:pt x="67" y="459"/>
                </a:lnTo>
                <a:lnTo>
                  <a:pt x="59" y="453"/>
                </a:lnTo>
                <a:lnTo>
                  <a:pt x="55" y="449"/>
                </a:lnTo>
                <a:lnTo>
                  <a:pt x="53" y="447"/>
                </a:lnTo>
                <a:lnTo>
                  <a:pt x="50" y="445"/>
                </a:lnTo>
                <a:lnTo>
                  <a:pt x="46" y="441"/>
                </a:lnTo>
                <a:lnTo>
                  <a:pt x="42" y="436"/>
                </a:lnTo>
                <a:lnTo>
                  <a:pt x="42" y="432"/>
                </a:lnTo>
                <a:lnTo>
                  <a:pt x="42" y="428"/>
                </a:lnTo>
                <a:lnTo>
                  <a:pt x="40" y="418"/>
                </a:lnTo>
                <a:lnTo>
                  <a:pt x="38" y="409"/>
                </a:lnTo>
                <a:lnTo>
                  <a:pt x="36" y="401"/>
                </a:lnTo>
                <a:lnTo>
                  <a:pt x="36" y="397"/>
                </a:lnTo>
                <a:lnTo>
                  <a:pt x="30" y="394"/>
                </a:lnTo>
                <a:lnTo>
                  <a:pt x="30" y="392"/>
                </a:lnTo>
                <a:lnTo>
                  <a:pt x="27" y="392"/>
                </a:lnTo>
                <a:lnTo>
                  <a:pt x="27" y="390"/>
                </a:lnTo>
                <a:lnTo>
                  <a:pt x="25" y="388"/>
                </a:lnTo>
                <a:lnTo>
                  <a:pt x="21" y="382"/>
                </a:lnTo>
                <a:lnTo>
                  <a:pt x="19" y="38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67" name="Freeform 6"/>
          <p:cNvSpPr>
            <a:spLocks/>
          </p:cNvSpPr>
          <p:nvPr/>
        </p:nvSpPr>
        <p:spPr bwMode="auto">
          <a:xfrm>
            <a:off x="6373813" y="1093788"/>
            <a:ext cx="392112" cy="528637"/>
          </a:xfrm>
          <a:custGeom>
            <a:avLst/>
            <a:gdLst>
              <a:gd name="T0" fmla="*/ 73942355 w 228"/>
              <a:gd name="T1" fmla="*/ 352821511 h 333"/>
              <a:gd name="T2" fmla="*/ 47323448 w 228"/>
              <a:gd name="T3" fmla="*/ 325099035 h 333"/>
              <a:gd name="T4" fmla="*/ 5916076 w 228"/>
              <a:gd name="T5" fmla="*/ 279736282 h 333"/>
              <a:gd name="T6" fmla="*/ 5916076 w 228"/>
              <a:gd name="T7" fmla="*/ 252015393 h 333"/>
              <a:gd name="T8" fmla="*/ 29576945 w 228"/>
              <a:gd name="T9" fmla="*/ 199091338 h 333"/>
              <a:gd name="T10" fmla="*/ 73942355 w 228"/>
              <a:gd name="T11" fmla="*/ 173889809 h 333"/>
              <a:gd name="T12" fmla="*/ 115349742 w 228"/>
              <a:gd name="T13" fmla="*/ 151209226 h 333"/>
              <a:gd name="T14" fmla="*/ 79856710 w 228"/>
              <a:gd name="T15" fmla="*/ 141128614 h 333"/>
              <a:gd name="T16" fmla="*/ 62111927 w 228"/>
              <a:gd name="T17" fmla="*/ 93244890 h 333"/>
              <a:gd name="T18" fmla="*/ 91687139 w 228"/>
              <a:gd name="T19" fmla="*/ 73083666 h 333"/>
              <a:gd name="T20" fmla="*/ 130138208 w 228"/>
              <a:gd name="T21" fmla="*/ 47882125 h 333"/>
              <a:gd name="T22" fmla="*/ 183375997 w 228"/>
              <a:gd name="T23" fmla="*/ 25201536 h 333"/>
              <a:gd name="T24" fmla="*/ 204078817 w 228"/>
              <a:gd name="T25" fmla="*/ 5040307 h 333"/>
              <a:gd name="T26" fmla="*/ 233655802 w 228"/>
              <a:gd name="T27" fmla="*/ 0 h 333"/>
              <a:gd name="T28" fmla="*/ 295767702 w 228"/>
              <a:gd name="T29" fmla="*/ 40322459 h 333"/>
              <a:gd name="T30" fmla="*/ 375624385 w 228"/>
              <a:gd name="T31" fmla="*/ 115927085 h 333"/>
              <a:gd name="T32" fmla="*/ 393370888 w 228"/>
              <a:gd name="T33" fmla="*/ 178930115 h 333"/>
              <a:gd name="T34" fmla="*/ 449566714 w 228"/>
              <a:gd name="T35" fmla="*/ 183970421 h 333"/>
              <a:gd name="T36" fmla="*/ 505762647 w 228"/>
              <a:gd name="T37" fmla="*/ 216733252 h 333"/>
              <a:gd name="T38" fmla="*/ 556042399 w 228"/>
              <a:gd name="T39" fmla="*/ 262096005 h 333"/>
              <a:gd name="T40" fmla="*/ 585619330 w 228"/>
              <a:gd name="T41" fmla="*/ 304937812 h 333"/>
              <a:gd name="T42" fmla="*/ 561958473 w 228"/>
              <a:gd name="T43" fmla="*/ 330139341 h 333"/>
              <a:gd name="T44" fmla="*/ 544211970 w 228"/>
              <a:gd name="T45" fmla="*/ 352821511 h 333"/>
              <a:gd name="T46" fmla="*/ 541253933 w 228"/>
              <a:gd name="T47" fmla="*/ 388103652 h 333"/>
              <a:gd name="T48" fmla="*/ 476185716 w 228"/>
              <a:gd name="T49" fmla="*/ 405743929 h 333"/>
              <a:gd name="T50" fmla="*/ 461397250 w 228"/>
              <a:gd name="T51" fmla="*/ 435985864 h 333"/>
              <a:gd name="T52" fmla="*/ 455482896 w 228"/>
              <a:gd name="T53" fmla="*/ 458668034 h 333"/>
              <a:gd name="T54" fmla="*/ 437736285 w 228"/>
              <a:gd name="T55" fmla="*/ 509071093 h 333"/>
              <a:gd name="T56" fmla="*/ 473227679 w 228"/>
              <a:gd name="T57" fmla="*/ 546872593 h 333"/>
              <a:gd name="T58" fmla="*/ 499846573 w 228"/>
              <a:gd name="T59" fmla="*/ 567033817 h 333"/>
              <a:gd name="T60" fmla="*/ 517593076 w 228"/>
              <a:gd name="T61" fmla="*/ 589715987 h 333"/>
              <a:gd name="T62" fmla="*/ 556042399 w 228"/>
              <a:gd name="T63" fmla="*/ 599796599 h 333"/>
              <a:gd name="T64" fmla="*/ 567874547 w 228"/>
              <a:gd name="T65" fmla="*/ 624998128 h 333"/>
              <a:gd name="T66" fmla="*/ 579704976 w 228"/>
              <a:gd name="T67" fmla="*/ 652719017 h 333"/>
              <a:gd name="T68" fmla="*/ 591535404 w 228"/>
              <a:gd name="T69" fmla="*/ 677920546 h 333"/>
              <a:gd name="T70" fmla="*/ 615196262 w 228"/>
              <a:gd name="T71" fmla="*/ 710683328 h 333"/>
              <a:gd name="T72" fmla="*/ 641815156 w 228"/>
              <a:gd name="T73" fmla="*/ 740925164 h 333"/>
              <a:gd name="T74" fmla="*/ 671392087 w 228"/>
              <a:gd name="T75" fmla="*/ 758565440 h 333"/>
              <a:gd name="T76" fmla="*/ 641815156 w 228"/>
              <a:gd name="T77" fmla="*/ 763605746 h 333"/>
              <a:gd name="T78" fmla="*/ 591535404 w 228"/>
              <a:gd name="T79" fmla="*/ 758565440 h 333"/>
              <a:gd name="T80" fmla="*/ 567874547 w 228"/>
              <a:gd name="T81" fmla="*/ 753525135 h 333"/>
              <a:gd name="T82" fmla="*/ 541253933 w 228"/>
              <a:gd name="T83" fmla="*/ 768646052 h 333"/>
              <a:gd name="T84" fmla="*/ 482101790 w 228"/>
              <a:gd name="T85" fmla="*/ 788807276 h 333"/>
              <a:gd name="T86" fmla="*/ 455482896 w 228"/>
              <a:gd name="T87" fmla="*/ 803928193 h 333"/>
              <a:gd name="T88" fmla="*/ 393370888 w 228"/>
              <a:gd name="T89" fmla="*/ 821570058 h 333"/>
              <a:gd name="T90" fmla="*/ 334217025 w 228"/>
              <a:gd name="T91" fmla="*/ 836691174 h 333"/>
              <a:gd name="T92" fmla="*/ 301683776 w 228"/>
              <a:gd name="T93" fmla="*/ 821570058 h 333"/>
              <a:gd name="T94" fmla="*/ 257318379 w 228"/>
              <a:gd name="T95" fmla="*/ 798887887 h 333"/>
              <a:gd name="T96" fmla="*/ 227741448 w 228"/>
              <a:gd name="T97" fmla="*/ 763605746 h 333"/>
              <a:gd name="T98" fmla="*/ 227741448 w 228"/>
              <a:gd name="T99" fmla="*/ 725804246 h 333"/>
              <a:gd name="T100" fmla="*/ 209994891 w 228"/>
              <a:gd name="T101" fmla="*/ 705643022 h 333"/>
              <a:gd name="T102" fmla="*/ 195206425 w 228"/>
              <a:gd name="T103" fmla="*/ 624998128 h 333"/>
              <a:gd name="T104" fmla="*/ 209994891 w 228"/>
              <a:gd name="T105" fmla="*/ 594756293 h 333"/>
              <a:gd name="T106" fmla="*/ 233655802 w 228"/>
              <a:gd name="T107" fmla="*/ 531751676 h 333"/>
              <a:gd name="T108" fmla="*/ 239571876 w 228"/>
              <a:gd name="T109" fmla="*/ 504030787 h 333"/>
              <a:gd name="T110" fmla="*/ 209994891 w 228"/>
              <a:gd name="T111" fmla="*/ 456147087 h 333"/>
              <a:gd name="T112" fmla="*/ 189292071 w 228"/>
              <a:gd name="T113" fmla="*/ 451106781 h 333"/>
              <a:gd name="T114" fmla="*/ 183375997 w 228"/>
              <a:gd name="T115" fmla="*/ 415824541 h 333"/>
              <a:gd name="T116" fmla="*/ 177459923 w 228"/>
              <a:gd name="T117" fmla="*/ 383063346 h 333"/>
              <a:gd name="T118" fmla="*/ 147882991 w 228"/>
              <a:gd name="T119" fmla="*/ 367942429 h 333"/>
              <a:gd name="T120" fmla="*/ 109433641 w 228"/>
              <a:gd name="T121" fmla="*/ 378023041 h 3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8"/>
              <a:gd name="T184" fmla="*/ 0 h 333"/>
              <a:gd name="T185" fmla="*/ 228 w 228"/>
              <a:gd name="T186" fmla="*/ 333 h 3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8" h="333">
                <a:moveTo>
                  <a:pt x="31" y="150"/>
                </a:moveTo>
                <a:lnTo>
                  <a:pt x="31" y="146"/>
                </a:lnTo>
                <a:lnTo>
                  <a:pt x="29" y="146"/>
                </a:lnTo>
                <a:lnTo>
                  <a:pt x="25" y="140"/>
                </a:lnTo>
                <a:lnTo>
                  <a:pt x="23" y="138"/>
                </a:lnTo>
                <a:lnTo>
                  <a:pt x="21" y="134"/>
                </a:lnTo>
                <a:lnTo>
                  <a:pt x="19" y="133"/>
                </a:lnTo>
                <a:lnTo>
                  <a:pt x="16" y="129"/>
                </a:lnTo>
                <a:lnTo>
                  <a:pt x="12" y="123"/>
                </a:lnTo>
                <a:lnTo>
                  <a:pt x="8" y="119"/>
                </a:lnTo>
                <a:lnTo>
                  <a:pt x="4" y="115"/>
                </a:lnTo>
                <a:lnTo>
                  <a:pt x="2" y="111"/>
                </a:lnTo>
                <a:lnTo>
                  <a:pt x="0" y="110"/>
                </a:lnTo>
                <a:lnTo>
                  <a:pt x="0" y="108"/>
                </a:lnTo>
                <a:lnTo>
                  <a:pt x="0" y="104"/>
                </a:lnTo>
                <a:lnTo>
                  <a:pt x="2" y="100"/>
                </a:lnTo>
                <a:lnTo>
                  <a:pt x="4" y="100"/>
                </a:lnTo>
                <a:lnTo>
                  <a:pt x="6" y="96"/>
                </a:lnTo>
                <a:lnTo>
                  <a:pt x="10" y="90"/>
                </a:lnTo>
                <a:lnTo>
                  <a:pt x="10" y="79"/>
                </a:lnTo>
                <a:lnTo>
                  <a:pt x="10" y="77"/>
                </a:lnTo>
                <a:lnTo>
                  <a:pt x="16" y="73"/>
                </a:lnTo>
                <a:lnTo>
                  <a:pt x="25" y="71"/>
                </a:lnTo>
                <a:lnTo>
                  <a:pt x="25" y="69"/>
                </a:lnTo>
                <a:lnTo>
                  <a:pt x="29" y="67"/>
                </a:lnTo>
                <a:lnTo>
                  <a:pt x="35" y="65"/>
                </a:lnTo>
                <a:lnTo>
                  <a:pt x="37" y="62"/>
                </a:lnTo>
                <a:lnTo>
                  <a:pt x="39" y="60"/>
                </a:lnTo>
                <a:lnTo>
                  <a:pt x="35" y="56"/>
                </a:lnTo>
                <a:lnTo>
                  <a:pt x="33" y="54"/>
                </a:lnTo>
                <a:lnTo>
                  <a:pt x="31" y="54"/>
                </a:lnTo>
                <a:lnTo>
                  <a:pt x="27" y="56"/>
                </a:lnTo>
                <a:lnTo>
                  <a:pt x="23" y="54"/>
                </a:lnTo>
                <a:lnTo>
                  <a:pt x="23" y="48"/>
                </a:lnTo>
                <a:lnTo>
                  <a:pt x="21" y="44"/>
                </a:lnTo>
                <a:lnTo>
                  <a:pt x="21" y="37"/>
                </a:lnTo>
                <a:lnTo>
                  <a:pt x="23" y="33"/>
                </a:lnTo>
                <a:lnTo>
                  <a:pt x="25" y="29"/>
                </a:lnTo>
                <a:lnTo>
                  <a:pt x="27" y="29"/>
                </a:lnTo>
                <a:lnTo>
                  <a:pt x="31" y="29"/>
                </a:lnTo>
                <a:lnTo>
                  <a:pt x="35" y="27"/>
                </a:lnTo>
                <a:lnTo>
                  <a:pt x="35" y="25"/>
                </a:lnTo>
                <a:lnTo>
                  <a:pt x="41" y="21"/>
                </a:lnTo>
                <a:lnTo>
                  <a:pt x="44" y="19"/>
                </a:lnTo>
                <a:lnTo>
                  <a:pt x="46" y="19"/>
                </a:lnTo>
                <a:lnTo>
                  <a:pt x="54" y="16"/>
                </a:lnTo>
                <a:lnTo>
                  <a:pt x="56" y="14"/>
                </a:lnTo>
                <a:lnTo>
                  <a:pt x="62" y="10"/>
                </a:lnTo>
                <a:lnTo>
                  <a:pt x="66" y="10"/>
                </a:lnTo>
                <a:lnTo>
                  <a:pt x="67" y="10"/>
                </a:lnTo>
                <a:lnTo>
                  <a:pt x="67" y="2"/>
                </a:lnTo>
                <a:lnTo>
                  <a:pt x="69" y="2"/>
                </a:lnTo>
                <a:lnTo>
                  <a:pt x="73" y="2"/>
                </a:lnTo>
                <a:lnTo>
                  <a:pt x="75" y="2"/>
                </a:lnTo>
                <a:lnTo>
                  <a:pt x="75" y="0"/>
                </a:lnTo>
                <a:lnTo>
                  <a:pt x="79" y="0"/>
                </a:lnTo>
                <a:lnTo>
                  <a:pt x="89" y="6"/>
                </a:lnTo>
                <a:lnTo>
                  <a:pt x="90" y="8"/>
                </a:lnTo>
                <a:lnTo>
                  <a:pt x="92" y="10"/>
                </a:lnTo>
                <a:lnTo>
                  <a:pt x="100" y="16"/>
                </a:lnTo>
                <a:lnTo>
                  <a:pt x="104" y="21"/>
                </a:lnTo>
                <a:lnTo>
                  <a:pt x="112" y="25"/>
                </a:lnTo>
                <a:lnTo>
                  <a:pt x="119" y="37"/>
                </a:lnTo>
                <a:lnTo>
                  <a:pt x="127" y="46"/>
                </a:lnTo>
                <a:lnTo>
                  <a:pt x="129" y="52"/>
                </a:lnTo>
                <a:lnTo>
                  <a:pt x="129" y="67"/>
                </a:lnTo>
                <a:lnTo>
                  <a:pt x="129" y="71"/>
                </a:lnTo>
                <a:lnTo>
                  <a:pt x="133" y="71"/>
                </a:lnTo>
                <a:lnTo>
                  <a:pt x="135" y="71"/>
                </a:lnTo>
                <a:lnTo>
                  <a:pt x="137" y="71"/>
                </a:lnTo>
                <a:lnTo>
                  <a:pt x="148" y="71"/>
                </a:lnTo>
                <a:lnTo>
                  <a:pt x="152" y="73"/>
                </a:lnTo>
                <a:lnTo>
                  <a:pt x="156" y="75"/>
                </a:lnTo>
                <a:lnTo>
                  <a:pt x="165" y="81"/>
                </a:lnTo>
                <a:lnTo>
                  <a:pt x="169" y="83"/>
                </a:lnTo>
                <a:lnTo>
                  <a:pt x="171" y="86"/>
                </a:lnTo>
                <a:lnTo>
                  <a:pt x="173" y="88"/>
                </a:lnTo>
                <a:lnTo>
                  <a:pt x="181" y="96"/>
                </a:lnTo>
                <a:lnTo>
                  <a:pt x="186" y="102"/>
                </a:lnTo>
                <a:lnTo>
                  <a:pt x="188" y="104"/>
                </a:lnTo>
                <a:lnTo>
                  <a:pt x="192" y="111"/>
                </a:lnTo>
                <a:lnTo>
                  <a:pt x="194" y="117"/>
                </a:lnTo>
                <a:lnTo>
                  <a:pt x="196" y="119"/>
                </a:lnTo>
                <a:lnTo>
                  <a:pt x="198" y="121"/>
                </a:lnTo>
                <a:lnTo>
                  <a:pt x="198" y="123"/>
                </a:lnTo>
                <a:lnTo>
                  <a:pt x="196" y="123"/>
                </a:lnTo>
                <a:lnTo>
                  <a:pt x="192" y="129"/>
                </a:lnTo>
                <a:lnTo>
                  <a:pt x="190" y="131"/>
                </a:lnTo>
                <a:lnTo>
                  <a:pt x="188" y="133"/>
                </a:lnTo>
                <a:lnTo>
                  <a:pt x="186" y="136"/>
                </a:lnTo>
                <a:lnTo>
                  <a:pt x="184" y="138"/>
                </a:lnTo>
                <a:lnTo>
                  <a:pt x="184" y="140"/>
                </a:lnTo>
                <a:lnTo>
                  <a:pt x="186" y="142"/>
                </a:lnTo>
                <a:lnTo>
                  <a:pt x="186" y="150"/>
                </a:lnTo>
                <a:lnTo>
                  <a:pt x="184" y="152"/>
                </a:lnTo>
                <a:lnTo>
                  <a:pt x="183" y="154"/>
                </a:lnTo>
                <a:lnTo>
                  <a:pt x="183" y="157"/>
                </a:lnTo>
                <a:lnTo>
                  <a:pt x="177" y="159"/>
                </a:lnTo>
                <a:lnTo>
                  <a:pt x="167" y="157"/>
                </a:lnTo>
                <a:lnTo>
                  <a:pt x="161" y="161"/>
                </a:lnTo>
                <a:lnTo>
                  <a:pt x="160" y="163"/>
                </a:lnTo>
                <a:lnTo>
                  <a:pt x="158" y="163"/>
                </a:lnTo>
                <a:lnTo>
                  <a:pt x="156" y="167"/>
                </a:lnTo>
                <a:lnTo>
                  <a:pt x="156" y="173"/>
                </a:lnTo>
                <a:lnTo>
                  <a:pt x="156" y="177"/>
                </a:lnTo>
                <a:lnTo>
                  <a:pt x="156" y="179"/>
                </a:lnTo>
                <a:lnTo>
                  <a:pt x="154" y="181"/>
                </a:lnTo>
                <a:lnTo>
                  <a:pt x="154" y="182"/>
                </a:lnTo>
                <a:lnTo>
                  <a:pt x="152" y="186"/>
                </a:lnTo>
                <a:lnTo>
                  <a:pt x="150" y="194"/>
                </a:lnTo>
                <a:lnTo>
                  <a:pt x="148" y="196"/>
                </a:lnTo>
                <a:lnTo>
                  <a:pt x="148" y="202"/>
                </a:lnTo>
                <a:lnTo>
                  <a:pt x="154" y="207"/>
                </a:lnTo>
                <a:lnTo>
                  <a:pt x="158" y="213"/>
                </a:lnTo>
                <a:lnTo>
                  <a:pt x="158" y="215"/>
                </a:lnTo>
                <a:lnTo>
                  <a:pt x="160" y="217"/>
                </a:lnTo>
                <a:lnTo>
                  <a:pt x="161" y="219"/>
                </a:lnTo>
                <a:lnTo>
                  <a:pt x="163" y="221"/>
                </a:lnTo>
                <a:lnTo>
                  <a:pt x="167" y="225"/>
                </a:lnTo>
                <a:lnTo>
                  <a:pt x="169" y="225"/>
                </a:lnTo>
                <a:lnTo>
                  <a:pt x="171" y="227"/>
                </a:lnTo>
                <a:lnTo>
                  <a:pt x="171" y="230"/>
                </a:lnTo>
                <a:lnTo>
                  <a:pt x="171" y="232"/>
                </a:lnTo>
                <a:lnTo>
                  <a:pt x="175" y="234"/>
                </a:lnTo>
                <a:lnTo>
                  <a:pt x="177" y="236"/>
                </a:lnTo>
                <a:lnTo>
                  <a:pt x="183" y="236"/>
                </a:lnTo>
                <a:lnTo>
                  <a:pt x="184" y="236"/>
                </a:lnTo>
                <a:lnTo>
                  <a:pt x="188" y="238"/>
                </a:lnTo>
                <a:lnTo>
                  <a:pt x="188" y="240"/>
                </a:lnTo>
                <a:lnTo>
                  <a:pt x="188" y="246"/>
                </a:lnTo>
                <a:lnTo>
                  <a:pt x="190" y="248"/>
                </a:lnTo>
                <a:lnTo>
                  <a:pt x="192" y="248"/>
                </a:lnTo>
                <a:lnTo>
                  <a:pt x="192" y="250"/>
                </a:lnTo>
                <a:lnTo>
                  <a:pt x="192" y="253"/>
                </a:lnTo>
                <a:lnTo>
                  <a:pt x="194" y="257"/>
                </a:lnTo>
                <a:lnTo>
                  <a:pt x="196" y="259"/>
                </a:lnTo>
                <a:lnTo>
                  <a:pt x="198" y="263"/>
                </a:lnTo>
                <a:lnTo>
                  <a:pt x="198" y="265"/>
                </a:lnTo>
                <a:lnTo>
                  <a:pt x="200" y="267"/>
                </a:lnTo>
                <a:lnTo>
                  <a:pt x="200" y="269"/>
                </a:lnTo>
                <a:lnTo>
                  <a:pt x="202" y="271"/>
                </a:lnTo>
                <a:lnTo>
                  <a:pt x="206" y="278"/>
                </a:lnTo>
                <a:lnTo>
                  <a:pt x="208" y="280"/>
                </a:lnTo>
                <a:lnTo>
                  <a:pt x="208" y="282"/>
                </a:lnTo>
                <a:lnTo>
                  <a:pt x="211" y="288"/>
                </a:lnTo>
                <a:lnTo>
                  <a:pt x="215" y="292"/>
                </a:lnTo>
                <a:lnTo>
                  <a:pt x="217" y="292"/>
                </a:lnTo>
                <a:lnTo>
                  <a:pt x="217" y="294"/>
                </a:lnTo>
                <a:lnTo>
                  <a:pt x="219" y="294"/>
                </a:lnTo>
                <a:lnTo>
                  <a:pt x="225" y="299"/>
                </a:lnTo>
                <a:lnTo>
                  <a:pt x="227" y="299"/>
                </a:lnTo>
                <a:lnTo>
                  <a:pt x="227" y="301"/>
                </a:lnTo>
                <a:lnTo>
                  <a:pt x="225" y="301"/>
                </a:lnTo>
                <a:lnTo>
                  <a:pt x="221" y="303"/>
                </a:lnTo>
                <a:lnTo>
                  <a:pt x="219" y="303"/>
                </a:lnTo>
                <a:lnTo>
                  <a:pt x="217" y="303"/>
                </a:lnTo>
                <a:lnTo>
                  <a:pt x="211" y="303"/>
                </a:lnTo>
                <a:lnTo>
                  <a:pt x="206" y="303"/>
                </a:lnTo>
                <a:lnTo>
                  <a:pt x="202" y="303"/>
                </a:lnTo>
                <a:lnTo>
                  <a:pt x="200" y="301"/>
                </a:lnTo>
                <a:lnTo>
                  <a:pt x="200" y="299"/>
                </a:lnTo>
                <a:lnTo>
                  <a:pt x="198" y="299"/>
                </a:lnTo>
                <a:lnTo>
                  <a:pt x="194" y="299"/>
                </a:lnTo>
                <a:lnTo>
                  <a:pt x="192" y="299"/>
                </a:lnTo>
                <a:lnTo>
                  <a:pt x="190" y="301"/>
                </a:lnTo>
                <a:lnTo>
                  <a:pt x="184" y="303"/>
                </a:lnTo>
                <a:lnTo>
                  <a:pt x="183" y="303"/>
                </a:lnTo>
                <a:lnTo>
                  <a:pt x="183" y="305"/>
                </a:lnTo>
                <a:lnTo>
                  <a:pt x="181" y="305"/>
                </a:lnTo>
                <a:lnTo>
                  <a:pt x="177" y="309"/>
                </a:lnTo>
                <a:lnTo>
                  <a:pt x="175" y="313"/>
                </a:lnTo>
                <a:lnTo>
                  <a:pt x="163" y="313"/>
                </a:lnTo>
                <a:lnTo>
                  <a:pt x="161" y="313"/>
                </a:lnTo>
                <a:lnTo>
                  <a:pt x="158" y="315"/>
                </a:lnTo>
                <a:lnTo>
                  <a:pt x="156" y="315"/>
                </a:lnTo>
                <a:lnTo>
                  <a:pt x="154" y="319"/>
                </a:lnTo>
                <a:lnTo>
                  <a:pt x="152" y="321"/>
                </a:lnTo>
                <a:lnTo>
                  <a:pt x="142" y="321"/>
                </a:lnTo>
                <a:lnTo>
                  <a:pt x="137" y="323"/>
                </a:lnTo>
                <a:lnTo>
                  <a:pt x="133" y="326"/>
                </a:lnTo>
                <a:lnTo>
                  <a:pt x="131" y="326"/>
                </a:lnTo>
                <a:lnTo>
                  <a:pt x="131" y="330"/>
                </a:lnTo>
                <a:lnTo>
                  <a:pt x="125" y="332"/>
                </a:lnTo>
                <a:lnTo>
                  <a:pt x="113" y="332"/>
                </a:lnTo>
                <a:lnTo>
                  <a:pt x="112" y="330"/>
                </a:lnTo>
                <a:lnTo>
                  <a:pt x="106" y="330"/>
                </a:lnTo>
                <a:lnTo>
                  <a:pt x="104" y="328"/>
                </a:lnTo>
                <a:lnTo>
                  <a:pt x="102" y="326"/>
                </a:lnTo>
                <a:lnTo>
                  <a:pt x="100" y="326"/>
                </a:lnTo>
                <a:lnTo>
                  <a:pt x="92" y="321"/>
                </a:lnTo>
                <a:lnTo>
                  <a:pt x="89" y="319"/>
                </a:lnTo>
                <a:lnTo>
                  <a:pt x="87" y="317"/>
                </a:lnTo>
                <a:lnTo>
                  <a:pt x="85" y="311"/>
                </a:lnTo>
                <a:lnTo>
                  <a:pt x="81" y="309"/>
                </a:lnTo>
                <a:lnTo>
                  <a:pt x="77" y="307"/>
                </a:lnTo>
                <a:lnTo>
                  <a:pt x="77" y="303"/>
                </a:lnTo>
                <a:lnTo>
                  <a:pt x="77" y="296"/>
                </a:lnTo>
                <a:lnTo>
                  <a:pt x="77" y="294"/>
                </a:lnTo>
                <a:lnTo>
                  <a:pt x="77" y="290"/>
                </a:lnTo>
                <a:lnTo>
                  <a:pt x="77" y="288"/>
                </a:lnTo>
                <a:lnTo>
                  <a:pt x="77" y="286"/>
                </a:lnTo>
                <a:lnTo>
                  <a:pt x="75" y="284"/>
                </a:lnTo>
                <a:lnTo>
                  <a:pt x="73" y="282"/>
                </a:lnTo>
                <a:lnTo>
                  <a:pt x="71" y="280"/>
                </a:lnTo>
                <a:lnTo>
                  <a:pt x="67" y="276"/>
                </a:lnTo>
                <a:lnTo>
                  <a:pt x="66" y="275"/>
                </a:lnTo>
                <a:lnTo>
                  <a:pt x="66" y="252"/>
                </a:lnTo>
                <a:lnTo>
                  <a:pt x="66" y="248"/>
                </a:lnTo>
                <a:lnTo>
                  <a:pt x="67" y="244"/>
                </a:lnTo>
                <a:lnTo>
                  <a:pt x="67" y="242"/>
                </a:lnTo>
                <a:lnTo>
                  <a:pt x="69" y="238"/>
                </a:lnTo>
                <a:lnTo>
                  <a:pt x="71" y="236"/>
                </a:lnTo>
                <a:lnTo>
                  <a:pt x="73" y="228"/>
                </a:lnTo>
                <a:lnTo>
                  <a:pt x="73" y="221"/>
                </a:lnTo>
                <a:lnTo>
                  <a:pt x="77" y="215"/>
                </a:lnTo>
                <a:lnTo>
                  <a:pt x="79" y="211"/>
                </a:lnTo>
                <a:lnTo>
                  <a:pt x="83" y="209"/>
                </a:lnTo>
                <a:lnTo>
                  <a:pt x="83" y="207"/>
                </a:lnTo>
                <a:lnTo>
                  <a:pt x="83" y="202"/>
                </a:lnTo>
                <a:lnTo>
                  <a:pt x="81" y="200"/>
                </a:lnTo>
                <a:lnTo>
                  <a:pt x="79" y="196"/>
                </a:lnTo>
                <a:lnTo>
                  <a:pt x="77" y="196"/>
                </a:lnTo>
                <a:lnTo>
                  <a:pt x="77" y="182"/>
                </a:lnTo>
                <a:lnTo>
                  <a:pt x="71" y="181"/>
                </a:lnTo>
                <a:lnTo>
                  <a:pt x="69" y="181"/>
                </a:lnTo>
                <a:lnTo>
                  <a:pt x="67" y="179"/>
                </a:lnTo>
                <a:lnTo>
                  <a:pt x="66" y="179"/>
                </a:lnTo>
                <a:lnTo>
                  <a:pt x="64" y="179"/>
                </a:lnTo>
                <a:lnTo>
                  <a:pt x="58" y="179"/>
                </a:lnTo>
                <a:lnTo>
                  <a:pt x="58" y="177"/>
                </a:lnTo>
                <a:lnTo>
                  <a:pt x="58" y="173"/>
                </a:lnTo>
                <a:lnTo>
                  <a:pt x="62" y="165"/>
                </a:lnTo>
                <a:lnTo>
                  <a:pt x="62" y="163"/>
                </a:lnTo>
                <a:lnTo>
                  <a:pt x="62" y="159"/>
                </a:lnTo>
                <a:lnTo>
                  <a:pt x="62" y="154"/>
                </a:lnTo>
                <a:lnTo>
                  <a:pt x="60" y="152"/>
                </a:lnTo>
                <a:lnTo>
                  <a:pt x="58" y="148"/>
                </a:lnTo>
                <a:lnTo>
                  <a:pt x="58" y="146"/>
                </a:lnTo>
                <a:lnTo>
                  <a:pt x="54" y="146"/>
                </a:lnTo>
                <a:lnTo>
                  <a:pt x="50" y="146"/>
                </a:lnTo>
                <a:lnTo>
                  <a:pt x="46" y="148"/>
                </a:lnTo>
                <a:lnTo>
                  <a:pt x="42" y="150"/>
                </a:lnTo>
                <a:lnTo>
                  <a:pt x="41" y="150"/>
                </a:lnTo>
                <a:lnTo>
                  <a:pt x="37" y="150"/>
                </a:lnTo>
                <a:lnTo>
                  <a:pt x="35" y="150"/>
                </a:lnTo>
                <a:lnTo>
                  <a:pt x="33" y="150"/>
                </a:lnTo>
                <a:lnTo>
                  <a:pt x="31" y="15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68" name="Freeform 7"/>
          <p:cNvSpPr>
            <a:spLocks/>
          </p:cNvSpPr>
          <p:nvPr/>
        </p:nvSpPr>
        <p:spPr bwMode="auto">
          <a:xfrm>
            <a:off x="6272213" y="3149600"/>
            <a:ext cx="622300" cy="623888"/>
          </a:xfrm>
          <a:custGeom>
            <a:avLst/>
            <a:gdLst>
              <a:gd name="T0" fmla="*/ 579213480 w 362"/>
              <a:gd name="T1" fmla="*/ 88206331 h 393"/>
              <a:gd name="T2" fmla="*/ 561483094 w 362"/>
              <a:gd name="T3" fmla="*/ 63004756 h 393"/>
              <a:gd name="T4" fmla="*/ 537840859 w 362"/>
              <a:gd name="T5" fmla="*/ 35282217 h 393"/>
              <a:gd name="T6" fmla="*/ 499423301 w 362"/>
              <a:gd name="T7" fmla="*/ 10080633 h 393"/>
              <a:gd name="T8" fmla="*/ 363485071 w 362"/>
              <a:gd name="T9" fmla="*/ 0 h 393"/>
              <a:gd name="T10" fmla="*/ 283696611 w 362"/>
              <a:gd name="T11" fmla="*/ 20161266 h 393"/>
              <a:gd name="T12" fmla="*/ 227548667 w 362"/>
              <a:gd name="T13" fmla="*/ 35282217 h 393"/>
              <a:gd name="T14" fmla="*/ 124117919 w 362"/>
              <a:gd name="T15" fmla="*/ 57964441 h 393"/>
              <a:gd name="T16" fmla="*/ 94565528 w 362"/>
              <a:gd name="T17" fmla="*/ 78125701 h 393"/>
              <a:gd name="T18" fmla="*/ 85700335 w 362"/>
              <a:gd name="T19" fmla="*/ 110886979 h 393"/>
              <a:gd name="T20" fmla="*/ 67968229 w 362"/>
              <a:gd name="T21" fmla="*/ 136088554 h 393"/>
              <a:gd name="T22" fmla="*/ 50237829 w 362"/>
              <a:gd name="T23" fmla="*/ 166330444 h 393"/>
              <a:gd name="T24" fmla="*/ 38417571 w 362"/>
              <a:gd name="T25" fmla="*/ 236894903 h 393"/>
              <a:gd name="T26" fmla="*/ 38417571 w 362"/>
              <a:gd name="T27" fmla="*/ 267136793 h 393"/>
              <a:gd name="T28" fmla="*/ 20685458 w 362"/>
              <a:gd name="T29" fmla="*/ 325101209 h 393"/>
              <a:gd name="T30" fmla="*/ 5910131 w 362"/>
              <a:gd name="T31" fmla="*/ 357862462 h 393"/>
              <a:gd name="T32" fmla="*/ 5910131 w 362"/>
              <a:gd name="T33" fmla="*/ 367943092 h 393"/>
              <a:gd name="T34" fmla="*/ 38417571 w 362"/>
              <a:gd name="T35" fmla="*/ 378023722 h 393"/>
              <a:gd name="T36" fmla="*/ 73880077 w 362"/>
              <a:gd name="T37" fmla="*/ 430947922 h 393"/>
              <a:gd name="T38" fmla="*/ 162533757 w 362"/>
              <a:gd name="T39" fmla="*/ 493951066 h 393"/>
              <a:gd name="T40" fmla="*/ 215726637 w 362"/>
              <a:gd name="T41" fmla="*/ 526713907 h 393"/>
              <a:gd name="T42" fmla="*/ 242323990 w 362"/>
              <a:gd name="T43" fmla="*/ 561996112 h 393"/>
              <a:gd name="T44" fmla="*/ 322114168 w 362"/>
              <a:gd name="T45" fmla="*/ 582157372 h 393"/>
              <a:gd name="T46" fmla="*/ 390082370 w 362"/>
              <a:gd name="T47" fmla="*/ 589717050 h 393"/>
              <a:gd name="T48" fmla="*/ 458050680 w 362"/>
              <a:gd name="T49" fmla="*/ 635079885 h 393"/>
              <a:gd name="T50" fmla="*/ 531930730 w 362"/>
              <a:gd name="T51" fmla="*/ 662802411 h 393"/>
              <a:gd name="T52" fmla="*/ 579213480 w 362"/>
              <a:gd name="T53" fmla="*/ 693044301 h 393"/>
              <a:gd name="T54" fmla="*/ 617631038 w 362"/>
              <a:gd name="T55" fmla="*/ 720765240 h 393"/>
              <a:gd name="T56" fmla="*/ 629451295 w 362"/>
              <a:gd name="T57" fmla="*/ 756047445 h 393"/>
              <a:gd name="T58" fmla="*/ 611720909 w 362"/>
              <a:gd name="T59" fmla="*/ 798890916 h 393"/>
              <a:gd name="T60" fmla="*/ 579213480 w 362"/>
              <a:gd name="T61" fmla="*/ 836692683 h 393"/>
              <a:gd name="T62" fmla="*/ 543750988 w 362"/>
              <a:gd name="T63" fmla="*/ 899697413 h 393"/>
              <a:gd name="T64" fmla="*/ 593988803 w 362"/>
              <a:gd name="T65" fmla="*/ 940019933 h 393"/>
              <a:gd name="T66" fmla="*/ 691509368 w 362"/>
              <a:gd name="T67" fmla="*/ 962700557 h 393"/>
              <a:gd name="T68" fmla="*/ 759479289 w 362"/>
              <a:gd name="T69" fmla="*/ 982861817 h 393"/>
              <a:gd name="T70" fmla="*/ 803806976 w 362"/>
              <a:gd name="T71" fmla="*/ 982861817 h 393"/>
              <a:gd name="T72" fmla="*/ 845177878 w 362"/>
              <a:gd name="T73" fmla="*/ 967740872 h 393"/>
              <a:gd name="T74" fmla="*/ 883595435 w 362"/>
              <a:gd name="T75" fmla="*/ 967740872 h 393"/>
              <a:gd name="T76" fmla="*/ 924968272 w 362"/>
              <a:gd name="T77" fmla="*/ 940019933 h 393"/>
              <a:gd name="T78" fmla="*/ 963385829 w 362"/>
              <a:gd name="T79" fmla="*/ 909778043 h 393"/>
              <a:gd name="T80" fmla="*/ 1007713515 w 362"/>
              <a:gd name="T81" fmla="*/ 871974887 h 393"/>
              <a:gd name="T82" fmla="*/ 1025443902 w 362"/>
              <a:gd name="T83" fmla="*/ 824092490 h 393"/>
              <a:gd name="T84" fmla="*/ 1031354031 w 362"/>
              <a:gd name="T85" fmla="*/ 768649026 h 393"/>
              <a:gd name="T86" fmla="*/ 1049086137 w 362"/>
              <a:gd name="T87" fmla="*/ 703124931 h 393"/>
              <a:gd name="T88" fmla="*/ 1060906395 w 362"/>
              <a:gd name="T89" fmla="*/ 645160515 h 393"/>
              <a:gd name="T90" fmla="*/ 1043174289 w 362"/>
              <a:gd name="T91" fmla="*/ 561996112 h 393"/>
              <a:gd name="T92" fmla="*/ 998848322 w 362"/>
              <a:gd name="T93" fmla="*/ 567036427 h 393"/>
              <a:gd name="T94" fmla="*/ 957475700 w 362"/>
              <a:gd name="T95" fmla="*/ 567036427 h 393"/>
              <a:gd name="T96" fmla="*/ 924968272 w 362"/>
              <a:gd name="T97" fmla="*/ 551915482 h 393"/>
              <a:gd name="T98" fmla="*/ 913148014 w 362"/>
              <a:gd name="T99" fmla="*/ 514112326 h 393"/>
              <a:gd name="T100" fmla="*/ 907237885 w 362"/>
              <a:gd name="T101" fmla="*/ 430947922 h 393"/>
              <a:gd name="T102" fmla="*/ 871775178 w 362"/>
              <a:gd name="T103" fmla="*/ 372983407 h 393"/>
              <a:gd name="T104" fmla="*/ 827447491 w 362"/>
              <a:gd name="T105" fmla="*/ 352822147 h 393"/>
              <a:gd name="T106" fmla="*/ 797895128 w 362"/>
              <a:gd name="T107" fmla="*/ 352822147 h 393"/>
              <a:gd name="T108" fmla="*/ 753567441 w 362"/>
              <a:gd name="T109" fmla="*/ 362902777 h 393"/>
              <a:gd name="T110" fmla="*/ 679689111 w 362"/>
              <a:gd name="T111" fmla="*/ 352822147 h 393"/>
              <a:gd name="T112" fmla="*/ 629451295 w 362"/>
              <a:gd name="T113" fmla="*/ 340222154 h 393"/>
              <a:gd name="T114" fmla="*/ 611720909 w 362"/>
              <a:gd name="T115" fmla="*/ 267136793 h 393"/>
              <a:gd name="T116" fmla="*/ 611720909 w 362"/>
              <a:gd name="T117" fmla="*/ 151209499 h 393"/>
              <a:gd name="T118" fmla="*/ 593988803 w 362"/>
              <a:gd name="T119" fmla="*/ 115927294 h 3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62"/>
              <a:gd name="T181" fmla="*/ 0 h 393"/>
              <a:gd name="T182" fmla="*/ 362 w 362"/>
              <a:gd name="T183" fmla="*/ 393 h 3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62" h="393">
                <a:moveTo>
                  <a:pt x="203" y="43"/>
                </a:moveTo>
                <a:lnTo>
                  <a:pt x="199" y="39"/>
                </a:lnTo>
                <a:lnTo>
                  <a:pt x="197" y="37"/>
                </a:lnTo>
                <a:lnTo>
                  <a:pt x="196" y="35"/>
                </a:lnTo>
                <a:lnTo>
                  <a:pt x="196" y="33"/>
                </a:lnTo>
                <a:lnTo>
                  <a:pt x="194" y="29"/>
                </a:lnTo>
                <a:lnTo>
                  <a:pt x="192" y="27"/>
                </a:lnTo>
                <a:lnTo>
                  <a:pt x="190" y="25"/>
                </a:lnTo>
                <a:lnTo>
                  <a:pt x="190" y="23"/>
                </a:lnTo>
                <a:lnTo>
                  <a:pt x="184" y="18"/>
                </a:lnTo>
                <a:lnTo>
                  <a:pt x="184" y="16"/>
                </a:lnTo>
                <a:lnTo>
                  <a:pt x="182" y="14"/>
                </a:lnTo>
                <a:lnTo>
                  <a:pt x="180" y="12"/>
                </a:lnTo>
                <a:lnTo>
                  <a:pt x="178" y="10"/>
                </a:lnTo>
                <a:lnTo>
                  <a:pt x="172" y="6"/>
                </a:lnTo>
                <a:lnTo>
                  <a:pt x="169" y="4"/>
                </a:lnTo>
                <a:lnTo>
                  <a:pt x="163" y="2"/>
                </a:lnTo>
                <a:lnTo>
                  <a:pt x="157" y="2"/>
                </a:lnTo>
                <a:lnTo>
                  <a:pt x="130" y="2"/>
                </a:lnTo>
                <a:lnTo>
                  <a:pt x="123" y="0"/>
                </a:lnTo>
                <a:lnTo>
                  <a:pt x="121" y="2"/>
                </a:lnTo>
                <a:lnTo>
                  <a:pt x="101" y="6"/>
                </a:lnTo>
                <a:lnTo>
                  <a:pt x="100" y="8"/>
                </a:lnTo>
                <a:lnTo>
                  <a:pt x="96" y="8"/>
                </a:lnTo>
                <a:lnTo>
                  <a:pt x="92" y="8"/>
                </a:lnTo>
                <a:lnTo>
                  <a:pt x="90" y="8"/>
                </a:lnTo>
                <a:lnTo>
                  <a:pt x="80" y="12"/>
                </a:lnTo>
                <a:lnTo>
                  <a:pt x="77" y="14"/>
                </a:lnTo>
                <a:lnTo>
                  <a:pt x="67" y="16"/>
                </a:lnTo>
                <a:lnTo>
                  <a:pt x="65" y="16"/>
                </a:lnTo>
                <a:lnTo>
                  <a:pt x="48" y="21"/>
                </a:lnTo>
                <a:lnTo>
                  <a:pt x="42" y="23"/>
                </a:lnTo>
                <a:lnTo>
                  <a:pt x="38" y="25"/>
                </a:lnTo>
                <a:lnTo>
                  <a:pt x="34" y="25"/>
                </a:lnTo>
                <a:lnTo>
                  <a:pt x="34" y="27"/>
                </a:lnTo>
                <a:lnTo>
                  <a:pt x="32" y="31"/>
                </a:lnTo>
                <a:lnTo>
                  <a:pt x="30" y="39"/>
                </a:lnTo>
                <a:lnTo>
                  <a:pt x="30" y="43"/>
                </a:lnTo>
                <a:lnTo>
                  <a:pt x="30" y="44"/>
                </a:lnTo>
                <a:lnTo>
                  <a:pt x="29" y="44"/>
                </a:lnTo>
                <a:lnTo>
                  <a:pt x="25" y="48"/>
                </a:lnTo>
                <a:lnTo>
                  <a:pt x="25" y="50"/>
                </a:lnTo>
                <a:lnTo>
                  <a:pt x="25" y="52"/>
                </a:lnTo>
                <a:lnTo>
                  <a:pt x="23" y="54"/>
                </a:lnTo>
                <a:lnTo>
                  <a:pt x="21" y="54"/>
                </a:lnTo>
                <a:lnTo>
                  <a:pt x="19" y="60"/>
                </a:lnTo>
                <a:lnTo>
                  <a:pt x="19" y="62"/>
                </a:lnTo>
                <a:lnTo>
                  <a:pt x="17" y="66"/>
                </a:lnTo>
                <a:lnTo>
                  <a:pt x="15" y="66"/>
                </a:lnTo>
                <a:lnTo>
                  <a:pt x="13" y="71"/>
                </a:lnTo>
                <a:lnTo>
                  <a:pt x="13" y="73"/>
                </a:lnTo>
                <a:lnTo>
                  <a:pt x="13" y="94"/>
                </a:lnTo>
                <a:lnTo>
                  <a:pt x="13" y="96"/>
                </a:lnTo>
                <a:lnTo>
                  <a:pt x="13" y="98"/>
                </a:lnTo>
                <a:lnTo>
                  <a:pt x="13" y="102"/>
                </a:lnTo>
                <a:lnTo>
                  <a:pt x="13" y="106"/>
                </a:lnTo>
                <a:lnTo>
                  <a:pt x="11" y="115"/>
                </a:lnTo>
                <a:lnTo>
                  <a:pt x="9" y="117"/>
                </a:lnTo>
                <a:lnTo>
                  <a:pt x="9" y="121"/>
                </a:lnTo>
                <a:lnTo>
                  <a:pt x="7" y="129"/>
                </a:lnTo>
                <a:lnTo>
                  <a:pt x="7" y="131"/>
                </a:lnTo>
                <a:lnTo>
                  <a:pt x="6" y="135"/>
                </a:lnTo>
                <a:lnTo>
                  <a:pt x="4" y="137"/>
                </a:lnTo>
                <a:lnTo>
                  <a:pt x="2" y="142"/>
                </a:lnTo>
                <a:lnTo>
                  <a:pt x="0" y="146"/>
                </a:lnTo>
                <a:lnTo>
                  <a:pt x="2" y="146"/>
                </a:lnTo>
                <a:lnTo>
                  <a:pt x="2" y="148"/>
                </a:lnTo>
                <a:lnTo>
                  <a:pt x="2" y="146"/>
                </a:lnTo>
                <a:lnTo>
                  <a:pt x="6" y="148"/>
                </a:lnTo>
                <a:lnTo>
                  <a:pt x="7" y="150"/>
                </a:lnTo>
                <a:lnTo>
                  <a:pt x="11" y="150"/>
                </a:lnTo>
                <a:lnTo>
                  <a:pt x="13" y="150"/>
                </a:lnTo>
                <a:lnTo>
                  <a:pt x="17" y="154"/>
                </a:lnTo>
                <a:lnTo>
                  <a:pt x="19" y="160"/>
                </a:lnTo>
                <a:lnTo>
                  <a:pt x="23" y="167"/>
                </a:lnTo>
                <a:lnTo>
                  <a:pt x="25" y="171"/>
                </a:lnTo>
                <a:lnTo>
                  <a:pt x="36" y="181"/>
                </a:lnTo>
                <a:lnTo>
                  <a:pt x="40" y="185"/>
                </a:lnTo>
                <a:lnTo>
                  <a:pt x="52" y="196"/>
                </a:lnTo>
                <a:lnTo>
                  <a:pt x="55" y="196"/>
                </a:lnTo>
                <a:lnTo>
                  <a:pt x="59" y="200"/>
                </a:lnTo>
                <a:lnTo>
                  <a:pt x="67" y="206"/>
                </a:lnTo>
                <a:lnTo>
                  <a:pt x="71" y="208"/>
                </a:lnTo>
                <a:lnTo>
                  <a:pt x="73" y="209"/>
                </a:lnTo>
                <a:lnTo>
                  <a:pt x="77" y="215"/>
                </a:lnTo>
                <a:lnTo>
                  <a:pt x="77" y="219"/>
                </a:lnTo>
                <a:lnTo>
                  <a:pt x="78" y="221"/>
                </a:lnTo>
                <a:lnTo>
                  <a:pt x="82" y="223"/>
                </a:lnTo>
                <a:lnTo>
                  <a:pt x="84" y="225"/>
                </a:lnTo>
                <a:lnTo>
                  <a:pt x="94" y="229"/>
                </a:lnTo>
                <a:lnTo>
                  <a:pt x="100" y="231"/>
                </a:lnTo>
                <a:lnTo>
                  <a:pt x="109" y="231"/>
                </a:lnTo>
                <a:lnTo>
                  <a:pt x="121" y="231"/>
                </a:lnTo>
                <a:lnTo>
                  <a:pt x="125" y="233"/>
                </a:lnTo>
                <a:lnTo>
                  <a:pt x="128" y="233"/>
                </a:lnTo>
                <a:lnTo>
                  <a:pt x="132" y="234"/>
                </a:lnTo>
                <a:lnTo>
                  <a:pt x="136" y="236"/>
                </a:lnTo>
                <a:lnTo>
                  <a:pt x="146" y="242"/>
                </a:lnTo>
                <a:lnTo>
                  <a:pt x="149" y="248"/>
                </a:lnTo>
                <a:lnTo>
                  <a:pt x="155" y="252"/>
                </a:lnTo>
                <a:lnTo>
                  <a:pt x="165" y="256"/>
                </a:lnTo>
                <a:lnTo>
                  <a:pt x="169" y="257"/>
                </a:lnTo>
                <a:lnTo>
                  <a:pt x="176" y="261"/>
                </a:lnTo>
                <a:lnTo>
                  <a:pt x="180" y="263"/>
                </a:lnTo>
                <a:lnTo>
                  <a:pt x="184" y="271"/>
                </a:lnTo>
                <a:lnTo>
                  <a:pt x="188" y="273"/>
                </a:lnTo>
                <a:lnTo>
                  <a:pt x="194" y="275"/>
                </a:lnTo>
                <a:lnTo>
                  <a:pt x="196" y="275"/>
                </a:lnTo>
                <a:lnTo>
                  <a:pt x="197" y="277"/>
                </a:lnTo>
                <a:lnTo>
                  <a:pt x="201" y="279"/>
                </a:lnTo>
                <a:lnTo>
                  <a:pt x="203" y="280"/>
                </a:lnTo>
                <a:lnTo>
                  <a:pt x="209" y="286"/>
                </a:lnTo>
                <a:lnTo>
                  <a:pt x="211" y="288"/>
                </a:lnTo>
                <a:lnTo>
                  <a:pt x="213" y="292"/>
                </a:lnTo>
                <a:lnTo>
                  <a:pt x="213" y="298"/>
                </a:lnTo>
                <a:lnTo>
                  <a:pt x="213" y="300"/>
                </a:lnTo>
                <a:lnTo>
                  <a:pt x="213" y="304"/>
                </a:lnTo>
                <a:lnTo>
                  <a:pt x="213" y="305"/>
                </a:lnTo>
                <a:lnTo>
                  <a:pt x="213" y="309"/>
                </a:lnTo>
                <a:lnTo>
                  <a:pt x="207" y="317"/>
                </a:lnTo>
                <a:lnTo>
                  <a:pt x="205" y="321"/>
                </a:lnTo>
                <a:lnTo>
                  <a:pt x="201" y="323"/>
                </a:lnTo>
                <a:lnTo>
                  <a:pt x="199" y="327"/>
                </a:lnTo>
                <a:lnTo>
                  <a:pt x="196" y="332"/>
                </a:lnTo>
                <a:lnTo>
                  <a:pt x="190" y="344"/>
                </a:lnTo>
                <a:lnTo>
                  <a:pt x="186" y="351"/>
                </a:lnTo>
                <a:lnTo>
                  <a:pt x="186" y="355"/>
                </a:lnTo>
                <a:lnTo>
                  <a:pt x="184" y="357"/>
                </a:lnTo>
                <a:lnTo>
                  <a:pt x="182" y="367"/>
                </a:lnTo>
                <a:lnTo>
                  <a:pt x="182" y="371"/>
                </a:lnTo>
                <a:lnTo>
                  <a:pt x="184" y="373"/>
                </a:lnTo>
                <a:lnTo>
                  <a:pt x="201" y="373"/>
                </a:lnTo>
                <a:lnTo>
                  <a:pt x="209" y="374"/>
                </a:lnTo>
                <a:lnTo>
                  <a:pt x="224" y="378"/>
                </a:lnTo>
                <a:lnTo>
                  <a:pt x="230" y="378"/>
                </a:lnTo>
                <a:lnTo>
                  <a:pt x="234" y="382"/>
                </a:lnTo>
                <a:lnTo>
                  <a:pt x="242" y="388"/>
                </a:lnTo>
                <a:lnTo>
                  <a:pt x="251" y="390"/>
                </a:lnTo>
                <a:lnTo>
                  <a:pt x="253" y="390"/>
                </a:lnTo>
                <a:lnTo>
                  <a:pt x="257" y="390"/>
                </a:lnTo>
                <a:lnTo>
                  <a:pt x="263" y="392"/>
                </a:lnTo>
                <a:lnTo>
                  <a:pt x="267" y="392"/>
                </a:lnTo>
                <a:lnTo>
                  <a:pt x="268" y="390"/>
                </a:lnTo>
                <a:lnTo>
                  <a:pt x="272" y="390"/>
                </a:lnTo>
                <a:lnTo>
                  <a:pt x="274" y="388"/>
                </a:lnTo>
                <a:lnTo>
                  <a:pt x="274" y="386"/>
                </a:lnTo>
                <a:lnTo>
                  <a:pt x="282" y="384"/>
                </a:lnTo>
                <a:lnTo>
                  <a:pt x="286" y="384"/>
                </a:lnTo>
                <a:lnTo>
                  <a:pt x="288" y="384"/>
                </a:lnTo>
                <a:lnTo>
                  <a:pt x="290" y="384"/>
                </a:lnTo>
                <a:lnTo>
                  <a:pt x="291" y="384"/>
                </a:lnTo>
                <a:lnTo>
                  <a:pt x="299" y="384"/>
                </a:lnTo>
                <a:lnTo>
                  <a:pt x="301" y="382"/>
                </a:lnTo>
                <a:lnTo>
                  <a:pt x="303" y="380"/>
                </a:lnTo>
                <a:lnTo>
                  <a:pt x="311" y="373"/>
                </a:lnTo>
                <a:lnTo>
                  <a:pt x="313" y="373"/>
                </a:lnTo>
                <a:lnTo>
                  <a:pt x="316" y="371"/>
                </a:lnTo>
                <a:lnTo>
                  <a:pt x="318" y="367"/>
                </a:lnTo>
                <a:lnTo>
                  <a:pt x="320" y="367"/>
                </a:lnTo>
                <a:lnTo>
                  <a:pt x="326" y="361"/>
                </a:lnTo>
                <a:lnTo>
                  <a:pt x="330" y="359"/>
                </a:lnTo>
                <a:lnTo>
                  <a:pt x="332" y="359"/>
                </a:lnTo>
                <a:lnTo>
                  <a:pt x="336" y="353"/>
                </a:lnTo>
                <a:lnTo>
                  <a:pt x="341" y="346"/>
                </a:lnTo>
                <a:lnTo>
                  <a:pt x="341" y="344"/>
                </a:lnTo>
                <a:lnTo>
                  <a:pt x="343" y="338"/>
                </a:lnTo>
                <a:lnTo>
                  <a:pt x="345" y="334"/>
                </a:lnTo>
                <a:lnTo>
                  <a:pt x="347" y="327"/>
                </a:lnTo>
                <a:lnTo>
                  <a:pt x="349" y="317"/>
                </a:lnTo>
                <a:lnTo>
                  <a:pt x="349" y="313"/>
                </a:lnTo>
                <a:lnTo>
                  <a:pt x="349" y="309"/>
                </a:lnTo>
                <a:lnTo>
                  <a:pt x="349" y="305"/>
                </a:lnTo>
                <a:lnTo>
                  <a:pt x="351" y="304"/>
                </a:lnTo>
                <a:lnTo>
                  <a:pt x="351" y="300"/>
                </a:lnTo>
                <a:lnTo>
                  <a:pt x="351" y="288"/>
                </a:lnTo>
                <a:lnTo>
                  <a:pt x="355" y="279"/>
                </a:lnTo>
                <a:lnTo>
                  <a:pt x="355" y="273"/>
                </a:lnTo>
                <a:lnTo>
                  <a:pt x="355" y="271"/>
                </a:lnTo>
                <a:lnTo>
                  <a:pt x="355" y="269"/>
                </a:lnTo>
                <a:lnTo>
                  <a:pt x="359" y="256"/>
                </a:lnTo>
                <a:lnTo>
                  <a:pt x="361" y="254"/>
                </a:lnTo>
                <a:lnTo>
                  <a:pt x="361" y="234"/>
                </a:lnTo>
                <a:lnTo>
                  <a:pt x="357" y="225"/>
                </a:lnTo>
                <a:lnTo>
                  <a:pt x="353" y="223"/>
                </a:lnTo>
                <a:lnTo>
                  <a:pt x="349" y="223"/>
                </a:lnTo>
                <a:lnTo>
                  <a:pt x="345" y="225"/>
                </a:lnTo>
                <a:lnTo>
                  <a:pt x="339" y="223"/>
                </a:lnTo>
                <a:lnTo>
                  <a:pt x="338" y="225"/>
                </a:lnTo>
                <a:lnTo>
                  <a:pt x="336" y="225"/>
                </a:lnTo>
                <a:lnTo>
                  <a:pt x="334" y="225"/>
                </a:lnTo>
                <a:lnTo>
                  <a:pt x="332" y="225"/>
                </a:lnTo>
                <a:lnTo>
                  <a:pt x="324" y="225"/>
                </a:lnTo>
                <a:lnTo>
                  <a:pt x="320" y="223"/>
                </a:lnTo>
                <a:lnTo>
                  <a:pt x="318" y="223"/>
                </a:lnTo>
                <a:lnTo>
                  <a:pt x="316" y="221"/>
                </a:lnTo>
                <a:lnTo>
                  <a:pt x="313" y="219"/>
                </a:lnTo>
                <a:lnTo>
                  <a:pt x="309" y="213"/>
                </a:lnTo>
                <a:lnTo>
                  <a:pt x="309" y="209"/>
                </a:lnTo>
                <a:lnTo>
                  <a:pt x="309" y="208"/>
                </a:lnTo>
                <a:lnTo>
                  <a:pt x="309" y="204"/>
                </a:lnTo>
                <a:lnTo>
                  <a:pt x="309" y="190"/>
                </a:lnTo>
                <a:lnTo>
                  <a:pt x="309" y="186"/>
                </a:lnTo>
                <a:lnTo>
                  <a:pt x="307" y="179"/>
                </a:lnTo>
                <a:lnTo>
                  <a:pt x="307" y="171"/>
                </a:lnTo>
                <a:lnTo>
                  <a:pt x="305" y="162"/>
                </a:lnTo>
                <a:lnTo>
                  <a:pt x="303" y="156"/>
                </a:lnTo>
                <a:lnTo>
                  <a:pt x="299" y="150"/>
                </a:lnTo>
                <a:lnTo>
                  <a:pt x="295" y="148"/>
                </a:lnTo>
                <a:lnTo>
                  <a:pt x="293" y="146"/>
                </a:lnTo>
                <a:lnTo>
                  <a:pt x="290" y="146"/>
                </a:lnTo>
                <a:lnTo>
                  <a:pt x="282" y="142"/>
                </a:lnTo>
                <a:lnTo>
                  <a:pt x="280" y="140"/>
                </a:lnTo>
                <a:lnTo>
                  <a:pt x="278" y="140"/>
                </a:lnTo>
                <a:lnTo>
                  <a:pt x="276" y="140"/>
                </a:lnTo>
                <a:lnTo>
                  <a:pt x="274" y="140"/>
                </a:lnTo>
                <a:lnTo>
                  <a:pt x="270" y="140"/>
                </a:lnTo>
                <a:lnTo>
                  <a:pt x="268" y="142"/>
                </a:lnTo>
                <a:lnTo>
                  <a:pt x="267" y="144"/>
                </a:lnTo>
                <a:lnTo>
                  <a:pt x="263" y="144"/>
                </a:lnTo>
                <a:lnTo>
                  <a:pt x="255" y="144"/>
                </a:lnTo>
                <a:lnTo>
                  <a:pt x="245" y="144"/>
                </a:lnTo>
                <a:lnTo>
                  <a:pt x="236" y="142"/>
                </a:lnTo>
                <a:lnTo>
                  <a:pt x="232" y="142"/>
                </a:lnTo>
                <a:lnTo>
                  <a:pt x="230" y="140"/>
                </a:lnTo>
                <a:lnTo>
                  <a:pt x="226" y="138"/>
                </a:lnTo>
                <a:lnTo>
                  <a:pt x="224" y="138"/>
                </a:lnTo>
                <a:lnTo>
                  <a:pt x="215" y="135"/>
                </a:lnTo>
                <a:lnTo>
                  <a:pt x="213" y="135"/>
                </a:lnTo>
                <a:lnTo>
                  <a:pt x="211" y="135"/>
                </a:lnTo>
                <a:lnTo>
                  <a:pt x="209" y="131"/>
                </a:lnTo>
                <a:lnTo>
                  <a:pt x="207" y="127"/>
                </a:lnTo>
                <a:lnTo>
                  <a:pt x="207" y="106"/>
                </a:lnTo>
                <a:lnTo>
                  <a:pt x="207" y="100"/>
                </a:lnTo>
                <a:lnTo>
                  <a:pt x="209" y="71"/>
                </a:lnTo>
                <a:lnTo>
                  <a:pt x="207" y="62"/>
                </a:lnTo>
                <a:lnTo>
                  <a:pt x="207" y="60"/>
                </a:lnTo>
                <a:lnTo>
                  <a:pt x="205" y="54"/>
                </a:lnTo>
                <a:lnTo>
                  <a:pt x="203" y="52"/>
                </a:lnTo>
                <a:lnTo>
                  <a:pt x="201" y="48"/>
                </a:lnTo>
                <a:lnTo>
                  <a:pt x="201" y="46"/>
                </a:lnTo>
                <a:lnTo>
                  <a:pt x="203" y="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69" name="Freeform 8"/>
          <p:cNvSpPr>
            <a:spLocks/>
          </p:cNvSpPr>
          <p:nvPr/>
        </p:nvSpPr>
        <p:spPr bwMode="auto">
          <a:xfrm>
            <a:off x="6578600" y="3963988"/>
            <a:ext cx="360363" cy="366712"/>
          </a:xfrm>
          <a:custGeom>
            <a:avLst/>
            <a:gdLst>
              <a:gd name="T0" fmla="*/ 123678315 w 210"/>
              <a:gd name="T1" fmla="*/ 17640277 h 231"/>
              <a:gd name="T2" fmla="*/ 170793190 w 210"/>
              <a:gd name="T3" fmla="*/ 5040306 h 231"/>
              <a:gd name="T4" fmla="*/ 191405947 w 210"/>
              <a:gd name="T5" fmla="*/ 5040306 h 231"/>
              <a:gd name="T6" fmla="*/ 238520876 w 210"/>
              <a:gd name="T7" fmla="*/ 32761197 h 231"/>
              <a:gd name="T8" fmla="*/ 282691070 w 210"/>
              <a:gd name="T9" fmla="*/ 68043339 h 231"/>
              <a:gd name="T10" fmla="*/ 288580430 w 210"/>
              <a:gd name="T11" fmla="*/ 100806111 h 231"/>
              <a:gd name="T12" fmla="*/ 300359148 w 210"/>
              <a:gd name="T13" fmla="*/ 115927048 h 231"/>
              <a:gd name="T14" fmla="*/ 323918302 w 210"/>
              <a:gd name="T15" fmla="*/ 110886744 h 231"/>
              <a:gd name="T16" fmla="*/ 338641700 w 210"/>
              <a:gd name="T17" fmla="*/ 95765806 h 231"/>
              <a:gd name="T18" fmla="*/ 356309778 w 210"/>
              <a:gd name="T19" fmla="*/ 100806111 h 231"/>
              <a:gd name="T20" fmla="*/ 373977856 w 210"/>
              <a:gd name="T21" fmla="*/ 126007657 h 231"/>
              <a:gd name="T22" fmla="*/ 400479973 w 210"/>
              <a:gd name="T23" fmla="*/ 148688233 h 231"/>
              <a:gd name="T24" fmla="*/ 435816129 w 210"/>
              <a:gd name="T25" fmla="*/ 163809145 h 231"/>
              <a:gd name="T26" fmla="*/ 465263033 w 210"/>
              <a:gd name="T27" fmla="*/ 173889754 h 231"/>
              <a:gd name="T28" fmla="*/ 491765149 w 210"/>
              <a:gd name="T29" fmla="*/ 206652526 h 231"/>
              <a:gd name="T30" fmla="*/ 521213662 w 210"/>
              <a:gd name="T31" fmla="*/ 216733184 h 231"/>
              <a:gd name="T32" fmla="*/ 547715779 w 210"/>
              <a:gd name="T33" fmla="*/ 231854097 h 231"/>
              <a:gd name="T34" fmla="*/ 559494498 w 210"/>
              <a:gd name="T35" fmla="*/ 246975010 h 231"/>
              <a:gd name="T36" fmla="*/ 571273216 w 210"/>
              <a:gd name="T37" fmla="*/ 284776498 h 231"/>
              <a:gd name="T38" fmla="*/ 583051935 w 210"/>
              <a:gd name="T39" fmla="*/ 294857107 h 231"/>
              <a:gd name="T40" fmla="*/ 606609372 w 210"/>
              <a:gd name="T41" fmla="*/ 312498966 h 231"/>
              <a:gd name="T42" fmla="*/ 615443411 w 210"/>
              <a:gd name="T43" fmla="*/ 332660183 h 231"/>
              <a:gd name="T44" fmla="*/ 594830654 w 210"/>
              <a:gd name="T45" fmla="*/ 352821400 h 231"/>
              <a:gd name="T46" fmla="*/ 577162576 w 210"/>
              <a:gd name="T47" fmla="*/ 405743801 h 231"/>
              <a:gd name="T48" fmla="*/ 571273216 w 210"/>
              <a:gd name="T49" fmla="*/ 433466368 h 231"/>
              <a:gd name="T50" fmla="*/ 559494498 w 210"/>
              <a:gd name="T51" fmla="*/ 463708194 h 231"/>
              <a:gd name="T52" fmla="*/ 521213662 w 210"/>
              <a:gd name="T53" fmla="*/ 511590291 h 231"/>
              <a:gd name="T54" fmla="*/ 485875790 w 210"/>
              <a:gd name="T55" fmla="*/ 544353062 h 231"/>
              <a:gd name="T56" fmla="*/ 400479973 w 210"/>
              <a:gd name="T57" fmla="*/ 579635192 h 231"/>
              <a:gd name="T58" fmla="*/ 332752341 w 210"/>
              <a:gd name="T59" fmla="*/ 564514280 h 231"/>
              <a:gd name="T60" fmla="*/ 265022993 w 210"/>
              <a:gd name="T61" fmla="*/ 569554584 h 231"/>
              <a:gd name="T62" fmla="*/ 214963385 w 210"/>
              <a:gd name="T63" fmla="*/ 554433671 h 231"/>
              <a:gd name="T64" fmla="*/ 135457034 w 210"/>
              <a:gd name="T65" fmla="*/ 516630595 h 231"/>
              <a:gd name="T66" fmla="*/ 55948927 w 210"/>
              <a:gd name="T67" fmla="*/ 511590291 h 231"/>
              <a:gd name="T68" fmla="*/ 23557444 w 210"/>
              <a:gd name="T69" fmla="*/ 473788802 h 231"/>
              <a:gd name="T70" fmla="*/ 0 w 210"/>
              <a:gd name="T71" fmla="*/ 463708194 h 231"/>
              <a:gd name="T72" fmla="*/ 0 w 210"/>
              <a:gd name="T73" fmla="*/ 425905118 h 231"/>
              <a:gd name="T74" fmla="*/ 17668085 w 210"/>
              <a:gd name="T75" fmla="*/ 365421367 h 231"/>
              <a:gd name="T76" fmla="*/ 41225529 w 210"/>
              <a:gd name="T77" fmla="*/ 332660183 h 231"/>
              <a:gd name="T78" fmla="*/ 47114888 w 210"/>
              <a:gd name="T79" fmla="*/ 211692880 h 231"/>
              <a:gd name="T80" fmla="*/ 67727659 w 210"/>
              <a:gd name="T81" fmla="*/ 133567320 h 231"/>
              <a:gd name="T82" fmla="*/ 79506378 w 210"/>
              <a:gd name="T83" fmla="*/ 75604589 h 231"/>
              <a:gd name="T84" fmla="*/ 79506378 w 210"/>
              <a:gd name="T85" fmla="*/ 42841805 h 231"/>
              <a:gd name="T86" fmla="*/ 103065531 w 210"/>
              <a:gd name="T87" fmla="*/ 17640277 h 23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0"/>
              <a:gd name="T133" fmla="*/ 0 h 231"/>
              <a:gd name="T134" fmla="*/ 210 w 210"/>
              <a:gd name="T135" fmla="*/ 231 h 23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0" h="231">
                <a:moveTo>
                  <a:pt x="35" y="7"/>
                </a:moveTo>
                <a:lnTo>
                  <a:pt x="37" y="7"/>
                </a:lnTo>
                <a:lnTo>
                  <a:pt x="42" y="7"/>
                </a:lnTo>
                <a:lnTo>
                  <a:pt x="48" y="7"/>
                </a:lnTo>
                <a:lnTo>
                  <a:pt x="54" y="5"/>
                </a:lnTo>
                <a:lnTo>
                  <a:pt x="58" y="2"/>
                </a:lnTo>
                <a:lnTo>
                  <a:pt x="60" y="0"/>
                </a:lnTo>
                <a:lnTo>
                  <a:pt x="64" y="0"/>
                </a:lnTo>
                <a:lnTo>
                  <a:pt x="65" y="2"/>
                </a:lnTo>
                <a:lnTo>
                  <a:pt x="67" y="2"/>
                </a:lnTo>
                <a:lnTo>
                  <a:pt x="79" y="9"/>
                </a:lnTo>
                <a:lnTo>
                  <a:pt x="81" y="13"/>
                </a:lnTo>
                <a:lnTo>
                  <a:pt x="90" y="19"/>
                </a:lnTo>
                <a:lnTo>
                  <a:pt x="92" y="25"/>
                </a:lnTo>
                <a:lnTo>
                  <a:pt x="96" y="27"/>
                </a:lnTo>
                <a:lnTo>
                  <a:pt x="98" y="34"/>
                </a:lnTo>
                <a:lnTo>
                  <a:pt x="98" y="38"/>
                </a:lnTo>
                <a:lnTo>
                  <a:pt x="98" y="40"/>
                </a:lnTo>
                <a:lnTo>
                  <a:pt x="98" y="44"/>
                </a:lnTo>
                <a:lnTo>
                  <a:pt x="100" y="44"/>
                </a:lnTo>
                <a:lnTo>
                  <a:pt x="102" y="46"/>
                </a:lnTo>
                <a:lnTo>
                  <a:pt x="106" y="46"/>
                </a:lnTo>
                <a:lnTo>
                  <a:pt x="108" y="44"/>
                </a:lnTo>
                <a:lnTo>
                  <a:pt x="110" y="44"/>
                </a:lnTo>
                <a:lnTo>
                  <a:pt x="113" y="42"/>
                </a:lnTo>
                <a:lnTo>
                  <a:pt x="113" y="40"/>
                </a:lnTo>
                <a:lnTo>
                  <a:pt x="115" y="38"/>
                </a:lnTo>
                <a:lnTo>
                  <a:pt x="117" y="36"/>
                </a:lnTo>
                <a:lnTo>
                  <a:pt x="119" y="36"/>
                </a:lnTo>
                <a:lnTo>
                  <a:pt x="121" y="40"/>
                </a:lnTo>
                <a:lnTo>
                  <a:pt x="123" y="42"/>
                </a:lnTo>
                <a:lnTo>
                  <a:pt x="125" y="48"/>
                </a:lnTo>
                <a:lnTo>
                  <a:pt x="127" y="50"/>
                </a:lnTo>
                <a:lnTo>
                  <a:pt x="131" y="55"/>
                </a:lnTo>
                <a:lnTo>
                  <a:pt x="133" y="57"/>
                </a:lnTo>
                <a:lnTo>
                  <a:pt x="136" y="59"/>
                </a:lnTo>
                <a:lnTo>
                  <a:pt x="142" y="59"/>
                </a:lnTo>
                <a:lnTo>
                  <a:pt x="146" y="63"/>
                </a:lnTo>
                <a:lnTo>
                  <a:pt x="148" y="65"/>
                </a:lnTo>
                <a:lnTo>
                  <a:pt x="154" y="67"/>
                </a:lnTo>
                <a:lnTo>
                  <a:pt x="156" y="67"/>
                </a:lnTo>
                <a:lnTo>
                  <a:pt x="158" y="69"/>
                </a:lnTo>
                <a:lnTo>
                  <a:pt x="163" y="78"/>
                </a:lnTo>
                <a:lnTo>
                  <a:pt x="165" y="80"/>
                </a:lnTo>
                <a:lnTo>
                  <a:pt x="167" y="82"/>
                </a:lnTo>
                <a:lnTo>
                  <a:pt x="173" y="86"/>
                </a:lnTo>
                <a:lnTo>
                  <a:pt x="175" y="86"/>
                </a:lnTo>
                <a:lnTo>
                  <a:pt x="177" y="86"/>
                </a:lnTo>
                <a:lnTo>
                  <a:pt x="179" y="88"/>
                </a:lnTo>
                <a:lnTo>
                  <a:pt x="181" y="88"/>
                </a:lnTo>
                <a:lnTo>
                  <a:pt x="186" y="92"/>
                </a:lnTo>
                <a:lnTo>
                  <a:pt x="188" y="94"/>
                </a:lnTo>
                <a:lnTo>
                  <a:pt x="188" y="96"/>
                </a:lnTo>
                <a:lnTo>
                  <a:pt x="190" y="98"/>
                </a:lnTo>
                <a:lnTo>
                  <a:pt x="190" y="99"/>
                </a:lnTo>
                <a:lnTo>
                  <a:pt x="192" y="109"/>
                </a:lnTo>
                <a:lnTo>
                  <a:pt x="194" y="113"/>
                </a:lnTo>
                <a:lnTo>
                  <a:pt x="194" y="115"/>
                </a:lnTo>
                <a:lnTo>
                  <a:pt x="196" y="115"/>
                </a:lnTo>
                <a:lnTo>
                  <a:pt x="198" y="117"/>
                </a:lnTo>
                <a:lnTo>
                  <a:pt x="202" y="121"/>
                </a:lnTo>
                <a:lnTo>
                  <a:pt x="206" y="121"/>
                </a:lnTo>
                <a:lnTo>
                  <a:pt x="206" y="124"/>
                </a:lnTo>
                <a:lnTo>
                  <a:pt x="207" y="124"/>
                </a:lnTo>
                <a:lnTo>
                  <a:pt x="209" y="130"/>
                </a:lnTo>
                <a:lnTo>
                  <a:pt x="209" y="132"/>
                </a:lnTo>
                <a:lnTo>
                  <a:pt x="206" y="134"/>
                </a:lnTo>
                <a:lnTo>
                  <a:pt x="204" y="138"/>
                </a:lnTo>
                <a:lnTo>
                  <a:pt x="202" y="140"/>
                </a:lnTo>
                <a:lnTo>
                  <a:pt x="198" y="144"/>
                </a:lnTo>
                <a:lnTo>
                  <a:pt x="196" y="149"/>
                </a:lnTo>
                <a:lnTo>
                  <a:pt x="196" y="161"/>
                </a:lnTo>
                <a:lnTo>
                  <a:pt x="194" y="167"/>
                </a:lnTo>
                <a:lnTo>
                  <a:pt x="194" y="170"/>
                </a:lnTo>
                <a:lnTo>
                  <a:pt x="194" y="172"/>
                </a:lnTo>
                <a:lnTo>
                  <a:pt x="196" y="176"/>
                </a:lnTo>
                <a:lnTo>
                  <a:pt x="192" y="180"/>
                </a:lnTo>
                <a:lnTo>
                  <a:pt x="190" y="184"/>
                </a:lnTo>
                <a:lnTo>
                  <a:pt x="188" y="188"/>
                </a:lnTo>
                <a:lnTo>
                  <a:pt x="183" y="197"/>
                </a:lnTo>
                <a:lnTo>
                  <a:pt x="177" y="203"/>
                </a:lnTo>
                <a:lnTo>
                  <a:pt x="175" y="207"/>
                </a:lnTo>
                <a:lnTo>
                  <a:pt x="171" y="211"/>
                </a:lnTo>
                <a:lnTo>
                  <a:pt x="165" y="216"/>
                </a:lnTo>
                <a:lnTo>
                  <a:pt x="158" y="222"/>
                </a:lnTo>
                <a:lnTo>
                  <a:pt x="148" y="226"/>
                </a:lnTo>
                <a:lnTo>
                  <a:pt x="136" y="230"/>
                </a:lnTo>
                <a:lnTo>
                  <a:pt x="127" y="228"/>
                </a:lnTo>
                <a:lnTo>
                  <a:pt x="119" y="226"/>
                </a:lnTo>
                <a:lnTo>
                  <a:pt x="113" y="224"/>
                </a:lnTo>
                <a:lnTo>
                  <a:pt x="102" y="222"/>
                </a:lnTo>
                <a:lnTo>
                  <a:pt x="96" y="224"/>
                </a:lnTo>
                <a:lnTo>
                  <a:pt x="90" y="226"/>
                </a:lnTo>
                <a:lnTo>
                  <a:pt x="85" y="224"/>
                </a:lnTo>
                <a:lnTo>
                  <a:pt x="79" y="222"/>
                </a:lnTo>
                <a:lnTo>
                  <a:pt x="73" y="220"/>
                </a:lnTo>
                <a:lnTo>
                  <a:pt x="64" y="216"/>
                </a:lnTo>
                <a:lnTo>
                  <a:pt x="52" y="211"/>
                </a:lnTo>
                <a:lnTo>
                  <a:pt x="46" y="205"/>
                </a:lnTo>
                <a:lnTo>
                  <a:pt x="39" y="205"/>
                </a:lnTo>
                <a:lnTo>
                  <a:pt x="23" y="205"/>
                </a:lnTo>
                <a:lnTo>
                  <a:pt x="19" y="203"/>
                </a:lnTo>
                <a:lnTo>
                  <a:pt x="18" y="197"/>
                </a:lnTo>
                <a:lnTo>
                  <a:pt x="12" y="193"/>
                </a:lnTo>
                <a:lnTo>
                  <a:pt x="8" y="188"/>
                </a:lnTo>
                <a:lnTo>
                  <a:pt x="4" y="184"/>
                </a:lnTo>
                <a:lnTo>
                  <a:pt x="0" y="182"/>
                </a:lnTo>
                <a:lnTo>
                  <a:pt x="0" y="184"/>
                </a:lnTo>
                <a:lnTo>
                  <a:pt x="0" y="182"/>
                </a:lnTo>
                <a:lnTo>
                  <a:pt x="0" y="170"/>
                </a:lnTo>
                <a:lnTo>
                  <a:pt x="0" y="169"/>
                </a:lnTo>
                <a:lnTo>
                  <a:pt x="0" y="167"/>
                </a:lnTo>
                <a:lnTo>
                  <a:pt x="4" y="153"/>
                </a:lnTo>
                <a:lnTo>
                  <a:pt x="6" y="145"/>
                </a:lnTo>
                <a:lnTo>
                  <a:pt x="6" y="144"/>
                </a:lnTo>
                <a:lnTo>
                  <a:pt x="12" y="138"/>
                </a:lnTo>
                <a:lnTo>
                  <a:pt x="14" y="132"/>
                </a:lnTo>
                <a:lnTo>
                  <a:pt x="14" y="124"/>
                </a:lnTo>
                <a:lnTo>
                  <a:pt x="16" y="88"/>
                </a:lnTo>
                <a:lnTo>
                  <a:pt x="16" y="84"/>
                </a:lnTo>
                <a:lnTo>
                  <a:pt x="21" y="71"/>
                </a:lnTo>
                <a:lnTo>
                  <a:pt x="23" y="63"/>
                </a:lnTo>
                <a:lnTo>
                  <a:pt x="23" y="53"/>
                </a:lnTo>
                <a:lnTo>
                  <a:pt x="23" y="50"/>
                </a:lnTo>
                <a:lnTo>
                  <a:pt x="27" y="36"/>
                </a:lnTo>
                <a:lnTo>
                  <a:pt x="27" y="30"/>
                </a:lnTo>
                <a:lnTo>
                  <a:pt x="25" y="25"/>
                </a:lnTo>
                <a:lnTo>
                  <a:pt x="25" y="19"/>
                </a:lnTo>
                <a:lnTo>
                  <a:pt x="27" y="17"/>
                </a:lnTo>
                <a:lnTo>
                  <a:pt x="35" y="11"/>
                </a:lnTo>
                <a:lnTo>
                  <a:pt x="35" y="9"/>
                </a:lnTo>
                <a:lnTo>
                  <a:pt x="35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70" name="Rectangle 9"/>
          <p:cNvSpPr>
            <a:spLocks noChangeArrowheads="1"/>
          </p:cNvSpPr>
          <p:nvPr/>
        </p:nvSpPr>
        <p:spPr bwMode="auto">
          <a:xfrm>
            <a:off x="7297738" y="3557588"/>
            <a:ext cx="908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sz="8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8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117771" name="AutoShape 10"/>
          <p:cNvSpPr>
            <a:spLocks noChangeArrowheads="1"/>
          </p:cNvSpPr>
          <p:nvPr/>
        </p:nvSpPr>
        <p:spPr bwMode="gray">
          <a:xfrm flipH="1">
            <a:off x="5751513" y="1524000"/>
            <a:ext cx="3392487" cy="4781550"/>
          </a:xfrm>
          <a:prstGeom prst="homePlate">
            <a:avLst>
              <a:gd name="adj" fmla="val 25000"/>
            </a:avLst>
          </a:prstGeom>
          <a:gradFill rotWithShape="0">
            <a:gsLst>
              <a:gs pos="0">
                <a:srgbClr val="9999FF"/>
              </a:gs>
              <a:gs pos="100000">
                <a:srgbClr val="BEBE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17772" name="Text Box 11"/>
          <p:cNvSpPr txBox="1">
            <a:spLocks noChangeArrowheads="1"/>
          </p:cNvSpPr>
          <p:nvPr/>
        </p:nvSpPr>
        <p:spPr bwMode="auto">
          <a:xfrm>
            <a:off x="7065963" y="3094038"/>
            <a:ext cx="19637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"/>
              </a:spcBef>
              <a:buFontTx/>
              <a:buChar char="•"/>
            </a:pPr>
            <a:r>
              <a:rPr lang="en-US" altLang="en-US" sz="1400" b="1"/>
              <a:t> UE - Sistema Comercial</a:t>
            </a:r>
          </a:p>
          <a:p>
            <a:pPr algn="l">
              <a:spcBef>
                <a:spcPct val="5000"/>
              </a:spcBef>
            </a:pPr>
            <a:r>
              <a:rPr lang="en-US" altLang="en-US" sz="1400" b="1"/>
              <a:t>        </a:t>
            </a:r>
          </a:p>
        </p:txBody>
      </p:sp>
      <p:sp>
        <p:nvSpPr>
          <p:cNvPr id="117773" name="Text Box 12"/>
          <p:cNvSpPr txBox="1">
            <a:spLocks noChangeArrowheads="1"/>
          </p:cNvSpPr>
          <p:nvPr/>
        </p:nvSpPr>
        <p:spPr bwMode="auto">
          <a:xfrm>
            <a:off x="7110413" y="5467350"/>
            <a:ext cx="16033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"/>
              </a:spcBef>
              <a:buFontTx/>
              <a:buChar char="•"/>
            </a:pPr>
            <a:r>
              <a:rPr lang="en-US" altLang="en-US" sz="1400" b="1"/>
              <a:t> Hardware &amp;  servidores</a:t>
            </a:r>
            <a:endParaRPr lang="en-US" altLang="en-US" sz="1400" b="1" i="1"/>
          </a:p>
        </p:txBody>
      </p:sp>
      <p:pic>
        <p:nvPicPr>
          <p:cNvPr id="117774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00600"/>
            <a:ext cx="99853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5" name="Text Box 14"/>
          <p:cNvSpPr txBox="1">
            <a:spLocks noChangeArrowheads="1"/>
          </p:cNvSpPr>
          <p:nvPr/>
        </p:nvSpPr>
        <p:spPr bwMode="auto">
          <a:xfrm>
            <a:off x="0" y="5715000"/>
            <a:ext cx="26939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1400" b="1" i="1">
                <a:solidFill>
                  <a:srgbClr val="000066"/>
                </a:solidFill>
              </a:rPr>
              <a:t>Equipes de Restabelecimento</a:t>
            </a:r>
          </a:p>
        </p:txBody>
      </p:sp>
      <p:pic>
        <p:nvPicPr>
          <p:cNvPr id="117776" name="Picture 15" descr="mulher"/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88"/>
            <a:ext cx="139065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7" name="Text Box 16"/>
          <p:cNvSpPr txBox="1">
            <a:spLocks noChangeArrowheads="1"/>
          </p:cNvSpPr>
          <p:nvPr/>
        </p:nvSpPr>
        <p:spPr bwMode="auto">
          <a:xfrm>
            <a:off x="120650" y="2844800"/>
            <a:ext cx="873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>
                <a:solidFill>
                  <a:srgbClr val="000066"/>
                </a:solidFill>
              </a:rPr>
              <a:t>Clientes</a:t>
            </a:r>
          </a:p>
        </p:txBody>
      </p:sp>
      <p:sp>
        <p:nvSpPr>
          <p:cNvPr id="117778" name="Text Box 17"/>
          <p:cNvSpPr txBox="1">
            <a:spLocks noChangeArrowheads="1"/>
          </p:cNvSpPr>
          <p:nvPr/>
        </p:nvSpPr>
        <p:spPr bwMode="auto">
          <a:xfrm>
            <a:off x="4484688" y="5305425"/>
            <a:ext cx="1319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="1" i="1">
                <a:solidFill>
                  <a:srgbClr val="000066"/>
                </a:solidFill>
              </a:rPr>
              <a:t>Centro de Operação</a:t>
            </a:r>
          </a:p>
        </p:txBody>
      </p:sp>
      <p:sp>
        <p:nvSpPr>
          <p:cNvPr id="117779" name="Freeform 18"/>
          <p:cNvSpPr>
            <a:spLocks/>
          </p:cNvSpPr>
          <p:nvPr/>
        </p:nvSpPr>
        <p:spPr bwMode="auto">
          <a:xfrm rot="1336782">
            <a:off x="2362200" y="1371600"/>
            <a:ext cx="1443038" cy="692150"/>
          </a:xfrm>
          <a:custGeom>
            <a:avLst/>
            <a:gdLst>
              <a:gd name="T0" fmla="*/ 167493110 w 1691"/>
              <a:gd name="T1" fmla="*/ 412281923 h 1162"/>
              <a:gd name="T2" fmla="*/ 176959471 w 1691"/>
              <a:gd name="T3" fmla="*/ 398799299 h 1162"/>
              <a:gd name="T4" fmla="*/ 190067986 w 1691"/>
              <a:gd name="T5" fmla="*/ 382123375 h 1162"/>
              <a:gd name="T6" fmla="*/ 202447730 w 1691"/>
              <a:gd name="T7" fmla="*/ 367931328 h 1162"/>
              <a:gd name="T8" fmla="*/ 216284165 w 1691"/>
              <a:gd name="T9" fmla="*/ 352674848 h 1162"/>
              <a:gd name="T10" fmla="*/ 232305263 w 1691"/>
              <a:gd name="T11" fmla="*/ 337773377 h 1162"/>
              <a:gd name="T12" fmla="*/ 250510919 w 1691"/>
              <a:gd name="T13" fmla="*/ 323580734 h 1162"/>
              <a:gd name="T14" fmla="*/ 265804045 w 1691"/>
              <a:gd name="T15" fmla="*/ 311872488 h 1162"/>
              <a:gd name="T16" fmla="*/ 284009701 w 1691"/>
              <a:gd name="T17" fmla="*/ 299454298 h 1162"/>
              <a:gd name="T18" fmla="*/ 303672048 w 1691"/>
              <a:gd name="T19" fmla="*/ 286326684 h 1162"/>
              <a:gd name="T20" fmla="*/ 318236402 w 1691"/>
              <a:gd name="T21" fmla="*/ 276037360 h 1162"/>
              <a:gd name="T22" fmla="*/ 342995889 w 1691"/>
              <a:gd name="T23" fmla="*/ 262554737 h 1162"/>
              <a:gd name="T24" fmla="*/ 372853369 w 1691"/>
              <a:gd name="T25" fmla="*/ 245524399 h 1162"/>
              <a:gd name="T26" fmla="*/ 404895460 w 1691"/>
              <a:gd name="T27" fmla="*/ 229557899 h 1162"/>
              <a:gd name="T28" fmla="*/ 439850933 w 1691"/>
              <a:gd name="T29" fmla="*/ 215365852 h 1162"/>
              <a:gd name="T30" fmla="*/ 474077741 w 1691"/>
              <a:gd name="T31" fmla="*/ 202238238 h 1162"/>
              <a:gd name="T32" fmla="*/ 515587045 w 1691"/>
              <a:gd name="T33" fmla="*/ 187691181 h 1162"/>
              <a:gd name="T34" fmla="*/ 557095497 w 1691"/>
              <a:gd name="T35" fmla="*/ 174563567 h 1162"/>
              <a:gd name="T36" fmla="*/ 603702795 w 1691"/>
              <a:gd name="T37" fmla="*/ 162500386 h 1162"/>
              <a:gd name="T38" fmla="*/ 645211246 w 1691"/>
              <a:gd name="T39" fmla="*/ 152565439 h 1162"/>
              <a:gd name="T40" fmla="*/ 687448470 w 1691"/>
              <a:gd name="T41" fmla="*/ 143695559 h 1162"/>
              <a:gd name="T42" fmla="*/ 730414466 w 1691"/>
              <a:gd name="T43" fmla="*/ 136599535 h 1162"/>
              <a:gd name="T44" fmla="*/ 774108381 w 1691"/>
              <a:gd name="T45" fmla="*/ 129503511 h 1162"/>
              <a:gd name="T46" fmla="*/ 823627354 w 1691"/>
              <a:gd name="T47" fmla="*/ 123471921 h 1162"/>
              <a:gd name="T48" fmla="*/ 873875954 w 1691"/>
              <a:gd name="T49" fmla="*/ 118504168 h 1162"/>
              <a:gd name="T50" fmla="*/ 924123914 w 1691"/>
              <a:gd name="T51" fmla="*/ 115665878 h 1162"/>
              <a:gd name="T52" fmla="*/ 978012962 w 1691"/>
              <a:gd name="T53" fmla="*/ 113892021 h 1162"/>
              <a:gd name="T54" fmla="*/ 1030445319 w 1691"/>
              <a:gd name="T55" fmla="*/ 113892021 h 1162"/>
              <a:gd name="T56" fmla="*/ 1231436304 w 1691"/>
              <a:gd name="T57" fmla="*/ 74863574 h 1162"/>
              <a:gd name="T58" fmla="*/ 1030445319 w 1691"/>
              <a:gd name="T59" fmla="*/ 28384104 h 1162"/>
              <a:gd name="T60" fmla="*/ 969273667 w 1691"/>
              <a:gd name="T61" fmla="*/ 28739114 h 1162"/>
              <a:gd name="T62" fmla="*/ 912472089 w 1691"/>
              <a:gd name="T63" fmla="*/ 30867980 h 1162"/>
              <a:gd name="T64" fmla="*/ 862224130 w 1691"/>
              <a:gd name="T65" fmla="*/ 33351261 h 1162"/>
              <a:gd name="T66" fmla="*/ 811247611 w 1691"/>
              <a:gd name="T67" fmla="*/ 37608994 h 1162"/>
              <a:gd name="T68" fmla="*/ 764641167 w 1691"/>
              <a:gd name="T69" fmla="*/ 42221747 h 1162"/>
              <a:gd name="T70" fmla="*/ 710024199 w 1691"/>
              <a:gd name="T71" fmla="*/ 48962761 h 1162"/>
              <a:gd name="T72" fmla="*/ 663416902 w 1691"/>
              <a:gd name="T73" fmla="*/ 56413794 h 1162"/>
              <a:gd name="T74" fmla="*/ 612441236 w 1691"/>
              <a:gd name="T75" fmla="*/ 65993694 h 1162"/>
              <a:gd name="T76" fmla="*/ 567290630 w 1691"/>
              <a:gd name="T77" fmla="*/ 75218584 h 1162"/>
              <a:gd name="T78" fmla="*/ 517771656 w 1691"/>
              <a:gd name="T79" fmla="*/ 87281783 h 1162"/>
              <a:gd name="T80" fmla="*/ 474077741 w 1691"/>
              <a:gd name="T81" fmla="*/ 98635540 h 1162"/>
              <a:gd name="T82" fmla="*/ 433296249 w 1691"/>
              <a:gd name="T83" fmla="*/ 110698721 h 1162"/>
              <a:gd name="T84" fmla="*/ 391059025 w 1691"/>
              <a:gd name="T85" fmla="*/ 124536354 h 1162"/>
              <a:gd name="T86" fmla="*/ 350278493 w 1691"/>
              <a:gd name="T87" fmla="*/ 139437825 h 1162"/>
              <a:gd name="T88" fmla="*/ 313138409 w 1691"/>
              <a:gd name="T89" fmla="*/ 154694306 h 1162"/>
              <a:gd name="T90" fmla="*/ 281096318 w 1691"/>
              <a:gd name="T91" fmla="*/ 168886390 h 1162"/>
              <a:gd name="T92" fmla="*/ 244685007 w 1691"/>
              <a:gd name="T93" fmla="*/ 186981757 h 1162"/>
              <a:gd name="T94" fmla="*/ 213371635 w 1691"/>
              <a:gd name="T95" fmla="*/ 203302671 h 1162"/>
              <a:gd name="T96" fmla="*/ 182057464 w 1691"/>
              <a:gd name="T97" fmla="*/ 221752452 h 1162"/>
              <a:gd name="T98" fmla="*/ 152927903 w 1691"/>
              <a:gd name="T99" fmla="*/ 239847223 h 1162"/>
              <a:gd name="T100" fmla="*/ 125255886 w 1691"/>
              <a:gd name="T101" fmla="*/ 258297003 h 1162"/>
              <a:gd name="T102" fmla="*/ 106321431 w 1691"/>
              <a:gd name="T103" fmla="*/ 272489051 h 1162"/>
              <a:gd name="T104" fmla="*/ 91028305 w 1691"/>
              <a:gd name="T105" fmla="*/ 282778374 h 1162"/>
              <a:gd name="T106" fmla="*/ 80105253 w 1691"/>
              <a:gd name="T107" fmla="*/ 292713284 h 1162"/>
              <a:gd name="T108" fmla="*/ 68453429 w 1691"/>
              <a:gd name="T109" fmla="*/ 305130879 h 1162"/>
              <a:gd name="T110" fmla="*/ 56801604 w 1691"/>
              <a:gd name="T111" fmla="*/ 315065863 h 1162"/>
              <a:gd name="T112" fmla="*/ 43693928 w 1691"/>
              <a:gd name="T113" fmla="*/ 327838467 h 1162"/>
              <a:gd name="T114" fmla="*/ 31314185 w 1691"/>
              <a:gd name="T115" fmla="*/ 340966081 h 1162"/>
              <a:gd name="T116" fmla="*/ 21119045 w 1691"/>
              <a:gd name="T117" fmla="*/ 351610414 h 1162"/>
              <a:gd name="T118" fmla="*/ 11651828 w 1691"/>
              <a:gd name="T119" fmla="*/ 364383614 h 1162"/>
              <a:gd name="T120" fmla="*/ 4369222 w 1691"/>
              <a:gd name="T121" fmla="*/ 375382361 h 11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"/>
              <a:gd name="T184" fmla="*/ 0 h 1162"/>
              <a:gd name="T185" fmla="*/ 1691 w 1691"/>
              <a:gd name="T186" fmla="*/ 1162 h 11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" h="1162">
                <a:moveTo>
                  <a:pt x="0" y="1074"/>
                </a:moveTo>
                <a:lnTo>
                  <a:pt x="230" y="1162"/>
                </a:lnTo>
                <a:lnTo>
                  <a:pt x="235" y="1143"/>
                </a:lnTo>
                <a:lnTo>
                  <a:pt x="243" y="1124"/>
                </a:lnTo>
                <a:lnTo>
                  <a:pt x="252" y="1099"/>
                </a:lnTo>
                <a:lnTo>
                  <a:pt x="261" y="1077"/>
                </a:lnTo>
                <a:lnTo>
                  <a:pt x="269" y="1055"/>
                </a:lnTo>
                <a:lnTo>
                  <a:pt x="278" y="1037"/>
                </a:lnTo>
                <a:lnTo>
                  <a:pt x="288" y="1014"/>
                </a:lnTo>
                <a:lnTo>
                  <a:pt x="297" y="994"/>
                </a:lnTo>
                <a:lnTo>
                  <a:pt x="309" y="972"/>
                </a:lnTo>
                <a:lnTo>
                  <a:pt x="319" y="952"/>
                </a:lnTo>
                <a:lnTo>
                  <a:pt x="333" y="931"/>
                </a:lnTo>
                <a:lnTo>
                  <a:pt x="344" y="912"/>
                </a:lnTo>
                <a:lnTo>
                  <a:pt x="355" y="896"/>
                </a:lnTo>
                <a:lnTo>
                  <a:pt x="365" y="879"/>
                </a:lnTo>
                <a:lnTo>
                  <a:pt x="377" y="862"/>
                </a:lnTo>
                <a:lnTo>
                  <a:pt x="390" y="844"/>
                </a:lnTo>
                <a:lnTo>
                  <a:pt x="403" y="825"/>
                </a:lnTo>
                <a:lnTo>
                  <a:pt x="417" y="807"/>
                </a:lnTo>
                <a:lnTo>
                  <a:pt x="425" y="794"/>
                </a:lnTo>
                <a:lnTo>
                  <a:pt x="437" y="778"/>
                </a:lnTo>
                <a:lnTo>
                  <a:pt x="453" y="759"/>
                </a:lnTo>
                <a:lnTo>
                  <a:pt x="471" y="740"/>
                </a:lnTo>
                <a:lnTo>
                  <a:pt x="492" y="714"/>
                </a:lnTo>
                <a:lnTo>
                  <a:pt x="512" y="692"/>
                </a:lnTo>
                <a:lnTo>
                  <a:pt x="534" y="669"/>
                </a:lnTo>
                <a:lnTo>
                  <a:pt x="556" y="647"/>
                </a:lnTo>
                <a:lnTo>
                  <a:pt x="583" y="625"/>
                </a:lnTo>
                <a:lnTo>
                  <a:pt x="604" y="607"/>
                </a:lnTo>
                <a:lnTo>
                  <a:pt x="626" y="589"/>
                </a:lnTo>
                <a:lnTo>
                  <a:pt x="651" y="570"/>
                </a:lnTo>
                <a:lnTo>
                  <a:pt x="679" y="549"/>
                </a:lnTo>
                <a:lnTo>
                  <a:pt x="708" y="529"/>
                </a:lnTo>
                <a:lnTo>
                  <a:pt x="735" y="511"/>
                </a:lnTo>
                <a:lnTo>
                  <a:pt x="765" y="492"/>
                </a:lnTo>
                <a:lnTo>
                  <a:pt x="798" y="473"/>
                </a:lnTo>
                <a:lnTo>
                  <a:pt x="829" y="458"/>
                </a:lnTo>
                <a:lnTo>
                  <a:pt x="858" y="443"/>
                </a:lnTo>
                <a:lnTo>
                  <a:pt x="886" y="430"/>
                </a:lnTo>
                <a:lnTo>
                  <a:pt x="913" y="418"/>
                </a:lnTo>
                <a:lnTo>
                  <a:pt x="944" y="405"/>
                </a:lnTo>
                <a:lnTo>
                  <a:pt x="973" y="395"/>
                </a:lnTo>
                <a:lnTo>
                  <a:pt x="1003" y="385"/>
                </a:lnTo>
                <a:lnTo>
                  <a:pt x="1035" y="374"/>
                </a:lnTo>
                <a:lnTo>
                  <a:pt x="1063" y="365"/>
                </a:lnTo>
                <a:lnTo>
                  <a:pt x="1097" y="357"/>
                </a:lnTo>
                <a:lnTo>
                  <a:pt x="1131" y="348"/>
                </a:lnTo>
                <a:lnTo>
                  <a:pt x="1164" y="340"/>
                </a:lnTo>
                <a:lnTo>
                  <a:pt x="1200" y="334"/>
                </a:lnTo>
                <a:lnTo>
                  <a:pt x="1237" y="329"/>
                </a:lnTo>
                <a:lnTo>
                  <a:pt x="1269" y="326"/>
                </a:lnTo>
                <a:lnTo>
                  <a:pt x="1303" y="323"/>
                </a:lnTo>
                <a:lnTo>
                  <a:pt x="1343" y="321"/>
                </a:lnTo>
                <a:lnTo>
                  <a:pt x="1375" y="321"/>
                </a:lnTo>
                <a:lnTo>
                  <a:pt x="1415" y="321"/>
                </a:lnTo>
                <a:lnTo>
                  <a:pt x="1415" y="405"/>
                </a:lnTo>
                <a:lnTo>
                  <a:pt x="1691" y="211"/>
                </a:lnTo>
                <a:lnTo>
                  <a:pt x="1415" y="0"/>
                </a:lnTo>
                <a:lnTo>
                  <a:pt x="1415" y="80"/>
                </a:lnTo>
                <a:lnTo>
                  <a:pt x="1371" y="80"/>
                </a:lnTo>
                <a:lnTo>
                  <a:pt x="1331" y="81"/>
                </a:lnTo>
                <a:lnTo>
                  <a:pt x="1290" y="84"/>
                </a:lnTo>
                <a:lnTo>
                  <a:pt x="1253" y="87"/>
                </a:lnTo>
                <a:lnTo>
                  <a:pt x="1217" y="90"/>
                </a:lnTo>
                <a:lnTo>
                  <a:pt x="1184" y="94"/>
                </a:lnTo>
                <a:lnTo>
                  <a:pt x="1147" y="100"/>
                </a:lnTo>
                <a:lnTo>
                  <a:pt x="1114" y="106"/>
                </a:lnTo>
                <a:lnTo>
                  <a:pt x="1083" y="112"/>
                </a:lnTo>
                <a:lnTo>
                  <a:pt x="1050" y="119"/>
                </a:lnTo>
                <a:lnTo>
                  <a:pt x="1007" y="130"/>
                </a:lnTo>
                <a:lnTo>
                  <a:pt x="975" y="138"/>
                </a:lnTo>
                <a:lnTo>
                  <a:pt x="942" y="149"/>
                </a:lnTo>
                <a:lnTo>
                  <a:pt x="911" y="159"/>
                </a:lnTo>
                <a:lnTo>
                  <a:pt x="874" y="172"/>
                </a:lnTo>
                <a:lnTo>
                  <a:pt x="841" y="186"/>
                </a:lnTo>
                <a:lnTo>
                  <a:pt x="810" y="199"/>
                </a:lnTo>
                <a:lnTo>
                  <a:pt x="779" y="212"/>
                </a:lnTo>
                <a:lnTo>
                  <a:pt x="743" y="230"/>
                </a:lnTo>
                <a:lnTo>
                  <a:pt x="711" y="246"/>
                </a:lnTo>
                <a:lnTo>
                  <a:pt x="680" y="261"/>
                </a:lnTo>
                <a:lnTo>
                  <a:pt x="651" y="278"/>
                </a:lnTo>
                <a:lnTo>
                  <a:pt x="623" y="293"/>
                </a:lnTo>
                <a:lnTo>
                  <a:pt x="595" y="312"/>
                </a:lnTo>
                <a:lnTo>
                  <a:pt x="568" y="330"/>
                </a:lnTo>
                <a:lnTo>
                  <a:pt x="537" y="351"/>
                </a:lnTo>
                <a:lnTo>
                  <a:pt x="508" y="371"/>
                </a:lnTo>
                <a:lnTo>
                  <a:pt x="481" y="393"/>
                </a:lnTo>
                <a:lnTo>
                  <a:pt x="455" y="415"/>
                </a:lnTo>
                <a:lnTo>
                  <a:pt x="430" y="436"/>
                </a:lnTo>
                <a:lnTo>
                  <a:pt x="406" y="457"/>
                </a:lnTo>
                <a:lnTo>
                  <a:pt x="386" y="476"/>
                </a:lnTo>
                <a:lnTo>
                  <a:pt x="359" y="501"/>
                </a:lnTo>
                <a:lnTo>
                  <a:pt x="336" y="527"/>
                </a:lnTo>
                <a:lnTo>
                  <a:pt x="315" y="548"/>
                </a:lnTo>
                <a:lnTo>
                  <a:pt x="293" y="573"/>
                </a:lnTo>
                <a:lnTo>
                  <a:pt x="272" y="598"/>
                </a:lnTo>
                <a:lnTo>
                  <a:pt x="250" y="625"/>
                </a:lnTo>
                <a:lnTo>
                  <a:pt x="230" y="651"/>
                </a:lnTo>
                <a:lnTo>
                  <a:pt x="210" y="676"/>
                </a:lnTo>
                <a:lnTo>
                  <a:pt x="188" y="704"/>
                </a:lnTo>
                <a:lnTo>
                  <a:pt x="172" y="728"/>
                </a:lnTo>
                <a:lnTo>
                  <a:pt x="156" y="751"/>
                </a:lnTo>
                <a:lnTo>
                  <a:pt x="146" y="768"/>
                </a:lnTo>
                <a:lnTo>
                  <a:pt x="134" y="784"/>
                </a:lnTo>
                <a:lnTo>
                  <a:pt x="125" y="797"/>
                </a:lnTo>
                <a:lnTo>
                  <a:pt x="119" y="810"/>
                </a:lnTo>
                <a:lnTo>
                  <a:pt x="110" y="825"/>
                </a:lnTo>
                <a:lnTo>
                  <a:pt x="103" y="843"/>
                </a:lnTo>
                <a:lnTo>
                  <a:pt x="94" y="860"/>
                </a:lnTo>
                <a:lnTo>
                  <a:pt x="85" y="875"/>
                </a:lnTo>
                <a:lnTo>
                  <a:pt x="78" y="888"/>
                </a:lnTo>
                <a:lnTo>
                  <a:pt x="69" y="906"/>
                </a:lnTo>
                <a:lnTo>
                  <a:pt x="60" y="924"/>
                </a:lnTo>
                <a:lnTo>
                  <a:pt x="53" y="941"/>
                </a:lnTo>
                <a:lnTo>
                  <a:pt x="43" y="961"/>
                </a:lnTo>
                <a:lnTo>
                  <a:pt x="37" y="977"/>
                </a:lnTo>
                <a:lnTo>
                  <a:pt x="29" y="991"/>
                </a:lnTo>
                <a:lnTo>
                  <a:pt x="23" y="1009"/>
                </a:lnTo>
                <a:lnTo>
                  <a:pt x="16" y="1027"/>
                </a:lnTo>
                <a:lnTo>
                  <a:pt x="10" y="1044"/>
                </a:lnTo>
                <a:lnTo>
                  <a:pt x="6" y="1058"/>
                </a:lnTo>
                <a:lnTo>
                  <a:pt x="0" y="1074"/>
                </a:ln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00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80" name="Freeform 19"/>
          <p:cNvSpPr>
            <a:spLocks/>
          </p:cNvSpPr>
          <p:nvPr/>
        </p:nvSpPr>
        <p:spPr bwMode="auto">
          <a:xfrm rot="6736782">
            <a:off x="4914900" y="2884488"/>
            <a:ext cx="954088" cy="823912"/>
          </a:xfrm>
          <a:custGeom>
            <a:avLst/>
            <a:gdLst>
              <a:gd name="T0" fmla="*/ 73218210 w 1691"/>
              <a:gd name="T1" fmla="*/ 584191828 h 1162"/>
              <a:gd name="T2" fmla="*/ 77356182 w 1691"/>
              <a:gd name="T3" fmla="*/ 565087288 h 1162"/>
              <a:gd name="T4" fmla="*/ 83086350 w 1691"/>
              <a:gd name="T5" fmla="*/ 541458324 h 1162"/>
              <a:gd name="T6" fmla="*/ 88498301 w 1691"/>
              <a:gd name="T7" fmla="*/ 521348357 h 1162"/>
              <a:gd name="T8" fmla="*/ 94546687 w 1691"/>
              <a:gd name="T9" fmla="*/ 499730248 h 1162"/>
              <a:gd name="T10" fmla="*/ 101550289 w 1691"/>
              <a:gd name="T11" fmla="*/ 478614853 h 1162"/>
              <a:gd name="T12" fmla="*/ 109508543 w 1691"/>
              <a:gd name="T13" fmla="*/ 458504885 h 1162"/>
              <a:gd name="T14" fmla="*/ 116193928 w 1691"/>
              <a:gd name="T15" fmla="*/ 441914623 h 1162"/>
              <a:gd name="T16" fmla="*/ 124152181 w 1691"/>
              <a:gd name="T17" fmla="*/ 424318224 h 1162"/>
              <a:gd name="T18" fmla="*/ 132747434 w 1691"/>
              <a:gd name="T19" fmla="*/ 405716398 h 1162"/>
              <a:gd name="T20" fmla="*/ 139114037 w 1691"/>
              <a:gd name="T21" fmla="*/ 391136990 h 1162"/>
              <a:gd name="T22" fmla="*/ 149937411 w 1691"/>
              <a:gd name="T23" fmla="*/ 372032450 h 1162"/>
              <a:gd name="T24" fmla="*/ 162989399 w 1691"/>
              <a:gd name="T25" fmla="*/ 347900684 h 1162"/>
              <a:gd name="T26" fmla="*/ 176996602 w 1691"/>
              <a:gd name="T27" fmla="*/ 325277148 h 1162"/>
              <a:gd name="T28" fmla="*/ 192276676 w 1691"/>
              <a:gd name="T29" fmla="*/ 305167180 h 1162"/>
              <a:gd name="T30" fmla="*/ 207238532 w 1691"/>
              <a:gd name="T31" fmla="*/ 286565354 h 1162"/>
              <a:gd name="T32" fmla="*/ 225383689 w 1691"/>
              <a:gd name="T33" fmla="*/ 265953382 h 1162"/>
              <a:gd name="T34" fmla="*/ 243529411 w 1691"/>
              <a:gd name="T35" fmla="*/ 247351555 h 1162"/>
              <a:gd name="T36" fmla="*/ 263902653 w 1691"/>
              <a:gd name="T37" fmla="*/ 230257870 h 1162"/>
              <a:gd name="T38" fmla="*/ 282048375 w 1691"/>
              <a:gd name="T39" fmla="*/ 216181177 h 1162"/>
              <a:gd name="T40" fmla="*/ 300511820 w 1691"/>
              <a:gd name="T41" fmla="*/ 203612624 h 1162"/>
              <a:gd name="T42" fmla="*/ 319293977 w 1691"/>
              <a:gd name="T43" fmla="*/ 193557640 h 1162"/>
              <a:gd name="T44" fmla="*/ 338394350 w 1691"/>
              <a:gd name="T45" fmla="*/ 183502612 h 1162"/>
              <a:gd name="T46" fmla="*/ 360041591 w 1691"/>
              <a:gd name="T47" fmla="*/ 174955770 h 1162"/>
              <a:gd name="T48" fmla="*/ 382006484 w 1691"/>
              <a:gd name="T49" fmla="*/ 167917777 h 1162"/>
              <a:gd name="T50" fmla="*/ 403971942 w 1691"/>
              <a:gd name="T51" fmla="*/ 163895358 h 1162"/>
              <a:gd name="T52" fmla="*/ 427529051 w 1691"/>
              <a:gd name="T53" fmla="*/ 161381790 h 1162"/>
              <a:gd name="T54" fmla="*/ 450449725 w 1691"/>
              <a:gd name="T55" fmla="*/ 161381790 h 1162"/>
              <a:gd name="T56" fmla="*/ 538310992 w 1691"/>
              <a:gd name="T57" fmla="*/ 106079733 h 1162"/>
              <a:gd name="T58" fmla="*/ 450449725 w 1691"/>
              <a:gd name="T59" fmla="*/ 40219946 h 1162"/>
              <a:gd name="T60" fmla="*/ 423709315 w 1691"/>
              <a:gd name="T61" fmla="*/ 40722660 h 1162"/>
              <a:gd name="T62" fmla="*/ 398878773 w 1691"/>
              <a:gd name="T63" fmla="*/ 43738942 h 1162"/>
              <a:gd name="T64" fmla="*/ 376913315 w 1691"/>
              <a:gd name="T65" fmla="*/ 47257950 h 1162"/>
              <a:gd name="T66" fmla="*/ 354629640 w 1691"/>
              <a:gd name="T67" fmla="*/ 53291224 h 1162"/>
              <a:gd name="T68" fmla="*/ 334255833 w 1691"/>
              <a:gd name="T69" fmla="*/ 59827211 h 1162"/>
              <a:gd name="T70" fmla="*/ 310380507 w 1691"/>
              <a:gd name="T71" fmla="*/ 69378772 h 1162"/>
              <a:gd name="T72" fmla="*/ 290006629 w 1691"/>
              <a:gd name="T73" fmla="*/ 79936470 h 1162"/>
              <a:gd name="T74" fmla="*/ 267722954 w 1691"/>
              <a:gd name="T75" fmla="*/ 93511181 h 1162"/>
              <a:gd name="T76" fmla="*/ 247986146 w 1691"/>
              <a:gd name="T77" fmla="*/ 106582447 h 1162"/>
              <a:gd name="T78" fmla="*/ 226338905 w 1691"/>
              <a:gd name="T79" fmla="*/ 123675423 h 1162"/>
              <a:gd name="T80" fmla="*/ 207238532 w 1691"/>
              <a:gd name="T81" fmla="*/ 139763681 h 1162"/>
              <a:gd name="T82" fmla="*/ 189411591 w 1691"/>
              <a:gd name="T83" fmla="*/ 156856657 h 1162"/>
              <a:gd name="T84" fmla="*/ 170948217 w 1691"/>
              <a:gd name="T85" fmla="*/ 176463911 h 1162"/>
              <a:gd name="T86" fmla="*/ 153121277 w 1691"/>
              <a:gd name="T87" fmla="*/ 197579350 h 1162"/>
              <a:gd name="T88" fmla="*/ 136885952 w 1691"/>
              <a:gd name="T89" fmla="*/ 219197459 h 1162"/>
              <a:gd name="T90" fmla="*/ 122878748 w 1691"/>
              <a:gd name="T91" fmla="*/ 239307427 h 1162"/>
              <a:gd name="T92" fmla="*/ 106961676 w 1691"/>
              <a:gd name="T93" fmla="*/ 264947954 h 1162"/>
              <a:gd name="T94" fmla="*/ 93273254 w 1691"/>
              <a:gd name="T95" fmla="*/ 288074204 h 1162"/>
              <a:gd name="T96" fmla="*/ 79584831 w 1691"/>
              <a:gd name="T97" fmla="*/ 314216737 h 1162"/>
              <a:gd name="T98" fmla="*/ 66851043 w 1691"/>
              <a:gd name="T99" fmla="*/ 339856555 h 1162"/>
              <a:gd name="T100" fmla="*/ 54754271 w 1691"/>
              <a:gd name="T101" fmla="*/ 365999797 h 1162"/>
              <a:gd name="T102" fmla="*/ 46477236 w 1691"/>
              <a:gd name="T103" fmla="*/ 386109853 h 1162"/>
              <a:gd name="T104" fmla="*/ 39792416 w 1691"/>
              <a:gd name="T105" fmla="*/ 400689260 h 1162"/>
              <a:gd name="T106" fmla="*/ 35017454 w 1691"/>
              <a:gd name="T107" fmla="*/ 414765954 h 1162"/>
              <a:gd name="T108" fmla="*/ 29923721 w 1691"/>
              <a:gd name="T109" fmla="*/ 432362353 h 1162"/>
              <a:gd name="T110" fmla="*/ 24830551 w 1691"/>
              <a:gd name="T111" fmla="*/ 446439047 h 1162"/>
              <a:gd name="T112" fmla="*/ 19100382 w 1691"/>
              <a:gd name="T113" fmla="*/ 464538159 h 1162"/>
              <a:gd name="T114" fmla="*/ 13688427 w 1691"/>
              <a:gd name="T115" fmla="*/ 483139986 h 1162"/>
              <a:gd name="T116" fmla="*/ 9231690 w 1691"/>
              <a:gd name="T117" fmla="*/ 498222107 h 1162"/>
              <a:gd name="T118" fmla="*/ 5093172 w 1691"/>
              <a:gd name="T119" fmla="*/ 516321220 h 1162"/>
              <a:gd name="T120" fmla="*/ 1909869 w 1691"/>
              <a:gd name="T121" fmla="*/ 531906054 h 11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"/>
              <a:gd name="T184" fmla="*/ 0 h 1162"/>
              <a:gd name="T185" fmla="*/ 1691 w 1691"/>
              <a:gd name="T186" fmla="*/ 1162 h 11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" h="1162">
                <a:moveTo>
                  <a:pt x="0" y="1074"/>
                </a:moveTo>
                <a:lnTo>
                  <a:pt x="230" y="1162"/>
                </a:lnTo>
                <a:lnTo>
                  <a:pt x="235" y="1143"/>
                </a:lnTo>
                <a:lnTo>
                  <a:pt x="243" y="1124"/>
                </a:lnTo>
                <a:lnTo>
                  <a:pt x="252" y="1099"/>
                </a:lnTo>
                <a:lnTo>
                  <a:pt x="261" y="1077"/>
                </a:lnTo>
                <a:lnTo>
                  <a:pt x="269" y="1055"/>
                </a:lnTo>
                <a:lnTo>
                  <a:pt x="278" y="1037"/>
                </a:lnTo>
                <a:lnTo>
                  <a:pt x="288" y="1014"/>
                </a:lnTo>
                <a:lnTo>
                  <a:pt x="297" y="994"/>
                </a:lnTo>
                <a:lnTo>
                  <a:pt x="309" y="972"/>
                </a:lnTo>
                <a:lnTo>
                  <a:pt x="319" y="952"/>
                </a:lnTo>
                <a:lnTo>
                  <a:pt x="333" y="931"/>
                </a:lnTo>
                <a:lnTo>
                  <a:pt x="344" y="912"/>
                </a:lnTo>
                <a:lnTo>
                  <a:pt x="355" y="896"/>
                </a:lnTo>
                <a:lnTo>
                  <a:pt x="365" y="879"/>
                </a:lnTo>
                <a:lnTo>
                  <a:pt x="377" y="862"/>
                </a:lnTo>
                <a:lnTo>
                  <a:pt x="390" y="844"/>
                </a:lnTo>
                <a:lnTo>
                  <a:pt x="403" y="825"/>
                </a:lnTo>
                <a:lnTo>
                  <a:pt x="417" y="807"/>
                </a:lnTo>
                <a:lnTo>
                  <a:pt x="425" y="794"/>
                </a:lnTo>
                <a:lnTo>
                  <a:pt x="437" y="778"/>
                </a:lnTo>
                <a:lnTo>
                  <a:pt x="453" y="759"/>
                </a:lnTo>
                <a:lnTo>
                  <a:pt x="471" y="740"/>
                </a:lnTo>
                <a:lnTo>
                  <a:pt x="492" y="714"/>
                </a:lnTo>
                <a:lnTo>
                  <a:pt x="512" y="692"/>
                </a:lnTo>
                <a:lnTo>
                  <a:pt x="534" y="669"/>
                </a:lnTo>
                <a:lnTo>
                  <a:pt x="556" y="647"/>
                </a:lnTo>
                <a:lnTo>
                  <a:pt x="583" y="625"/>
                </a:lnTo>
                <a:lnTo>
                  <a:pt x="604" y="607"/>
                </a:lnTo>
                <a:lnTo>
                  <a:pt x="626" y="589"/>
                </a:lnTo>
                <a:lnTo>
                  <a:pt x="651" y="570"/>
                </a:lnTo>
                <a:lnTo>
                  <a:pt x="679" y="549"/>
                </a:lnTo>
                <a:lnTo>
                  <a:pt x="708" y="529"/>
                </a:lnTo>
                <a:lnTo>
                  <a:pt x="735" y="511"/>
                </a:lnTo>
                <a:lnTo>
                  <a:pt x="765" y="492"/>
                </a:lnTo>
                <a:lnTo>
                  <a:pt x="798" y="473"/>
                </a:lnTo>
                <a:lnTo>
                  <a:pt x="829" y="458"/>
                </a:lnTo>
                <a:lnTo>
                  <a:pt x="858" y="443"/>
                </a:lnTo>
                <a:lnTo>
                  <a:pt x="886" y="430"/>
                </a:lnTo>
                <a:lnTo>
                  <a:pt x="913" y="418"/>
                </a:lnTo>
                <a:lnTo>
                  <a:pt x="944" y="405"/>
                </a:lnTo>
                <a:lnTo>
                  <a:pt x="973" y="395"/>
                </a:lnTo>
                <a:lnTo>
                  <a:pt x="1003" y="385"/>
                </a:lnTo>
                <a:lnTo>
                  <a:pt x="1035" y="374"/>
                </a:lnTo>
                <a:lnTo>
                  <a:pt x="1063" y="365"/>
                </a:lnTo>
                <a:lnTo>
                  <a:pt x="1097" y="357"/>
                </a:lnTo>
                <a:lnTo>
                  <a:pt x="1131" y="348"/>
                </a:lnTo>
                <a:lnTo>
                  <a:pt x="1164" y="340"/>
                </a:lnTo>
                <a:lnTo>
                  <a:pt x="1200" y="334"/>
                </a:lnTo>
                <a:lnTo>
                  <a:pt x="1237" y="329"/>
                </a:lnTo>
                <a:lnTo>
                  <a:pt x="1269" y="326"/>
                </a:lnTo>
                <a:lnTo>
                  <a:pt x="1303" y="323"/>
                </a:lnTo>
                <a:lnTo>
                  <a:pt x="1343" y="321"/>
                </a:lnTo>
                <a:lnTo>
                  <a:pt x="1375" y="321"/>
                </a:lnTo>
                <a:lnTo>
                  <a:pt x="1415" y="321"/>
                </a:lnTo>
                <a:lnTo>
                  <a:pt x="1415" y="405"/>
                </a:lnTo>
                <a:lnTo>
                  <a:pt x="1691" y="211"/>
                </a:lnTo>
                <a:lnTo>
                  <a:pt x="1415" y="0"/>
                </a:lnTo>
                <a:lnTo>
                  <a:pt x="1415" y="80"/>
                </a:lnTo>
                <a:lnTo>
                  <a:pt x="1371" y="80"/>
                </a:lnTo>
                <a:lnTo>
                  <a:pt x="1331" y="81"/>
                </a:lnTo>
                <a:lnTo>
                  <a:pt x="1290" y="84"/>
                </a:lnTo>
                <a:lnTo>
                  <a:pt x="1253" y="87"/>
                </a:lnTo>
                <a:lnTo>
                  <a:pt x="1217" y="90"/>
                </a:lnTo>
                <a:lnTo>
                  <a:pt x="1184" y="94"/>
                </a:lnTo>
                <a:lnTo>
                  <a:pt x="1147" y="100"/>
                </a:lnTo>
                <a:lnTo>
                  <a:pt x="1114" y="106"/>
                </a:lnTo>
                <a:lnTo>
                  <a:pt x="1083" y="112"/>
                </a:lnTo>
                <a:lnTo>
                  <a:pt x="1050" y="119"/>
                </a:lnTo>
                <a:lnTo>
                  <a:pt x="1007" y="130"/>
                </a:lnTo>
                <a:lnTo>
                  <a:pt x="975" y="138"/>
                </a:lnTo>
                <a:lnTo>
                  <a:pt x="942" y="149"/>
                </a:lnTo>
                <a:lnTo>
                  <a:pt x="911" y="159"/>
                </a:lnTo>
                <a:lnTo>
                  <a:pt x="874" y="172"/>
                </a:lnTo>
                <a:lnTo>
                  <a:pt x="841" y="186"/>
                </a:lnTo>
                <a:lnTo>
                  <a:pt x="810" y="199"/>
                </a:lnTo>
                <a:lnTo>
                  <a:pt x="779" y="212"/>
                </a:lnTo>
                <a:lnTo>
                  <a:pt x="743" y="230"/>
                </a:lnTo>
                <a:lnTo>
                  <a:pt x="711" y="246"/>
                </a:lnTo>
                <a:lnTo>
                  <a:pt x="680" y="261"/>
                </a:lnTo>
                <a:lnTo>
                  <a:pt x="651" y="278"/>
                </a:lnTo>
                <a:lnTo>
                  <a:pt x="623" y="293"/>
                </a:lnTo>
                <a:lnTo>
                  <a:pt x="595" y="312"/>
                </a:lnTo>
                <a:lnTo>
                  <a:pt x="568" y="330"/>
                </a:lnTo>
                <a:lnTo>
                  <a:pt x="537" y="351"/>
                </a:lnTo>
                <a:lnTo>
                  <a:pt x="508" y="371"/>
                </a:lnTo>
                <a:lnTo>
                  <a:pt x="481" y="393"/>
                </a:lnTo>
                <a:lnTo>
                  <a:pt x="455" y="415"/>
                </a:lnTo>
                <a:lnTo>
                  <a:pt x="430" y="436"/>
                </a:lnTo>
                <a:lnTo>
                  <a:pt x="406" y="457"/>
                </a:lnTo>
                <a:lnTo>
                  <a:pt x="386" y="476"/>
                </a:lnTo>
                <a:lnTo>
                  <a:pt x="359" y="501"/>
                </a:lnTo>
                <a:lnTo>
                  <a:pt x="336" y="527"/>
                </a:lnTo>
                <a:lnTo>
                  <a:pt x="315" y="548"/>
                </a:lnTo>
                <a:lnTo>
                  <a:pt x="293" y="573"/>
                </a:lnTo>
                <a:lnTo>
                  <a:pt x="272" y="598"/>
                </a:lnTo>
                <a:lnTo>
                  <a:pt x="250" y="625"/>
                </a:lnTo>
                <a:lnTo>
                  <a:pt x="230" y="651"/>
                </a:lnTo>
                <a:lnTo>
                  <a:pt x="210" y="676"/>
                </a:lnTo>
                <a:lnTo>
                  <a:pt x="188" y="704"/>
                </a:lnTo>
                <a:lnTo>
                  <a:pt x="172" y="728"/>
                </a:lnTo>
                <a:lnTo>
                  <a:pt x="156" y="751"/>
                </a:lnTo>
                <a:lnTo>
                  <a:pt x="146" y="768"/>
                </a:lnTo>
                <a:lnTo>
                  <a:pt x="134" y="784"/>
                </a:lnTo>
                <a:lnTo>
                  <a:pt x="125" y="797"/>
                </a:lnTo>
                <a:lnTo>
                  <a:pt x="119" y="810"/>
                </a:lnTo>
                <a:lnTo>
                  <a:pt x="110" y="825"/>
                </a:lnTo>
                <a:lnTo>
                  <a:pt x="103" y="843"/>
                </a:lnTo>
                <a:lnTo>
                  <a:pt x="94" y="860"/>
                </a:lnTo>
                <a:lnTo>
                  <a:pt x="85" y="875"/>
                </a:lnTo>
                <a:lnTo>
                  <a:pt x="78" y="888"/>
                </a:lnTo>
                <a:lnTo>
                  <a:pt x="69" y="906"/>
                </a:lnTo>
                <a:lnTo>
                  <a:pt x="60" y="924"/>
                </a:lnTo>
                <a:lnTo>
                  <a:pt x="53" y="941"/>
                </a:lnTo>
                <a:lnTo>
                  <a:pt x="43" y="961"/>
                </a:lnTo>
                <a:lnTo>
                  <a:pt x="37" y="977"/>
                </a:lnTo>
                <a:lnTo>
                  <a:pt x="29" y="991"/>
                </a:lnTo>
                <a:lnTo>
                  <a:pt x="23" y="1009"/>
                </a:lnTo>
                <a:lnTo>
                  <a:pt x="16" y="1027"/>
                </a:lnTo>
                <a:lnTo>
                  <a:pt x="10" y="1044"/>
                </a:lnTo>
                <a:lnTo>
                  <a:pt x="6" y="1058"/>
                </a:lnTo>
                <a:lnTo>
                  <a:pt x="0" y="1074"/>
                </a:ln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00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81" name="Freeform 20"/>
          <p:cNvSpPr>
            <a:spLocks/>
          </p:cNvSpPr>
          <p:nvPr/>
        </p:nvSpPr>
        <p:spPr bwMode="auto">
          <a:xfrm rot="-10654883">
            <a:off x="3733800" y="5715000"/>
            <a:ext cx="1127125" cy="615950"/>
          </a:xfrm>
          <a:custGeom>
            <a:avLst/>
            <a:gdLst>
              <a:gd name="T0" fmla="*/ 102184458 w 1691"/>
              <a:gd name="T1" fmla="*/ 326501202 h 1162"/>
              <a:gd name="T2" fmla="*/ 107960056 w 1691"/>
              <a:gd name="T3" fmla="*/ 315823857 h 1162"/>
              <a:gd name="T4" fmla="*/ 115957242 w 1691"/>
              <a:gd name="T5" fmla="*/ 302617513 h 1162"/>
              <a:gd name="T6" fmla="*/ 123509844 w 1691"/>
              <a:gd name="T7" fmla="*/ 291378285 h 1162"/>
              <a:gd name="T8" fmla="*/ 131950948 w 1691"/>
              <a:gd name="T9" fmla="*/ 279296235 h 1162"/>
              <a:gd name="T10" fmla="*/ 141725138 w 1691"/>
              <a:gd name="T11" fmla="*/ 267495059 h 1162"/>
              <a:gd name="T12" fmla="*/ 152832415 w 1691"/>
              <a:gd name="T13" fmla="*/ 256255832 h 1162"/>
              <a:gd name="T14" fmla="*/ 162162021 w 1691"/>
              <a:gd name="T15" fmla="*/ 246983191 h 1162"/>
              <a:gd name="T16" fmla="*/ 173269299 w 1691"/>
              <a:gd name="T17" fmla="*/ 237148668 h 1162"/>
              <a:gd name="T18" fmla="*/ 185265119 w 1691"/>
              <a:gd name="T19" fmla="*/ 226752263 h 1162"/>
              <a:gd name="T20" fmla="*/ 194150141 w 1691"/>
              <a:gd name="T21" fmla="*/ 218603916 h 1162"/>
              <a:gd name="T22" fmla="*/ 209256012 w 1691"/>
              <a:gd name="T23" fmla="*/ 207926570 h 1162"/>
              <a:gd name="T24" fmla="*/ 227471306 w 1691"/>
              <a:gd name="T25" fmla="*/ 194439815 h 1162"/>
              <a:gd name="T26" fmla="*/ 247019687 w 1691"/>
              <a:gd name="T27" fmla="*/ 181795353 h 1162"/>
              <a:gd name="T28" fmla="*/ 268345073 w 1691"/>
              <a:gd name="T29" fmla="*/ 170556126 h 1162"/>
              <a:gd name="T30" fmla="*/ 289226540 w 1691"/>
              <a:gd name="T31" fmla="*/ 160159721 h 1162"/>
              <a:gd name="T32" fmla="*/ 314550519 w 1691"/>
              <a:gd name="T33" fmla="*/ 148639552 h 1162"/>
              <a:gd name="T34" fmla="*/ 339874497 w 1691"/>
              <a:gd name="T35" fmla="*/ 138243115 h 1162"/>
              <a:gd name="T36" fmla="*/ 368308650 w 1691"/>
              <a:gd name="T37" fmla="*/ 128689533 h 1162"/>
              <a:gd name="T38" fmla="*/ 393632629 w 1691"/>
              <a:gd name="T39" fmla="*/ 120822126 h 1162"/>
              <a:gd name="T40" fmla="*/ 419400525 w 1691"/>
              <a:gd name="T41" fmla="*/ 113797543 h 1162"/>
              <a:gd name="T42" fmla="*/ 445613006 w 1691"/>
              <a:gd name="T43" fmla="*/ 108178194 h 1162"/>
              <a:gd name="T44" fmla="*/ 472270071 w 1691"/>
              <a:gd name="T45" fmla="*/ 102558315 h 1162"/>
              <a:gd name="T46" fmla="*/ 502481145 w 1691"/>
              <a:gd name="T47" fmla="*/ 97781790 h 1162"/>
              <a:gd name="T48" fmla="*/ 533136137 w 1691"/>
              <a:gd name="T49" fmla="*/ 93848086 h 1162"/>
              <a:gd name="T50" fmla="*/ 563791795 w 1691"/>
              <a:gd name="T51" fmla="*/ 91600029 h 1162"/>
              <a:gd name="T52" fmla="*/ 596668375 w 1691"/>
              <a:gd name="T53" fmla="*/ 90195324 h 1162"/>
              <a:gd name="T54" fmla="*/ 628656453 w 1691"/>
              <a:gd name="T55" fmla="*/ 90195324 h 1162"/>
              <a:gd name="T56" fmla="*/ 751277920 w 1691"/>
              <a:gd name="T57" fmla="*/ 59287034 h 1162"/>
              <a:gd name="T58" fmla="*/ 628656453 w 1691"/>
              <a:gd name="T59" fmla="*/ 22478463 h 1162"/>
              <a:gd name="T60" fmla="*/ 591336696 w 1691"/>
              <a:gd name="T61" fmla="*/ 22759404 h 1162"/>
              <a:gd name="T62" fmla="*/ 556683111 w 1691"/>
              <a:gd name="T63" fmla="*/ 24445580 h 1162"/>
              <a:gd name="T64" fmla="*/ 526028119 w 1691"/>
              <a:gd name="T65" fmla="*/ 26412166 h 1162"/>
              <a:gd name="T66" fmla="*/ 494928543 w 1691"/>
              <a:gd name="T67" fmla="*/ 29783988 h 1162"/>
              <a:gd name="T68" fmla="*/ 466494474 w 1691"/>
              <a:gd name="T69" fmla="*/ 33436750 h 1162"/>
              <a:gd name="T70" fmla="*/ 433173309 w 1691"/>
              <a:gd name="T71" fmla="*/ 38775696 h 1162"/>
              <a:gd name="T72" fmla="*/ 404739239 w 1691"/>
              <a:gd name="T73" fmla="*/ 44675986 h 1162"/>
              <a:gd name="T74" fmla="*/ 373639663 w 1691"/>
              <a:gd name="T75" fmla="*/ 52262451 h 1162"/>
              <a:gd name="T76" fmla="*/ 346094013 w 1691"/>
              <a:gd name="T77" fmla="*/ 59567975 h 1162"/>
              <a:gd name="T78" fmla="*/ 315882939 w 1691"/>
              <a:gd name="T79" fmla="*/ 69121557 h 1162"/>
              <a:gd name="T80" fmla="*/ 289226540 w 1691"/>
              <a:gd name="T81" fmla="*/ 78113274 h 1162"/>
              <a:gd name="T82" fmla="*/ 264346480 w 1691"/>
              <a:gd name="T83" fmla="*/ 87666326 h 1162"/>
              <a:gd name="T84" fmla="*/ 238578583 w 1691"/>
              <a:gd name="T85" fmla="*/ 98624612 h 1162"/>
              <a:gd name="T86" fmla="*/ 213698522 w 1691"/>
              <a:gd name="T87" fmla="*/ 110425722 h 1162"/>
              <a:gd name="T88" fmla="*/ 191040717 w 1691"/>
              <a:gd name="T89" fmla="*/ 122508302 h 1162"/>
              <a:gd name="T90" fmla="*/ 171492294 w 1691"/>
              <a:gd name="T91" fmla="*/ 133747530 h 1162"/>
              <a:gd name="T92" fmla="*/ 149278407 w 1691"/>
              <a:gd name="T93" fmla="*/ 148077671 h 1162"/>
              <a:gd name="T94" fmla="*/ 130173943 w 1691"/>
              <a:gd name="T95" fmla="*/ 161002544 h 1162"/>
              <a:gd name="T96" fmla="*/ 111070146 w 1691"/>
              <a:gd name="T97" fmla="*/ 175613592 h 1162"/>
              <a:gd name="T98" fmla="*/ 93298770 w 1691"/>
              <a:gd name="T99" fmla="*/ 189943700 h 1162"/>
              <a:gd name="T100" fmla="*/ 76415874 w 1691"/>
              <a:gd name="T101" fmla="*/ 204554749 h 1162"/>
              <a:gd name="T102" fmla="*/ 64864679 w 1691"/>
              <a:gd name="T103" fmla="*/ 215793976 h 1162"/>
              <a:gd name="T104" fmla="*/ 55535073 w 1691"/>
              <a:gd name="T105" fmla="*/ 223942854 h 1162"/>
              <a:gd name="T106" fmla="*/ 48870974 w 1691"/>
              <a:gd name="T107" fmla="*/ 231810260 h 1162"/>
              <a:gd name="T108" fmla="*/ 41762279 w 1691"/>
              <a:gd name="T109" fmla="*/ 241644783 h 1162"/>
              <a:gd name="T110" fmla="*/ 34653595 w 1691"/>
              <a:gd name="T111" fmla="*/ 249512189 h 1162"/>
              <a:gd name="T112" fmla="*/ 26657076 w 1691"/>
              <a:gd name="T113" fmla="*/ 259627123 h 1162"/>
              <a:gd name="T114" fmla="*/ 19103802 w 1691"/>
              <a:gd name="T115" fmla="*/ 270023527 h 1162"/>
              <a:gd name="T116" fmla="*/ 12884287 w 1691"/>
              <a:gd name="T117" fmla="*/ 278453412 h 1162"/>
              <a:gd name="T118" fmla="*/ 7108687 w 1691"/>
              <a:gd name="T119" fmla="*/ 288568876 h 1162"/>
              <a:gd name="T120" fmla="*/ 2665507 w 1691"/>
              <a:gd name="T121" fmla="*/ 297279105 h 11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"/>
              <a:gd name="T184" fmla="*/ 0 h 1162"/>
              <a:gd name="T185" fmla="*/ 1691 w 1691"/>
              <a:gd name="T186" fmla="*/ 1162 h 11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" h="1162">
                <a:moveTo>
                  <a:pt x="0" y="1074"/>
                </a:moveTo>
                <a:lnTo>
                  <a:pt x="230" y="1162"/>
                </a:lnTo>
                <a:lnTo>
                  <a:pt x="235" y="1143"/>
                </a:lnTo>
                <a:lnTo>
                  <a:pt x="243" y="1124"/>
                </a:lnTo>
                <a:lnTo>
                  <a:pt x="252" y="1099"/>
                </a:lnTo>
                <a:lnTo>
                  <a:pt x="261" y="1077"/>
                </a:lnTo>
                <a:lnTo>
                  <a:pt x="269" y="1055"/>
                </a:lnTo>
                <a:lnTo>
                  <a:pt x="278" y="1037"/>
                </a:lnTo>
                <a:lnTo>
                  <a:pt x="288" y="1014"/>
                </a:lnTo>
                <a:lnTo>
                  <a:pt x="297" y="994"/>
                </a:lnTo>
                <a:lnTo>
                  <a:pt x="309" y="972"/>
                </a:lnTo>
                <a:lnTo>
                  <a:pt x="319" y="952"/>
                </a:lnTo>
                <a:lnTo>
                  <a:pt x="333" y="931"/>
                </a:lnTo>
                <a:lnTo>
                  <a:pt x="344" y="912"/>
                </a:lnTo>
                <a:lnTo>
                  <a:pt x="355" y="896"/>
                </a:lnTo>
                <a:lnTo>
                  <a:pt x="365" y="879"/>
                </a:lnTo>
                <a:lnTo>
                  <a:pt x="377" y="862"/>
                </a:lnTo>
                <a:lnTo>
                  <a:pt x="390" y="844"/>
                </a:lnTo>
                <a:lnTo>
                  <a:pt x="403" y="825"/>
                </a:lnTo>
                <a:lnTo>
                  <a:pt x="417" y="807"/>
                </a:lnTo>
                <a:lnTo>
                  <a:pt x="425" y="794"/>
                </a:lnTo>
                <a:lnTo>
                  <a:pt x="437" y="778"/>
                </a:lnTo>
                <a:lnTo>
                  <a:pt x="453" y="759"/>
                </a:lnTo>
                <a:lnTo>
                  <a:pt x="471" y="740"/>
                </a:lnTo>
                <a:lnTo>
                  <a:pt x="492" y="714"/>
                </a:lnTo>
                <a:lnTo>
                  <a:pt x="512" y="692"/>
                </a:lnTo>
                <a:lnTo>
                  <a:pt x="534" y="669"/>
                </a:lnTo>
                <a:lnTo>
                  <a:pt x="556" y="647"/>
                </a:lnTo>
                <a:lnTo>
                  <a:pt x="583" y="625"/>
                </a:lnTo>
                <a:lnTo>
                  <a:pt x="604" y="607"/>
                </a:lnTo>
                <a:lnTo>
                  <a:pt x="626" y="589"/>
                </a:lnTo>
                <a:lnTo>
                  <a:pt x="651" y="570"/>
                </a:lnTo>
                <a:lnTo>
                  <a:pt x="679" y="549"/>
                </a:lnTo>
                <a:lnTo>
                  <a:pt x="708" y="529"/>
                </a:lnTo>
                <a:lnTo>
                  <a:pt x="735" y="511"/>
                </a:lnTo>
                <a:lnTo>
                  <a:pt x="765" y="492"/>
                </a:lnTo>
                <a:lnTo>
                  <a:pt x="798" y="473"/>
                </a:lnTo>
                <a:lnTo>
                  <a:pt x="829" y="458"/>
                </a:lnTo>
                <a:lnTo>
                  <a:pt x="858" y="443"/>
                </a:lnTo>
                <a:lnTo>
                  <a:pt x="886" y="430"/>
                </a:lnTo>
                <a:lnTo>
                  <a:pt x="913" y="418"/>
                </a:lnTo>
                <a:lnTo>
                  <a:pt x="944" y="405"/>
                </a:lnTo>
                <a:lnTo>
                  <a:pt x="973" y="395"/>
                </a:lnTo>
                <a:lnTo>
                  <a:pt x="1003" y="385"/>
                </a:lnTo>
                <a:lnTo>
                  <a:pt x="1035" y="374"/>
                </a:lnTo>
                <a:lnTo>
                  <a:pt x="1063" y="365"/>
                </a:lnTo>
                <a:lnTo>
                  <a:pt x="1097" y="357"/>
                </a:lnTo>
                <a:lnTo>
                  <a:pt x="1131" y="348"/>
                </a:lnTo>
                <a:lnTo>
                  <a:pt x="1164" y="340"/>
                </a:lnTo>
                <a:lnTo>
                  <a:pt x="1200" y="334"/>
                </a:lnTo>
                <a:lnTo>
                  <a:pt x="1237" y="329"/>
                </a:lnTo>
                <a:lnTo>
                  <a:pt x="1269" y="326"/>
                </a:lnTo>
                <a:lnTo>
                  <a:pt x="1303" y="323"/>
                </a:lnTo>
                <a:lnTo>
                  <a:pt x="1343" y="321"/>
                </a:lnTo>
                <a:lnTo>
                  <a:pt x="1375" y="321"/>
                </a:lnTo>
                <a:lnTo>
                  <a:pt x="1415" y="321"/>
                </a:lnTo>
                <a:lnTo>
                  <a:pt x="1415" y="405"/>
                </a:lnTo>
                <a:lnTo>
                  <a:pt x="1691" y="211"/>
                </a:lnTo>
                <a:lnTo>
                  <a:pt x="1415" y="0"/>
                </a:lnTo>
                <a:lnTo>
                  <a:pt x="1415" y="80"/>
                </a:lnTo>
                <a:lnTo>
                  <a:pt x="1371" y="80"/>
                </a:lnTo>
                <a:lnTo>
                  <a:pt x="1331" y="81"/>
                </a:lnTo>
                <a:lnTo>
                  <a:pt x="1290" y="84"/>
                </a:lnTo>
                <a:lnTo>
                  <a:pt x="1253" y="87"/>
                </a:lnTo>
                <a:lnTo>
                  <a:pt x="1217" y="90"/>
                </a:lnTo>
                <a:lnTo>
                  <a:pt x="1184" y="94"/>
                </a:lnTo>
                <a:lnTo>
                  <a:pt x="1147" y="100"/>
                </a:lnTo>
                <a:lnTo>
                  <a:pt x="1114" y="106"/>
                </a:lnTo>
                <a:lnTo>
                  <a:pt x="1083" y="112"/>
                </a:lnTo>
                <a:lnTo>
                  <a:pt x="1050" y="119"/>
                </a:lnTo>
                <a:lnTo>
                  <a:pt x="1007" y="130"/>
                </a:lnTo>
                <a:lnTo>
                  <a:pt x="975" y="138"/>
                </a:lnTo>
                <a:lnTo>
                  <a:pt x="942" y="149"/>
                </a:lnTo>
                <a:lnTo>
                  <a:pt x="911" y="159"/>
                </a:lnTo>
                <a:lnTo>
                  <a:pt x="874" y="172"/>
                </a:lnTo>
                <a:lnTo>
                  <a:pt x="841" y="186"/>
                </a:lnTo>
                <a:lnTo>
                  <a:pt x="810" y="199"/>
                </a:lnTo>
                <a:lnTo>
                  <a:pt x="779" y="212"/>
                </a:lnTo>
                <a:lnTo>
                  <a:pt x="743" y="230"/>
                </a:lnTo>
                <a:lnTo>
                  <a:pt x="711" y="246"/>
                </a:lnTo>
                <a:lnTo>
                  <a:pt x="680" y="261"/>
                </a:lnTo>
                <a:lnTo>
                  <a:pt x="651" y="278"/>
                </a:lnTo>
                <a:lnTo>
                  <a:pt x="623" y="293"/>
                </a:lnTo>
                <a:lnTo>
                  <a:pt x="595" y="312"/>
                </a:lnTo>
                <a:lnTo>
                  <a:pt x="568" y="330"/>
                </a:lnTo>
                <a:lnTo>
                  <a:pt x="537" y="351"/>
                </a:lnTo>
                <a:lnTo>
                  <a:pt x="508" y="371"/>
                </a:lnTo>
                <a:lnTo>
                  <a:pt x="481" y="393"/>
                </a:lnTo>
                <a:lnTo>
                  <a:pt x="455" y="415"/>
                </a:lnTo>
                <a:lnTo>
                  <a:pt x="430" y="436"/>
                </a:lnTo>
                <a:lnTo>
                  <a:pt x="406" y="457"/>
                </a:lnTo>
                <a:lnTo>
                  <a:pt x="386" y="476"/>
                </a:lnTo>
                <a:lnTo>
                  <a:pt x="359" y="501"/>
                </a:lnTo>
                <a:lnTo>
                  <a:pt x="336" y="527"/>
                </a:lnTo>
                <a:lnTo>
                  <a:pt x="315" y="548"/>
                </a:lnTo>
                <a:lnTo>
                  <a:pt x="293" y="573"/>
                </a:lnTo>
                <a:lnTo>
                  <a:pt x="272" y="598"/>
                </a:lnTo>
                <a:lnTo>
                  <a:pt x="250" y="625"/>
                </a:lnTo>
                <a:lnTo>
                  <a:pt x="230" y="651"/>
                </a:lnTo>
                <a:lnTo>
                  <a:pt x="210" y="676"/>
                </a:lnTo>
                <a:lnTo>
                  <a:pt x="188" y="704"/>
                </a:lnTo>
                <a:lnTo>
                  <a:pt x="172" y="728"/>
                </a:lnTo>
                <a:lnTo>
                  <a:pt x="156" y="751"/>
                </a:lnTo>
                <a:lnTo>
                  <a:pt x="146" y="768"/>
                </a:lnTo>
                <a:lnTo>
                  <a:pt x="134" y="784"/>
                </a:lnTo>
                <a:lnTo>
                  <a:pt x="125" y="797"/>
                </a:lnTo>
                <a:lnTo>
                  <a:pt x="119" y="810"/>
                </a:lnTo>
                <a:lnTo>
                  <a:pt x="110" y="825"/>
                </a:lnTo>
                <a:lnTo>
                  <a:pt x="103" y="843"/>
                </a:lnTo>
                <a:lnTo>
                  <a:pt x="94" y="860"/>
                </a:lnTo>
                <a:lnTo>
                  <a:pt x="85" y="875"/>
                </a:lnTo>
                <a:lnTo>
                  <a:pt x="78" y="888"/>
                </a:lnTo>
                <a:lnTo>
                  <a:pt x="69" y="906"/>
                </a:lnTo>
                <a:lnTo>
                  <a:pt x="60" y="924"/>
                </a:lnTo>
                <a:lnTo>
                  <a:pt x="53" y="941"/>
                </a:lnTo>
                <a:lnTo>
                  <a:pt x="43" y="961"/>
                </a:lnTo>
                <a:lnTo>
                  <a:pt x="37" y="977"/>
                </a:lnTo>
                <a:lnTo>
                  <a:pt x="29" y="991"/>
                </a:lnTo>
                <a:lnTo>
                  <a:pt x="23" y="1009"/>
                </a:lnTo>
                <a:lnTo>
                  <a:pt x="16" y="1027"/>
                </a:lnTo>
                <a:lnTo>
                  <a:pt x="10" y="1044"/>
                </a:lnTo>
                <a:lnTo>
                  <a:pt x="6" y="1058"/>
                </a:lnTo>
                <a:lnTo>
                  <a:pt x="0" y="1074"/>
                </a:ln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00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782" name="Freeform 21"/>
          <p:cNvSpPr>
            <a:spLocks/>
          </p:cNvSpPr>
          <p:nvPr/>
        </p:nvSpPr>
        <p:spPr bwMode="auto">
          <a:xfrm rot="-4439659">
            <a:off x="-23812" y="4065588"/>
            <a:ext cx="966787" cy="763587"/>
          </a:xfrm>
          <a:custGeom>
            <a:avLst/>
            <a:gdLst>
              <a:gd name="T0" fmla="*/ 75180138 w 1691"/>
              <a:gd name="T1" fmla="*/ 501777154 h 1162"/>
              <a:gd name="T2" fmla="*/ 79429197 w 1691"/>
              <a:gd name="T3" fmla="*/ 485367926 h 1162"/>
              <a:gd name="T4" fmla="*/ 85312818 w 1691"/>
              <a:gd name="T5" fmla="*/ 465072422 h 1162"/>
              <a:gd name="T6" fmla="*/ 90869983 w 1691"/>
              <a:gd name="T7" fmla="*/ 447799724 h 1162"/>
              <a:gd name="T8" fmla="*/ 97080059 w 1691"/>
              <a:gd name="T9" fmla="*/ 429231162 h 1162"/>
              <a:gd name="T10" fmla="*/ 104271214 w 1691"/>
              <a:gd name="T11" fmla="*/ 411094336 h 1162"/>
              <a:gd name="T12" fmla="*/ 112442877 w 1691"/>
              <a:gd name="T13" fmla="*/ 393821637 h 1162"/>
              <a:gd name="T14" fmla="*/ 119307577 w 1691"/>
              <a:gd name="T15" fmla="*/ 379571743 h 1162"/>
              <a:gd name="T16" fmla="*/ 127479241 w 1691"/>
              <a:gd name="T17" fmla="*/ 364457721 h 1162"/>
              <a:gd name="T18" fmla="*/ 136304385 w 1691"/>
              <a:gd name="T19" fmla="*/ 348480228 h 1162"/>
              <a:gd name="T20" fmla="*/ 142842059 w 1691"/>
              <a:gd name="T21" fmla="*/ 335957193 h 1162"/>
              <a:gd name="T22" fmla="*/ 153955282 w 1691"/>
              <a:gd name="T23" fmla="*/ 319547965 h 1162"/>
              <a:gd name="T24" fmla="*/ 167357085 w 1691"/>
              <a:gd name="T25" fmla="*/ 298820726 h 1162"/>
              <a:gd name="T26" fmla="*/ 181739395 w 1691"/>
              <a:gd name="T27" fmla="*/ 279388694 h 1162"/>
              <a:gd name="T28" fmla="*/ 197429240 w 1691"/>
              <a:gd name="T29" fmla="*/ 262115995 h 1162"/>
              <a:gd name="T30" fmla="*/ 212792058 w 1691"/>
              <a:gd name="T31" fmla="*/ 246138503 h 1162"/>
              <a:gd name="T32" fmla="*/ 231423428 w 1691"/>
              <a:gd name="T33" fmla="*/ 228434069 h 1162"/>
              <a:gd name="T34" fmla="*/ 250055369 w 1691"/>
              <a:gd name="T35" fmla="*/ 212456576 h 1162"/>
              <a:gd name="T36" fmla="*/ 270974781 w 1691"/>
              <a:gd name="T37" fmla="*/ 197774289 h 1162"/>
              <a:gd name="T38" fmla="*/ 289606151 w 1691"/>
              <a:gd name="T39" fmla="*/ 185683729 h 1162"/>
              <a:gd name="T40" fmla="*/ 308564618 w 1691"/>
              <a:gd name="T41" fmla="*/ 174887717 h 1162"/>
              <a:gd name="T42" fmla="*/ 327850041 w 1691"/>
              <a:gd name="T43" fmla="*/ 166251655 h 1162"/>
              <a:gd name="T44" fmla="*/ 347462490 w 1691"/>
              <a:gd name="T45" fmla="*/ 157614977 h 1162"/>
              <a:gd name="T46" fmla="*/ 369689437 w 1691"/>
              <a:gd name="T47" fmla="*/ 150274162 h 1162"/>
              <a:gd name="T48" fmla="*/ 392243411 w 1691"/>
              <a:gd name="T49" fmla="*/ 144228554 h 1162"/>
              <a:gd name="T50" fmla="*/ 414797384 w 1691"/>
              <a:gd name="T51" fmla="*/ 140774014 h 1162"/>
              <a:gd name="T52" fmla="*/ 438985919 w 1691"/>
              <a:gd name="T53" fmla="*/ 138614680 h 1162"/>
              <a:gd name="T54" fmla="*/ 462520401 w 1691"/>
              <a:gd name="T55" fmla="*/ 138614680 h 1162"/>
              <a:gd name="T56" fmla="*/ 552736295 w 1691"/>
              <a:gd name="T57" fmla="*/ 91114594 h 1162"/>
              <a:gd name="T58" fmla="*/ 462520401 w 1691"/>
              <a:gd name="T59" fmla="*/ 34546065 h 1162"/>
              <a:gd name="T60" fmla="*/ 435063315 w 1691"/>
              <a:gd name="T61" fmla="*/ 34977800 h 1162"/>
              <a:gd name="T62" fmla="*/ 409567817 w 1691"/>
              <a:gd name="T63" fmla="*/ 37568212 h 1162"/>
              <a:gd name="T64" fmla="*/ 387013843 w 1691"/>
              <a:gd name="T65" fmla="*/ 40591016 h 1162"/>
              <a:gd name="T66" fmla="*/ 364132843 w 1691"/>
              <a:gd name="T67" fmla="*/ 45773165 h 1162"/>
              <a:gd name="T68" fmla="*/ 343212859 w 1691"/>
              <a:gd name="T69" fmla="*/ 51387038 h 1162"/>
              <a:gd name="T70" fmla="*/ 318697869 w 1691"/>
              <a:gd name="T71" fmla="*/ 59591324 h 1162"/>
              <a:gd name="T72" fmla="*/ 297777814 w 1691"/>
              <a:gd name="T73" fmla="*/ 68659737 h 1162"/>
              <a:gd name="T74" fmla="*/ 274897385 w 1691"/>
              <a:gd name="T75" fmla="*/ 80318562 h 1162"/>
              <a:gd name="T76" fmla="*/ 254631455 w 1691"/>
              <a:gd name="T77" fmla="*/ 91546330 h 1162"/>
              <a:gd name="T78" fmla="*/ 232404508 w 1691"/>
              <a:gd name="T79" fmla="*/ 106227959 h 1162"/>
              <a:gd name="T80" fmla="*/ 212792058 w 1691"/>
              <a:gd name="T81" fmla="*/ 120046775 h 1162"/>
              <a:gd name="T82" fmla="*/ 194487144 w 1691"/>
              <a:gd name="T83" fmla="*/ 134728405 h 1162"/>
              <a:gd name="T84" fmla="*/ 175528748 w 1691"/>
              <a:gd name="T85" fmla="*/ 151569368 h 1162"/>
              <a:gd name="T86" fmla="*/ 157224405 w 1691"/>
              <a:gd name="T87" fmla="*/ 169706195 h 1162"/>
              <a:gd name="T88" fmla="*/ 140554016 w 1691"/>
              <a:gd name="T89" fmla="*/ 188274141 h 1162"/>
              <a:gd name="T90" fmla="*/ 126171706 w 1691"/>
              <a:gd name="T91" fmla="*/ 205547496 h 1162"/>
              <a:gd name="T92" fmla="*/ 109828379 w 1691"/>
              <a:gd name="T93" fmla="*/ 227569941 h 1162"/>
              <a:gd name="T94" fmla="*/ 95772524 w 1691"/>
              <a:gd name="T95" fmla="*/ 247433708 h 1162"/>
              <a:gd name="T96" fmla="*/ 81717240 w 1691"/>
              <a:gd name="T97" fmla="*/ 269888545 h 1162"/>
              <a:gd name="T98" fmla="*/ 68642447 w 1691"/>
              <a:gd name="T99" fmla="*/ 291911647 h 1162"/>
              <a:gd name="T100" fmla="*/ 56221724 w 1691"/>
              <a:gd name="T101" fmla="*/ 314366484 h 1162"/>
              <a:gd name="T102" fmla="*/ 47723035 w 1691"/>
              <a:gd name="T103" fmla="*/ 331639182 h 1162"/>
              <a:gd name="T104" fmla="*/ 40858906 w 1691"/>
              <a:gd name="T105" fmla="*/ 344162135 h 1162"/>
              <a:gd name="T106" fmla="*/ 35955785 w 1691"/>
              <a:gd name="T107" fmla="*/ 356253435 h 1162"/>
              <a:gd name="T108" fmla="*/ 30725646 w 1691"/>
              <a:gd name="T109" fmla="*/ 371366800 h 1162"/>
              <a:gd name="T110" fmla="*/ 25496079 w 1691"/>
              <a:gd name="T111" fmla="*/ 383458018 h 1162"/>
              <a:gd name="T112" fmla="*/ 19611886 w 1691"/>
              <a:gd name="T113" fmla="*/ 399003775 h 1162"/>
              <a:gd name="T114" fmla="*/ 14055288 w 1691"/>
              <a:gd name="T115" fmla="*/ 414980611 h 1162"/>
              <a:gd name="T116" fmla="*/ 9479202 w 1691"/>
              <a:gd name="T117" fmla="*/ 427935299 h 1162"/>
              <a:gd name="T118" fmla="*/ 5230141 w 1691"/>
              <a:gd name="T119" fmla="*/ 443481056 h 1162"/>
              <a:gd name="T120" fmla="*/ 1961017 w 1691"/>
              <a:gd name="T121" fmla="*/ 456867480 h 11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"/>
              <a:gd name="T184" fmla="*/ 0 h 1162"/>
              <a:gd name="T185" fmla="*/ 1691 w 1691"/>
              <a:gd name="T186" fmla="*/ 1162 h 11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" h="1162">
                <a:moveTo>
                  <a:pt x="0" y="1074"/>
                </a:moveTo>
                <a:lnTo>
                  <a:pt x="230" y="1162"/>
                </a:lnTo>
                <a:lnTo>
                  <a:pt x="235" y="1143"/>
                </a:lnTo>
                <a:lnTo>
                  <a:pt x="243" y="1124"/>
                </a:lnTo>
                <a:lnTo>
                  <a:pt x="252" y="1099"/>
                </a:lnTo>
                <a:lnTo>
                  <a:pt x="261" y="1077"/>
                </a:lnTo>
                <a:lnTo>
                  <a:pt x="269" y="1055"/>
                </a:lnTo>
                <a:lnTo>
                  <a:pt x="278" y="1037"/>
                </a:lnTo>
                <a:lnTo>
                  <a:pt x="288" y="1014"/>
                </a:lnTo>
                <a:lnTo>
                  <a:pt x="297" y="994"/>
                </a:lnTo>
                <a:lnTo>
                  <a:pt x="309" y="972"/>
                </a:lnTo>
                <a:lnTo>
                  <a:pt x="319" y="952"/>
                </a:lnTo>
                <a:lnTo>
                  <a:pt x="333" y="931"/>
                </a:lnTo>
                <a:lnTo>
                  <a:pt x="344" y="912"/>
                </a:lnTo>
                <a:lnTo>
                  <a:pt x="355" y="896"/>
                </a:lnTo>
                <a:lnTo>
                  <a:pt x="365" y="879"/>
                </a:lnTo>
                <a:lnTo>
                  <a:pt x="377" y="862"/>
                </a:lnTo>
                <a:lnTo>
                  <a:pt x="390" y="844"/>
                </a:lnTo>
                <a:lnTo>
                  <a:pt x="403" y="825"/>
                </a:lnTo>
                <a:lnTo>
                  <a:pt x="417" y="807"/>
                </a:lnTo>
                <a:lnTo>
                  <a:pt x="425" y="794"/>
                </a:lnTo>
                <a:lnTo>
                  <a:pt x="437" y="778"/>
                </a:lnTo>
                <a:lnTo>
                  <a:pt x="453" y="759"/>
                </a:lnTo>
                <a:lnTo>
                  <a:pt x="471" y="740"/>
                </a:lnTo>
                <a:lnTo>
                  <a:pt x="492" y="714"/>
                </a:lnTo>
                <a:lnTo>
                  <a:pt x="512" y="692"/>
                </a:lnTo>
                <a:lnTo>
                  <a:pt x="534" y="669"/>
                </a:lnTo>
                <a:lnTo>
                  <a:pt x="556" y="647"/>
                </a:lnTo>
                <a:lnTo>
                  <a:pt x="583" y="625"/>
                </a:lnTo>
                <a:lnTo>
                  <a:pt x="604" y="607"/>
                </a:lnTo>
                <a:lnTo>
                  <a:pt x="626" y="589"/>
                </a:lnTo>
                <a:lnTo>
                  <a:pt x="651" y="570"/>
                </a:lnTo>
                <a:lnTo>
                  <a:pt x="679" y="549"/>
                </a:lnTo>
                <a:lnTo>
                  <a:pt x="708" y="529"/>
                </a:lnTo>
                <a:lnTo>
                  <a:pt x="735" y="511"/>
                </a:lnTo>
                <a:lnTo>
                  <a:pt x="765" y="492"/>
                </a:lnTo>
                <a:lnTo>
                  <a:pt x="798" y="473"/>
                </a:lnTo>
                <a:lnTo>
                  <a:pt x="829" y="458"/>
                </a:lnTo>
                <a:lnTo>
                  <a:pt x="858" y="443"/>
                </a:lnTo>
                <a:lnTo>
                  <a:pt x="886" y="430"/>
                </a:lnTo>
                <a:lnTo>
                  <a:pt x="913" y="418"/>
                </a:lnTo>
                <a:lnTo>
                  <a:pt x="944" y="405"/>
                </a:lnTo>
                <a:lnTo>
                  <a:pt x="973" y="395"/>
                </a:lnTo>
                <a:lnTo>
                  <a:pt x="1003" y="385"/>
                </a:lnTo>
                <a:lnTo>
                  <a:pt x="1035" y="374"/>
                </a:lnTo>
                <a:lnTo>
                  <a:pt x="1063" y="365"/>
                </a:lnTo>
                <a:lnTo>
                  <a:pt x="1097" y="357"/>
                </a:lnTo>
                <a:lnTo>
                  <a:pt x="1131" y="348"/>
                </a:lnTo>
                <a:lnTo>
                  <a:pt x="1164" y="340"/>
                </a:lnTo>
                <a:lnTo>
                  <a:pt x="1200" y="334"/>
                </a:lnTo>
                <a:lnTo>
                  <a:pt x="1237" y="329"/>
                </a:lnTo>
                <a:lnTo>
                  <a:pt x="1269" y="326"/>
                </a:lnTo>
                <a:lnTo>
                  <a:pt x="1303" y="323"/>
                </a:lnTo>
                <a:lnTo>
                  <a:pt x="1343" y="321"/>
                </a:lnTo>
                <a:lnTo>
                  <a:pt x="1375" y="321"/>
                </a:lnTo>
                <a:lnTo>
                  <a:pt x="1415" y="321"/>
                </a:lnTo>
                <a:lnTo>
                  <a:pt x="1415" y="405"/>
                </a:lnTo>
                <a:lnTo>
                  <a:pt x="1691" y="211"/>
                </a:lnTo>
                <a:lnTo>
                  <a:pt x="1415" y="0"/>
                </a:lnTo>
                <a:lnTo>
                  <a:pt x="1415" y="80"/>
                </a:lnTo>
                <a:lnTo>
                  <a:pt x="1371" y="80"/>
                </a:lnTo>
                <a:lnTo>
                  <a:pt x="1331" y="81"/>
                </a:lnTo>
                <a:lnTo>
                  <a:pt x="1290" y="84"/>
                </a:lnTo>
                <a:lnTo>
                  <a:pt x="1253" y="87"/>
                </a:lnTo>
                <a:lnTo>
                  <a:pt x="1217" y="90"/>
                </a:lnTo>
                <a:lnTo>
                  <a:pt x="1184" y="94"/>
                </a:lnTo>
                <a:lnTo>
                  <a:pt x="1147" y="100"/>
                </a:lnTo>
                <a:lnTo>
                  <a:pt x="1114" y="106"/>
                </a:lnTo>
                <a:lnTo>
                  <a:pt x="1083" y="112"/>
                </a:lnTo>
                <a:lnTo>
                  <a:pt x="1050" y="119"/>
                </a:lnTo>
                <a:lnTo>
                  <a:pt x="1007" y="130"/>
                </a:lnTo>
                <a:lnTo>
                  <a:pt x="975" y="138"/>
                </a:lnTo>
                <a:lnTo>
                  <a:pt x="942" y="149"/>
                </a:lnTo>
                <a:lnTo>
                  <a:pt x="911" y="159"/>
                </a:lnTo>
                <a:lnTo>
                  <a:pt x="874" y="172"/>
                </a:lnTo>
                <a:lnTo>
                  <a:pt x="841" y="186"/>
                </a:lnTo>
                <a:lnTo>
                  <a:pt x="810" y="199"/>
                </a:lnTo>
                <a:lnTo>
                  <a:pt x="779" y="212"/>
                </a:lnTo>
                <a:lnTo>
                  <a:pt x="743" y="230"/>
                </a:lnTo>
                <a:lnTo>
                  <a:pt x="711" y="246"/>
                </a:lnTo>
                <a:lnTo>
                  <a:pt x="680" y="261"/>
                </a:lnTo>
                <a:lnTo>
                  <a:pt x="651" y="278"/>
                </a:lnTo>
                <a:lnTo>
                  <a:pt x="623" y="293"/>
                </a:lnTo>
                <a:lnTo>
                  <a:pt x="595" y="312"/>
                </a:lnTo>
                <a:lnTo>
                  <a:pt x="568" y="330"/>
                </a:lnTo>
                <a:lnTo>
                  <a:pt x="537" y="351"/>
                </a:lnTo>
                <a:lnTo>
                  <a:pt x="508" y="371"/>
                </a:lnTo>
                <a:lnTo>
                  <a:pt x="481" y="393"/>
                </a:lnTo>
                <a:lnTo>
                  <a:pt x="455" y="415"/>
                </a:lnTo>
                <a:lnTo>
                  <a:pt x="430" y="436"/>
                </a:lnTo>
                <a:lnTo>
                  <a:pt x="406" y="457"/>
                </a:lnTo>
                <a:lnTo>
                  <a:pt x="386" y="476"/>
                </a:lnTo>
                <a:lnTo>
                  <a:pt x="359" y="501"/>
                </a:lnTo>
                <a:lnTo>
                  <a:pt x="336" y="527"/>
                </a:lnTo>
                <a:lnTo>
                  <a:pt x="315" y="548"/>
                </a:lnTo>
                <a:lnTo>
                  <a:pt x="293" y="573"/>
                </a:lnTo>
                <a:lnTo>
                  <a:pt x="272" y="598"/>
                </a:lnTo>
                <a:lnTo>
                  <a:pt x="250" y="625"/>
                </a:lnTo>
                <a:lnTo>
                  <a:pt x="230" y="651"/>
                </a:lnTo>
                <a:lnTo>
                  <a:pt x="210" y="676"/>
                </a:lnTo>
                <a:lnTo>
                  <a:pt x="188" y="704"/>
                </a:lnTo>
                <a:lnTo>
                  <a:pt x="172" y="728"/>
                </a:lnTo>
                <a:lnTo>
                  <a:pt x="156" y="751"/>
                </a:lnTo>
                <a:lnTo>
                  <a:pt x="146" y="768"/>
                </a:lnTo>
                <a:lnTo>
                  <a:pt x="134" y="784"/>
                </a:lnTo>
                <a:lnTo>
                  <a:pt x="125" y="797"/>
                </a:lnTo>
                <a:lnTo>
                  <a:pt x="119" y="810"/>
                </a:lnTo>
                <a:lnTo>
                  <a:pt x="110" y="825"/>
                </a:lnTo>
                <a:lnTo>
                  <a:pt x="103" y="843"/>
                </a:lnTo>
                <a:lnTo>
                  <a:pt x="94" y="860"/>
                </a:lnTo>
                <a:lnTo>
                  <a:pt x="85" y="875"/>
                </a:lnTo>
                <a:lnTo>
                  <a:pt x="78" y="888"/>
                </a:lnTo>
                <a:lnTo>
                  <a:pt x="69" y="906"/>
                </a:lnTo>
                <a:lnTo>
                  <a:pt x="60" y="924"/>
                </a:lnTo>
                <a:lnTo>
                  <a:pt x="53" y="941"/>
                </a:lnTo>
                <a:lnTo>
                  <a:pt x="43" y="961"/>
                </a:lnTo>
                <a:lnTo>
                  <a:pt x="37" y="977"/>
                </a:lnTo>
                <a:lnTo>
                  <a:pt x="29" y="991"/>
                </a:lnTo>
                <a:lnTo>
                  <a:pt x="23" y="1009"/>
                </a:lnTo>
                <a:lnTo>
                  <a:pt x="16" y="1027"/>
                </a:lnTo>
                <a:lnTo>
                  <a:pt x="10" y="1044"/>
                </a:lnTo>
                <a:lnTo>
                  <a:pt x="6" y="1058"/>
                </a:lnTo>
                <a:lnTo>
                  <a:pt x="0" y="1074"/>
                </a:ln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00FF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17783" name="Picture 22" descr="Call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1620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4" name="Text Box 23"/>
          <p:cNvSpPr txBox="1">
            <a:spLocks noChangeArrowheads="1"/>
          </p:cNvSpPr>
          <p:nvPr/>
        </p:nvSpPr>
        <p:spPr bwMode="auto">
          <a:xfrm>
            <a:off x="6888163" y="2293938"/>
            <a:ext cx="1306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pt-BR" altLang="en-US" sz="1400" b="1"/>
              <a:t> SCADA</a:t>
            </a:r>
          </a:p>
        </p:txBody>
      </p:sp>
      <p:sp>
        <p:nvSpPr>
          <p:cNvPr id="368664" name="Text Box 24"/>
          <p:cNvSpPr txBox="1">
            <a:spLocks noChangeArrowheads="1"/>
          </p:cNvSpPr>
          <p:nvPr/>
        </p:nvSpPr>
        <p:spPr bwMode="auto">
          <a:xfrm>
            <a:off x="7081838" y="47498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pt-BR" sz="1400" b="1">
                <a:latin typeface="Arial" charset="0"/>
              </a:rPr>
              <a:t> 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Telemedição</a:t>
            </a:r>
            <a:endParaRPr lang="pt-BR" sz="14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7786" name="Text Box 25"/>
          <p:cNvSpPr txBox="1">
            <a:spLocks noChangeArrowheads="1"/>
          </p:cNvSpPr>
          <p:nvPr/>
        </p:nvSpPr>
        <p:spPr bwMode="auto">
          <a:xfrm>
            <a:off x="6400800" y="1600200"/>
            <a:ext cx="55403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600" b="1">
                <a:solidFill>
                  <a:srgbClr val="FFFF99"/>
                </a:solidFill>
                <a:latin typeface="Verdana" panose="020B0604030504040204" pitchFamily="34" charset="0"/>
              </a:rPr>
              <a:t>Sistemas</a:t>
            </a:r>
            <a:endParaRPr lang="pt-BR" altLang="en-US" sz="3600">
              <a:solidFill>
                <a:srgbClr val="FFFF99"/>
              </a:solidFill>
              <a:latin typeface="Verdana" panose="020B0604030504040204" pitchFamily="34" charset="0"/>
            </a:endParaRPr>
          </a:p>
        </p:txBody>
      </p:sp>
      <p:sp>
        <p:nvSpPr>
          <p:cNvPr id="117787" name="Text Box 26"/>
          <p:cNvSpPr txBox="1">
            <a:spLocks noChangeArrowheads="1"/>
          </p:cNvSpPr>
          <p:nvPr/>
        </p:nvSpPr>
        <p:spPr bwMode="auto">
          <a:xfrm>
            <a:off x="7110413" y="1501775"/>
            <a:ext cx="1671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"/>
              </a:spcBef>
              <a:buFontTx/>
              <a:buChar char="•"/>
            </a:pPr>
            <a:r>
              <a:rPr lang="en-US" altLang="en-US" sz="1400" b="1"/>
              <a:t> SGD</a:t>
            </a:r>
          </a:p>
        </p:txBody>
      </p:sp>
      <p:sp>
        <p:nvSpPr>
          <p:cNvPr id="117788" name="Text Box 27"/>
          <p:cNvSpPr txBox="1">
            <a:spLocks noChangeArrowheads="1"/>
          </p:cNvSpPr>
          <p:nvPr/>
        </p:nvSpPr>
        <p:spPr bwMode="auto">
          <a:xfrm>
            <a:off x="7083425" y="3798888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"/>
              </a:spcBef>
              <a:buFontTx/>
              <a:buChar char="•"/>
            </a:pPr>
            <a:r>
              <a:rPr lang="en-US" altLang="en-US" sz="1400" b="1"/>
              <a:t> ERP - R/3 (SAP)</a:t>
            </a:r>
          </a:p>
        </p:txBody>
      </p:sp>
      <p:pic>
        <p:nvPicPr>
          <p:cNvPr id="11778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329406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90" name="Text Box 29"/>
          <p:cNvSpPr txBox="1">
            <a:spLocks noChangeArrowheads="1"/>
          </p:cNvSpPr>
          <p:nvPr/>
        </p:nvSpPr>
        <p:spPr bwMode="auto">
          <a:xfrm>
            <a:off x="457200" y="4191000"/>
            <a:ext cx="2332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i="1">
                <a:solidFill>
                  <a:srgbClr val="000066"/>
                </a:solidFill>
              </a:rPr>
              <a:t>Sistema de Comunicação</a:t>
            </a:r>
          </a:p>
        </p:txBody>
      </p:sp>
      <p:pic>
        <p:nvPicPr>
          <p:cNvPr id="117791" name="Picture 30" descr="COD Campin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15875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2" name="Picture 31" descr="Billi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5041900"/>
            <a:ext cx="712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3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6882"/>
          <a:stretch>
            <a:fillRect/>
          </a:stretch>
        </p:blipFill>
        <p:spPr bwMode="auto">
          <a:xfrm>
            <a:off x="7832725" y="1524000"/>
            <a:ext cx="13112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322388" y="922338"/>
            <a:ext cx="5986462" cy="56197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anchor="t"/>
          <a:lstStyle/>
          <a:p>
            <a:pPr algn="l" eaLnBrk="1" hangingPunct="1"/>
            <a:r>
              <a:rPr lang="pt-BR" altLang="en-US" sz="2800" b="1" smtClean="0">
                <a:latin typeface="Tahoma" panose="020B0604030504040204" pitchFamily="34" charset="0"/>
              </a:rPr>
              <a:t>Sistema Integrado VHF SAT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ph idx="1"/>
          </p:nvPr>
        </p:nvGraphicFramePr>
        <p:xfrm>
          <a:off x="1455738" y="1681163"/>
          <a:ext cx="6230937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m de bitmap" r:id="rId3" imgW="6230220" imgH="4361905" progId="Paint.Picture">
                  <p:embed/>
                </p:oleObj>
              </mc:Choice>
              <mc:Fallback>
                <p:oleObj name="Imagem de bitmap" r:id="rId3" imgW="6230220" imgH="436190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1681163"/>
                        <a:ext cx="6230937" cy="436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Conso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843338"/>
            <a:ext cx="29718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gray">
          <a:xfrm>
            <a:off x="4648200" y="2133600"/>
            <a:ext cx="2473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/>
              <a:t>SATELITE IMPSAT/ EMBRATEL</a:t>
            </a:r>
            <a:endParaRPr lang="en-US" altLang="en-US" sz="140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gray">
          <a:xfrm>
            <a:off x="6280150" y="3048000"/>
            <a:ext cx="1252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/>
              <a:t>SISTEMA VHF </a:t>
            </a:r>
            <a:endParaRPr lang="en-US" altLang="en-US" sz="14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gray">
          <a:xfrm>
            <a:off x="6308725" y="4648200"/>
            <a:ext cx="2784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b="1"/>
              <a:t>EQUIPES DE RESTABELECIMENTO</a:t>
            </a: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699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2936875"/>
            <a:ext cx="3124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400">
              <a:latin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  <a:spcAft>
                <a:spcPts val="500"/>
              </a:spcAft>
            </a:pPr>
            <a:endParaRPr lang="pt-BR" altLang="en-US" sz="2000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1447800"/>
          <a:ext cx="91440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m de bitmap" r:id="rId3" imgW="9030961" imgH="5772956" progId="Paint.Picture">
                  <p:embed/>
                </p:oleObj>
              </mc:Choice>
              <mc:Fallback>
                <p:oleObj name="Imagem de bitmap" r:id="rId3" imgW="9030961" imgH="577295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91440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557213"/>
            <a:ext cx="5843587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Comunicação Embarcada</a:t>
            </a:r>
            <a:br>
              <a:rPr lang="pt-BR" altLang="en-US" sz="3200" b="1" smtClean="0">
                <a:latin typeface="Tahoma" panose="020B0604030504040204" pitchFamily="34" charset="0"/>
              </a:rPr>
            </a:br>
            <a:r>
              <a:rPr lang="pt-BR" altLang="en-US" sz="3200" b="1" smtClean="0">
                <a:latin typeface="Tahoma" panose="020B0604030504040204" pitchFamily="34" charset="0"/>
              </a:rPr>
              <a:t> Auto-Track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SGD - Sistema de Gestão da Distribuição</a:t>
            </a:r>
          </a:p>
        </p:txBody>
      </p:sp>
      <p:sp>
        <p:nvSpPr>
          <p:cNvPr id="373769" name="Rectangle 9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848600" cy="4343400"/>
          </a:xfrm>
          <a:ln w="25400"/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30000"/>
              </a:lnSpc>
              <a:spcAft>
                <a:spcPts val="0"/>
              </a:spcAft>
              <a:defRPr/>
            </a:pPr>
            <a:endParaRPr lang="pt-BR" sz="2800" b="1" i="1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fontAlgn="auto" hangingPunct="1">
              <a:lnSpc>
                <a:spcPct val="30000"/>
              </a:lnSpc>
              <a:spcAft>
                <a:spcPts val="0"/>
              </a:spcAft>
              <a:defRPr/>
            </a:pPr>
            <a:r>
              <a:rPr lang="pt-BR" sz="28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Módulo de Operação (COD)</a:t>
            </a:r>
          </a:p>
        </p:txBody>
      </p:sp>
      <p:pic>
        <p:nvPicPr>
          <p:cNvPr id="118788" name="Picture 3" descr="Tela de Estudos de Manob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4768" r="468" b="4768"/>
          <a:stretch>
            <a:fillRect/>
          </a:stretch>
        </p:blipFill>
        <p:spPr bwMode="auto">
          <a:xfrm>
            <a:off x="4495800" y="3581400"/>
            <a:ext cx="44640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5"/>
          <a:stretch>
            <a:fillRect/>
          </a:stretch>
        </p:blipFill>
        <p:spPr bwMode="auto">
          <a:xfrm>
            <a:off x="0" y="1905000"/>
            <a:ext cx="42497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-12700" y="4984750"/>
            <a:ext cx="1873250" cy="863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67" tIns="46034" rIns="92067" bIns="46034"/>
          <a:lstStyle/>
          <a:p>
            <a:pPr algn="l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Controle e Despacho das Ocorrências</a:t>
            </a:r>
          </a:p>
        </p:txBody>
      </p:sp>
      <p:pic>
        <p:nvPicPr>
          <p:cNvPr id="118791" name="Picture 6" descr="COD -  Posições de Oper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2447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7" name="Rectangle 7"/>
          <p:cNvSpPr>
            <a:spLocks noChangeArrowheads="1"/>
          </p:cNvSpPr>
          <p:nvPr/>
        </p:nvSpPr>
        <p:spPr bwMode="auto">
          <a:xfrm>
            <a:off x="7010400" y="2819400"/>
            <a:ext cx="1728788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2067" tIns="46034" rIns="92067" bIns="46034"/>
          <a:lstStyle/>
          <a:p>
            <a:pPr algn="r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t-BR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Estudo de Manobras</a:t>
            </a:r>
          </a:p>
        </p:txBody>
      </p:sp>
      <p:pic>
        <p:nvPicPr>
          <p:cNvPr id="11879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524000"/>
            <a:ext cx="1439862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Telemedição</a:t>
            </a:r>
          </a:p>
        </p:txBody>
      </p:sp>
      <p:sp>
        <p:nvSpPr>
          <p:cNvPr id="119811" name="Rectangle 3"/>
          <p:cNvSpPr>
            <a:spLocks noChangeAspect="1" noChangeArrowheads="1"/>
          </p:cNvSpPr>
          <p:nvPr/>
        </p:nvSpPr>
        <p:spPr bwMode="auto">
          <a:xfrm>
            <a:off x="4449763" y="4038600"/>
            <a:ext cx="1031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19812" name="Freeform 4"/>
          <p:cNvSpPr>
            <a:spLocks/>
          </p:cNvSpPr>
          <p:nvPr/>
        </p:nvSpPr>
        <p:spPr bwMode="auto">
          <a:xfrm>
            <a:off x="6167438" y="3351213"/>
            <a:ext cx="1187450" cy="1144587"/>
          </a:xfrm>
          <a:custGeom>
            <a:avLst/>
            <a:gdLst>
              <a:gd name="T0" fmla="*/ 1572631119 w 690"/>
              <a:gd name="T1" fmla="*/ 1701104150 h 721"/>
              <a:gd name="T2" fmla="*/ 1551900658 w 690"/>
              <a:gd name="T3" fmla="*/ 1580136347 h 721"/>
              <a:gd name="T4" fmla="*/ 1418625792 w 690"/>
              <a:gd name="T5" fmla="*/ 1469249558 h 721"/>
              <a:gd name="T6" fmla="*/ 1430472753 w 690"/>
              <a:gd name="T7" fmla="*/ 1393644929 h 721"/>
              <a:gd name="T8" fmla="*/ 1477858875 w 690"/>
              <a:gd name="T9" fmla="*/ 1194553533 h 721"/>
              <a:gd name="T10" fmla="*/ 1510436296 w 690"/>
              <a:gd name="T11" fmla="*/ 1048384584 h 721"/>
              <a:gd name="T12" fmla="*/ 1540053698 w 690"/>
              <a:gd name="T13" fmla="*/ 990420241 h 721"/>
              <a:gd name="T14" fmla="*/ 1602248521 w 690"/>
              <a:gd name="T15" fmla="*/ 942538103 h 721"/>
              <a:gd name="T16" fmla="*/ 1694059024 w 690"/>
              <a:gd name="T17" fmla="*/ 864412527 h 721"/>
              <a:gd name="T18" fmla="*/ 1794754749 w 690"/>
              <a:gd name="T19" fmla="*/ 758565848 h 721"/>
              <a:gd name="T20" fmla="*/ 1880642202 w 690"/>
              <a:gd name="T21" fmla="*/ 695562784 h 721"/>
              <a:gd name="T22" fmla="*/ 1966530947 w 690"/>
              <a:gd name="T23" fmla="*/ 662799984 h 721"/>
              <a:gd name="T24" fmla="*/ 2034647529 w 690"/>
              <a:gd name="T25" fmla="*/ 619958155 h 721"/>
              <a:gd name="T26" fmla="*/ 2028724049 w 690"/>
              <a:gd name="T27" fmla="*/ 488910132 h 721"/>
              <a:gd name="T28" fmla="*/ 1960607466 w 690"/>
              <a:gd name="T29" fmla="*/ 446066715 h 721"/>
              <a:gd name="T30" fmla="*/ 1936913545 w 690"/>
              <a:gd name="T31" fmla="*/ 478829515 h 721"/>
              <a:gd name="T32" fmla="*/ 1886565683 w 690"/>
              <a:gd name="T33" fmla="*/ 584675995 h 721"/>
              <a:gd name="T34" fmla="*/ 1824370860 w 690"/>
              <a:gd name="T35" fmla="*/ 619958155 h 721"/>
              <a:gd name="T36" fmla="*/ 1750330367 w 690"/>
              <a:gd name="T37" fmla="*/ 647679059 h 721"/>
              <a:gd name="T38" fmla="*/ 1682212064 w 690"/>
              <a:gd name="T39" fmla="*/ 667840293 h 721"/>
              <a:gd name="T40" fmla="*/ 1566707638 w 690"/>
              <a:gd name="T41" fmla="*/ 632558133 h 721"/>
              <a:gd name="T42" fmla="*/ 1454164953 w 690"/>
              <a:gd name="T43" fmla="*/ 574595378 h 721"/>
              <a:gd name="T44" fmla="*/ 1516359776 w 690"/>
              <a:gd name="T45" fmla="*/ 478829515 h 721"/>
              <a:gd name="T46" fmla="*/ 1528206737 w 690"/>
              <a:gd name="T47" fmla="*/ 405744147 h 721"/>
              <a:gd name="T48" fmla="*/ 1460088434 w 690"/>
              <a:gd name="T49" fmla="*/ 367942626 h 721"/>
              <a:gd name="T50" fmla="*/ 1344585729 w 690"/>
              <a:gd name="T51" fmla="*/ 304937975 h 721"/>
              <a:gd name="T52" fmla="*/ 1226119564 w 690"/>
              <a:gd name="T53" fmla="*/ 262096146 h 721"/>
              <a:gd name="T54" fmla="*/ 1131347320 w 690"/>
              <a:gd name="T55" fmla="*/ 221773677 h 721"/>
              <a:gd name="T56" fmla="*/ 1021766375 w 690"/>
              <a:gd name="T57" fmla="*/ 146168999 h 721"/>
              <a:gd name="T58" fmla="*/ 935879351 w 690"/>
              <a:gd name="T59" fmla="*/ 57962780 h 721"/>
              <a:gd name="T60" fmla="*/ 891454754 w 690"/>
              <a:gd name="T61" fmla="*/ 42841842 h 721"/>
              <a:gd name="T62" fmla="*/ 841106892 w 690"/>
              <a:gd name="T63" fmla="*/ 20161241 h 721"/>
              <a:gd name="T64" fmla="*/ 719678987 w 690"/>
              <a:gd name="T65" fmla="*/ 20161241 h 721"/>
              <a:gd name="T66" fmla="*/ 698946805 w 690"/>
              <a:gd name="T67" fmla="*/ 95765888 h 721"/>
              <a:gd name="T68" fmla="*/ 645637203 w 690"/>
              <a:gd name="T69" fmla="*/ 52922471 h 721"/>
              <a:gd name="T70" fmla="*/ 556788439 w 690"/>
              <a:gd name="T71" fmla="*/ 32761224 h 721"/>
              <a:gd name="T72" fmla="*/ 447207387 w 690"/>
              <a:gd name="T73" fmla="*/ 0 h 721"/>
              <a:gd name="T74" fmla="*/ 367243844 w 690"/>
              <a:gd name="T75" fmla="*/ 73083706 h 721"/>
              <a:gd name="T76" fmla="*/ 340588182 w 690"/>
              <a:gd name="T77" fmla="*/ 120967456 h 721"/>
              <a:gd name="T78" fmla="*/ 334664702 w 690"/>
              <a:gd name="T79" fmla="*/ 146168999 h 721"/>
              <a:gd name="T80" fmla="*/ 334664702 w 690"/>
              <a:gd name="T81" fmla="*/ 221773677 h 721"/>
              <a:gd name="T82" fmla="*/ 310972501 w 690"/>
              <a:gd name="T83" fmla="*/ 274696124 h 721"/>
              <a:gd name="T84" fmla="*/ 216200203 w 690"/>
              <a:gd name="T85" fmla="*/ 320058901 h 721"/>
              <a:gd name="T86" fmla="*/ 186582802 w 690"/>
              <a:gd name="T87" fmla="*/ 378023244 h 721"/>
              <a:gd name="T88" fmla="*/ 198429762 w 690"/>
              <a:gd name="T89" fmla="*/ 551913195 h 721"/>
              <a:gd name="T90" fmla="*/ 204353243 w 690"/>
              <a:gd name="T91" fmla="*/ 619958155 h 721"/>
              <a:gd name="T92" fmla="*/ 118466219 w 690"/>
              <a:gd name="T93" fmla="*/ 725804636 h 721"/>
              <a:gd name="T94" fmla="*/ 74041811 w 690"/>
              <a:gd name="T95" fmla="*/ 801409264 h 721"/>
              <a:gd name="T96" fmla="*/ 50347876 w 690"/>
              <a:gd name="T97" fmla="*/ 909775304 h 721"/>
              <a:gd name="T98" fmla="*/ 50347876 w 690"/>
              <a:gd name="T99" fmla="*/ 995460550 h 721"/>
              <a:gd name="T100" fmla="*/ 26653947 w 690"/>
              <a:gd name="T101" fmla="*/ 1063505510 h 721"/>
              <a:gd name="T102" fmla="*/ 11846964 w 690"/>
              <a:gd name="T103" fmla="*/ 1116427956 h 721"/>
              <a:gd name="T104" fmla="*/ 0 w 690"/>
              <a:gd name="T105" fmla="*/ 1174392299 h 721"/>
              <a:gd name="T106" fmla="*/ 62194850 w 690"/>
              <a:gd name="T107" fmla="*/ 1320561248 h 721"/>
              <a:gd name="T108" fmla="*/ 88848791 w 690"/>
              <a:gd name="T109" fmla="*/ 1393644929 h 721"/>
              <a:gd name="T110" fmla="*/ 82925310 w 690"/>
              <a:gd name="T111" fmla="*/ 1542334826 h 721"/>
              <a:gd name="T112" fmla="*/ 50347876 w 690"/>
              <a:gd name="T113" fmla="*/ 1620458815 h 721"/>
              <a:gd name="T114" fmla="*/ 68118330 w 690"/>
              <a:gd name="T115" fmla="*/ 1721265384 h 721"/>
              <a:gd name="T116" fmla="*/ 14808708 w 690"/>
              <a:gd name="T117" fmla="*/ 1774189418 h 72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90"/>
              <a:gd name="T178" fmla="*/ 0 h 721"/>
              <a:gd name="T179" fmla="*/ 690 w 690"/>
              <a:gd name="T180" fmla="*/ 721 h 72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90" h="721">
                <a:moveTo>
                  <a:pt x="539" y="720"/>
                </a:moveTo>
                <a:lnTo>
                  <a:pt x="541" y="716"/>
                </a:lnTo>
                <a:lnTo>
                  <a:pt x="547" y="706"/>
                </a:lnTo>
                <a:lnTo>
                  <a:pt x="547" y="687"/>
                </a:lnTo>
                <a:lnTo>
                  <a:pt x="547" y="679"/>
                </a:lnTo>
                <a:lnTo>
                  <a:pt x="541" y="679"/>
                </a:lnTo>
                <a:lnTo>
                  <a:pt x="531" y="675"/>
                </a:lnTo>
                <a:lnTo>
                  <a:pt x="524" y="666"/>
                </a:lnTo>
                <a:lnTo>
                  <a:pt x="520" y="656"/>
                </a:lnTo>
                <a:lnTo>
                  <a:pt x="524" y="650"/>
                </a:lnTo>
                <a:lnTo>
                  <a:pt x="529" y="639"/>
                </a:lnTo>
                <a:lnTo>
                  <a:pt x="529" y="637"/>
                </a:lnTo>
                <a:lnTo>
                  <a:pt x="529" y="631"/>
                </a:lnTo>
                <a:lnTo>
                  <a:pt x="524" y="627"/>
                </a:lnTo>
                <a:lnTo>
                  <a:pt x="518" y="620"/>
                </a:lnTo>
                <a:lnTo>
                  <a:pt x="508" y="612"/>
                </a:lnTo>
                <a:lnTo>
                  <a:pt x="502" y="608"/>
                </a:lnTo>
                <a:lnTo>
                  <a:pt x="493" y="602"/>
                </a:lnTo>
                <a:lnTo>
                  <a:pt x="485" y="597"/>
                </a:lnTo>
                <a:lnTo>
                  <a:pt x="481" y="589"/>
                </a:lnTo>
                <a:lnTo>
                  <a:pt x="479" y="583"/>
                </a:lnTo>
                <a:lnTo>
                  <a:pt x="481" y="581"/>
                </a:lnTo>
                <a:lnTo>
                  <a:pt x="483" y="576"/>
                </a:lnTo>
                <a:lnTo>
                  <a:pt x="483" y="570"/>
                </a:lnTo>
                <a:lnTo>
                  <a:pt x="483" y="568"/>
                </a:lnTo>
                <a:lnTo>
                  <a:pt x="483" y="556"/>
                </a:lnTo>
                <a:lnTo>
                  <a:pt x="483" y="555"/>
                </a:lnTo>
                <a:lnTo>
                  <a:pt x="483" y="553"/>
                </a:lnTo>
                <a:lnTo>
                  <a:pt x="487" y="539"/>
                </a:lnTo>
                <a:lnTo>
                  <a:pt x="489" y="531"/>
                </a:lnTo>
                <a:lnTo>
                  <a:pt x="489" y="530"/>
                </a:lnTo>
                <a:lnTo>
                  <a:pt x="495" y="524"/>
                </a:lnTo>
                <a:lnTo>
                  <a:pt x="497" y="518"/>
                </a:lnTo>
                <a:lnTo>
                  <a:pt x="497" y="510"/>
                </a:lnTo>
                <a:lnTo>
                  <a:pt x="499" y="474"/>
                </a:lnTo>
                <a:lnTo>
                  <a:pt x="499" y="470"/>
                </a:lnTo>
                <a:lnTo>
                  <a:pt x="504" y="457"/>
                </a:lnTo>
                <a:lnTo>
                  <a:pt x="506" y="449"/>
                </a:lnTo>
                <a:lnTo>
                  <a:pt x="506" y="439"/>
                </a:lnTo>
                <a:lnTo>
                  <a:pt x="506" y="436"/>
                </a:lnTo>
                <a:lnTo>
                  <a:pt x="510" y="422"/>
                </a:lnTo>
                <a:lnTo>
                  <a:pt x="510" y="416"/>
                </a:lnTo>
                <a:lnTo>
                  <a:pt x="508" y="411"/>
                </a:lnTo>
                <a:lnTo>
                  <a:pt x="508" y="405"/>
                </a:lnTo>
                <a:lnTo>
                  <a:pt x="510" y="403"/>
                </a:lnTo>
                <a:lnTo>
                  <a:pt x="518" y="397"/>
                </a:lnTo>
                <a:lnTo>
                  <a:pt x="518" y="395"/>
                </a:lnTo>
                <a:lnTo>
                  <a:pt x="518" y="393"/>
                </a:lnTo>
                <a:lnTo>
                  <a:pt x="520" y="393"/>
                </a:lnTo>
                <a:lnTo>
                  <a:pt x="524" y="389"/>
                </a:lnTo>
                <a:lnTo>
                  <a:pt x="525" y="388"/>
                </a:lnTo>
                <a:lnTo>
                  <a:pt x="531" y="382"/>
                </a:lnTo>
                <a:lnTo>
                  <a:pt x="533" y="380"/>
                </a:lnTo>
                <a:lnTo>
                  <a:pt x="535" y="378"/>
                </a:lnTo>
                <a:lnTo>
                  <a:pt x="537" y="376"/>
                </a:lnTo>
                <a:lnTo>
                  <a:pt x="541" y="374"/>
                </a:lnTo>
                <a:lnTo>
                  <a:pt x="545" y="370"/>
                </a:lnTo>
                <a:lnTo>
                  <a:pt x="547" y="366"/>
                </a:lnTo>
                <a:lnTo>
                  <a:pt x="556" y="359"/>
                </a:lnTo>
                <a:lnTo>
                  <a:pt x="560" y="355"/>
                </a:lnTo>
                <a:lnTo>
                  <a:pt x="562" y="353"/>
                </a:lnTo>
                <a:lnTo>
                  <a:pt x="564" y="349"/>
                </a:lnTo>
                <a:lnTo>
                  <a:pt x="572" y="343"/>
                </a:lnTo>
                <a:lnTo>
                  <a:pt x="573" y="338"/>
                </a:lnTo>
                <a:lnTo>
                  <a:pt x="575" y="336"/>
                </a:lnTo>
                <a:lnTo>
                  <a:pt x="585" y="322"/>
                </a:lnTo>
                <a:lnTo>
                  <a:pt x="589" y="320"/>
                </a:lnTo>
                <a:lnTo>
                  <a:pt x="593" y="315"/>
                </a:lnTo>
                <a:lnTo>
                  <a:pt x="595" y="311"/>
                </a:lnTo>
                <a:lnTo>
                  <a:pt x="606" y="301"/>
                </a:lnTo>
                <a:lnTo>
                  <a:pt x="610" y="297"/>
                </a:lnTo>
                <a:lnTo>
                  <a:pt x="618" y="292"/>
                </a:lnTo>
                <a:lnTo>
                  <a:pt x="619" y="292"/>
                </a:lnTo>
                <a:lnTo>
                  <a:pt x="623" y="288"/>
                </a:lnTo>
                <a:lnTo>
                  <a:pt x="625" y="286"/>
                </a:lnTo>
                <a:lnTo>
                  <a:pt x="629" y="284"/>
                </a:lnTo>
                <a:lnTo>
                  <a:pt x="635" y="276"/>
                </a:lnTo>
                <a:lnTo>
                  <a:pt x="639" y="272"/>
                </a:lnTo>
                <a:lnTo>
                  <a:pt x="639" y="271"/>
                </a:lnTo>
                <a:lnTo>
                  <a:pt x="643" y="269"/>
                </a:lnTo>
                <a:lnTo>
                  <a:pt x="648" y="265"/>
                </a:lnTo>
                <a:lnTo>
                  <a:pt x="654" y="265"/>
                </a:lnTo>
                <a:lnTo>
                  <a:pt x="658" y="265"/>
                </a:lnTo>
                <a:lnTo>
                  <a:pt x="664" y="263"/>
                </a:lnTo>
                <a:lnTo>
                  <a:pt x="667" y="261"/>
                </a:lnTo>
                <a:lnTo>
                  <a:pt x="669" y="259"/>
                </a:lnTo>
                <a:lnTo>
                  <a:pt x="671" y="259"/>
                </a:lnTo>
                <a:lnTo>
                  <a:pt x="673" y="257"/>
                </a:lnTo>
                <a:lnTo>
                  <a:pt x="683" y="251"/>
                </a:lnTo>
                <a:lnTo>
                  <a:pt x="685" y="249"/>
                </a:lnTo>
                <a:lnTo>
                  <a:pt x="687" y="246"/>
                </a:lnTo>
                <a:lnTo>
                  <a:pt x="689" y="238"/>
                </a:lnTo>
                <a:lnTo>
                  <a:pt x="689" y="213"/>
                </a:lnTo>
                <a:lnTo>
                  <a:pt x="689" y="209"/>
                </a:lnTo>
                <a:lnTo>
                  <a:pt x="687" y="203"/>
                </a:lnTo>
                <a:lnTo>
                  <a:pt x="687" y="200"/>
                </a:lnTo>
                <a:lnTo>
                  <a:pt x="685" y="196"/>
                </a:lnTo>
                <a:lnTo>
                  <a:pt x="685" y="194"/>
                </a:lnTo>
                <a:lnTo>
                  <a:pt x="683" y="186"/>
                </a:lnTo>
                <a:lnTo>
                  <a:pt x="683" y="184"/>
                </a:lnTo>
                <a:lnTo>
                  <a:pt x="681" y="182"/>
                </a:lnTo>
                <a:lnTo>
                  <a:pt x="679" y="178"/>
                </a:lnTo>
                <a:lnTo>
                  <a:pt x="677" y="177"/>
                </a:lnTo>
                <a:lnTo>
                  <a:pt x="666" y="175"/>
                </a:lnTo>
                <a:lnTo>
                  <a:pt x="662" y="177"/>
                </a:lnTo>
                <a:lnTo>
                  <a:pt x="660" y="177"/>
                </a:lnTo>
                <a:lnTo>
                  <a:pt x="658" y="177"/>
                </a:lnTo>
                <a:lnTo>
                  <a:pt x="656" y="177"/>
                </a:lnTo>
                <a:lnTo>
                  <a:pt x="654" y="178"/>
                </a:lnTo>
                <a:lnTo>
                  <a:pt x="654" y="182"/>
                </a:lnTo>
                <a:lnTo>
                  <a:pt x="654" y="186"/>
                </a:lnTo>
                <a:lnTo>
                  <a:pt x="654" y="190"/>
                </a:lnTo>
                <a:lnTo>
                  <a:pt x="652" y="200"/>
                </a:lnTo>
                <a:lnTo>
                  <a:pt x="650" y="207"/>
                </a:lnTo>
                <a:lnTo>
                  <a:pt x="648" y="211"/>
                </a:lnTo>
                <a:lnTo>
                  <a:pt x="646" y="217"/>
                </a:lnTo>
                <a:lnTo>
                  <a:pt x="646" y="219"/>
                </a:lnTo>
                <a:lnTo>
                  <a:pt x="641" y="226"/>
                </a:lnTo>
                <a:lnTo>
                  <a:pt x="637" y="232"/>
                </a:lnTo>
                <a:lnTo>
                  <a:pt x="635" y="232"/>
                </a:lnTo>
                <a:lnTo>
                  <a:pt x="631" y="234"/>
                </a:lnTo>
                <a:lnTo>
                  <a:pt x="625" y="240"/>
                </a:lnTo>
                <a:lnTo>
                  <a:pt x="623" y="240"/>
                </a:lnTo>
                <a:lnTo>
                  <a:pt x="621" y="244"/>
                </a:lnTo>
                <a:lnTo>
                  <a:pt x="618" y="246"/>
                </a:lnTo>
                <a:lnTo>
                  <a:pt x="616" y="246"/>
                </a:lnTo>
                <a:lnTo>
                  <a:pt x="608" y="253"/>
                </a:lnTo>
                <a:lnTo>
                  <a:pt x="606" y="255"/>
                </a:lnTo>
                <a:lnTo>
                  <a:pt x="604" y="257"/>
                </a:lnTo>
                <a:lnTo>
                  <a:pt x="596" y="257"/>
                </a:lnTo>
                <a:lnTo>
                  <a:pt x="595" y="257"/>
                </a:lnTo>
                <a:lnTo>
                  <a:pt x="593" y="257"/>
                </a:lnTo>
                <a:lnTo>
                  <a:pt x="591" y="257"/>
                </a:lnTo>
                <a:lnTo>
                  <a:pt x="587" y="257"/>
                </a:lnTo>
                <a:lnTo>
                  <a:pt x="579" y="259"/>
                </a:lnTo>
                <a:lnTo>
                  <a:pt x="579" y="261"/>
                </a:lnTo>
                <a:lnTo>
                  <a:pt x="577" y="263"/>
                </a:lnTo>
                <a:lnTo>
                  <a:pt x="573" y="263"/>
                </a:lnTo>
                <a:lnTo>
                  <a:pt x="572" y="265"/>
                </a:lnTo>
                <a:lnTo>
                  <a:pt x="568" y="265"/>
                </a:lnTo>
                <a:lnTo>
                  <a:pt x="562" y="263"/>
                </a:lnTo>
                <a:lnTo>
                  <a:pt x="558" y="263"/>
                </a:lnTo>
                <a:lnTo>
                  <a:pt x="556" y="263"/>
                </a:lnTo>
                <a:lnTo>
                  <a:pt x="547" y="261"/>
                </a:lnTo>
                <a:lnTo>
                  <a:pt x="539" y="255"/>
                </a:lnTo>
                <a:lnTo>
                  <a:pt x="535" y="251"/>
                </a:lnTo>
                <a:lnTo>
                  <a:pt x="529" y="251"/>
                </a:lnTo>
                <a:lnTo>
                  <a:pt x="514" y="247"/>
                </a:lnTo>
                <a:lnTo>
                  <a:pt x="506" y="246"/>
                </a:lnTo>
                <a:lnTo>
                  <a:pt x="489" y="246"/>
                </a:lnTo>
                <a:lnTo>
                  <a:pt x="487" y="244"/>
                </a:lnTo>
                <a:lnTo>
                  <a:pt x="487" y="240"/>
                </a:lnTo>
                <a:lnTo>
                  <a:pt x="489" y="230"/>
                </a:lnTo>
                <a:lnTo>
                  <a:pt x="491" y="228"/>
                </a:lnTo>
                <a:lnTo>
                  <a:pt x="491" y="224"/>
                </a:lnTo>
                <a:lnTo>
                  <a:pt x="495" y="217"/>
                </a:lnTo>
                <a:lnTo>
                  <a:pt x="501" y="205"/>
                </a:lnTo>
                <a:lnTo>
                  <a:pt x="504" y="200"/>
                </a:lnTo>
                <a:lnTo>
                  <a:pt x="506" y="196"/>
                </a:lnTo>
                <a:lnTo>
                  <a:pt x="510" y="194"/>
                </a:lnTo>
                <a:lnTo>
                  <a:pt x="512" y="190"/>
                </a:lnTo>
                <a:lnTo>
                  <a:pt x="518" y="182"/>
                </a:lnTo>
                <a:lnTo>
                  <a:pt x="518" y="178"/>
                </a:lnTo>
                <a:lnTo>
                  <a:pt x="518" y="177"/>
                </a:lnTo>
                <a:lnTo>
                  <a:pt x="518" y="173"/>
                </a:lnTo>
                <a:lnTo>
                  <a:pt x="518" y="171"/>
                </a:lnTo>
                <a:lnTo>
                  <a:pt x="518" y="165"/>
                </a:lnTo>
                <a:lnTo>
                  <a:pt x="516" y="161"/>
                </a:lnTo>
                <a:lnTo>
                  <a:pt x="514" y="159"/>
                </a:lnTo>
                <a:lnTo>
                  <a:pt x="508" y="153"/>
                </a:lnTo>
                <a:lnTo>
                  <a:pt x="506" y="152"/>
                </a:lnTo>
                <a:lnTo>
                  <a:pt x="502" y="150"/>
                </a:lnTo>
                <a:lnTo>
                  <a:pt x="501" y="148"/>
                </a:lnTo>
                <a:lnTo>
                  <a:pt x="499" y="148"/>
                </a:lnTo>
                <a:lnTo>
                  <a:pt x="493" y="146"/>
                </a:lnTo>
                <a:lnTo>
                  <a:pt x="489" y="144"/>
                </a:lnTo>
                <a:lnTo>
                  <a:pt x="485" y="136"/>
                </a:lnTo>
                <a:lnTo>
                  <a:pt x="481" y="134"/>
                </a:lnTo>
                <a:lnTo>
                  <a:pt x="474" y="130"/>
                </a:lnTo>
                <a:lnTo>
                  <a:pt x="470" y="129"/>
                </a:lnTo>
                <a:lnTo>
                  <a:pt x="460" y="125"/>
                </a:lnTo>
                <a:lnTo>
                  <a:pt x="454" y="121"/>
                </a:lnTo>
                <a:lnTo>
                  <a:pt x="451" y="115"/>
                </a:lnTo>
                <a:lnTo>
                  <a:pt x="441" y="109"/>
                </a:lnTo>
                <a:lnTo>
                  <a:pt x="437" y="107"/>
                </a:lnTo>
                <a:lnTo>
                  <a:pt x="433" y="106"/>
                </a:lnTo>
                <a:lnTo>
                  <a:pt x="430" y="106"/>
                </a:lnTo>
                <a:lnTo>
                  <a:pt x="426" y="104"/>
                </a:lnTo>
                <a:lnTo>
                  <a:pt x="414" y="104"/>
                </a:lnTo>
                <a:lnTo>
                  <a:pt x="405" y="104"/>
                </a:lnTo>
                <a:lnTo>
                  <a:pt x="399" y="102"/>
                </a:lnTo>
                <a:lnTo>
                  <a:pt x="389" y="98"/>
                </a:lnTo>
                <a:lnTo>
                  <a:pt x="387" y="96"/>
                </a:lnTo>
                <a:lnTo>
                  <a:pt x="383" y="94"/>
                </a:lnTo>
                <a:lnTo>
                  <a:pt x="382" y="92"/>
                </a:lnTo>
                <a:lnTo>
                  <a:pt x="382" y="88"/>
                </a:lnTo>
                <a:lnTo>
                  <a:pt x="378" y="82"/>
                </a:lnTo>
                <a:lnTo>
                  <a:pt x="376" y="81"/>
                </a:lnTo>
                <a:lnTo>
                  <a:pt x="372" y="79"/>
                </a:lnTo>
                <a:lnTo>
                  <a:pt x="364" y="73"/>
                </a:lnTo>
                <a:lnTo>
                  <a:pt x="360" y="69"/>
                </a:lnTo>
                <a:lnTo>
                  <a:pt x="357" y="69"/>
                </a:lnTo>
                <a:lnTo>
                  <a:pt x="345" y="58"/>
                </a:lnTo>
                <a:lnTo>
                  <a:pt x="341" y="54"/>
                </a:lnTo>
                <a:lnTo>
                  <a:pt x="330" y="44"/>
                </a:lnTo>
                <a:lnTo>
                  <a:pt x="328" y="40"/>
                </a:lnTo>
                <a:lnTo>
                  <a:pt x="324" y="33"/>
                </a:lnTo>
                <a:lnTo>
                  <a:pt x="322" y="27"/>
                </a:lnTo>
                <a:lnTo>
                  <a:pt x="318" y="23"/>
                </a:lnTo>
                <a:lnTo>
                  <a:pt x="316" y="23"/>
                </a:lnTo>
                <a:lnTo>
                  <a:pt x="312" y="23"/>
                </a:lnTo>
                <a:lnTo>
                  <a:pt x="311" y="21"/>
                </a:lnTo>
                <a:lnTo>
                  <a:pt x="307" y="19"/>
                </a:lnTo>
                <a:lnTo>
                  <a:pt x="307" y="21"/>
                </a:lnTo>
                <a:lnTo>
                  <a:pt x="307" y="19"/>
                </a:lnTo>
                <a:lnTo>
                  <a:pt x="305" y="19"/>
                </a:lnTo>
                <a:lnTo>
                  <a:pt x="301" y="17"/>
                </a:lnTo>
                <a:lnTo>
                  <a:pt x="297" y="17"/>
                </a:lnTo>
                <a:lnTo>
                  <a:pt x="295" y="17"/>
                </a:lnTo>
                <a:lnTo>
                  <a:pt x="295" y="13"/>
                </a:lnTo>
                <a:lnTo>
                  <a:pt x="293" y="13"/>
                </a:lnTo>
                <a:lnTo>
                  <a:pt x="288" y="10"/>
                </a:lnTo>
                <a:lnTo>
                  <a:pt x="286" y="10"/>
                </a:lnTo>
                <a:lnTo>
                  <a:pt x="284" y="8"/>
                </a:lnTo>
                <a:lnTo>
                  <a:pt x="280" y="8"/>
                </a:lnTo>
                <a:lnTo>
                  <a:pt x="278" y="8"/>
                </a:lnTo>
                <a:lnTo>
                  <a:pt x="264" y="8"/>
                </a:lnTo>
                <a:lnTo>
                  <a:pt x="259" y="8"/>
                </a:lnTo>
                <a:lnTo>
                  <a:pt x="257" y="8"/>
                </a:lnTo>
                <a:lnTo>
                  <a:pt x="251" y="8"/>
                </a:lnTo>
                <a:lnTo>
                  <a:pt x="243" y="8"/>
                </a:lnTo>
                <a:lnTo>
                  <a:pt x="241" y="10"/>
                </a:lnTo>
                <a:lnTo>
                  <a:pt x="241" y="17"/>
                </a:lnTo>
                <a:lnTo>
                  <a:pt x="240" y="25"/>
                </a:lnTo>
                <a:lnTo>
                  <a:pt x="238" y="29"/>
                </a:lnTo>
                <a:lnTo>
                  <a:pt x="236" y="33"/>
                </a:lnTo>
                <a:lnTo>
                  <a:pt x="236" y="35"/>
                </a:lnTo>
                <a:lnTo>
                  <a:pt x="236" y="38"/>
                </a:lnTo>
                <a:lnTo>
                  <a:pt x="234" y="38"/>
                </a:lnTo>
                <a:lnTo>
                  <a:pt x="230" y="35"/>
                </a:lnTo>
                <a:lnTo>
                  <a:pt x="224" y="29"/>
                </a:lnTo>
                <a:lnTo>
                  <a:pt x="224" y="27"/>
                </a:lnTo>
                <a:lnTo>
                  <a:pt x="222" y="27"/>
                </a:lnTo>
                <a:lnTo>
                  <a:pt x="222" y="25"/>
                </a:lnTo>
                <a:lnTo>
                  <a:pt x="218" y="21"/>
                </a:lnTo>
                <a:lnTo>
                  <a:pt x="217" y="19"/>
                </a:lnTo>
                <a:lnTo>
                  <a:pt x="217" y="17"/>
                </a:lnTo>
                <a:lnTo>
                  <a:pt x="211" y="17"/>
                </a:lnTo>
                <a:lnTo>
                  <a:pt x="203" y="15"/>
                </a:lnTo>
                <a:lnTo>
                  <a:pt x="199" y="15"/>
                </a:lnTo>
                <a:lnTo>
                  <a:pt x="195" y="15"/>
                </a:lnTo>
                <a:lnTo>
                  <a:pt x="188" y="13"/>
                </a:lnTo>
                <a:lnTo>
                  <a:pt x="167" y="13"/>
                </a:lnTo>
                <a:lnTo>
                  <a:pt x="163" y="8"/>
                </a:lnTo>
                <a:lnTo>
                  <a:pt x="163" y="6"/>
                </a:lnTo>
                <a:lnTo>
                  <a:pt x="161" y="4"/>
                </a:lnTo>
                <a:lnTo>
                  <a:pt x="155" y="0"/>
                </a:lnTo>
                <a:lnTo>
                  <a:pt x="153" y="0"/>
                </a:lnTo>
                <a:lnTo>
                  <a:pt x="151" y="0"/>
                </a:lnTo>
                <a:lnTo>
                  <a:pt x="149" y="2"/>
                </a:lnTo>
                <a:lnTo>
                  <a:pt x="144" y="10"/>
                </a:lnTo>
                <a:lnTo>
                  <a:pt x="142" y="13"/>
                </a:lnTo>
                <a:lnTo>
                  <a:pt x="140" y="15"/>
                </a:lnTo>
                <a:lnTo>
                  <a:pt x="138" y="17"/>
                </a:lnTo>
                <a:lnTo>
                  <a:pt x="130" y="23"/>
                </a:lnTo>
                <a:lnTo>
                  <a:pt x="124" y="29"/>
                </a:lnTo>
                <a:lnTo>
                  <a:pt x="121" y="35"/>
                </a:lnTo>
                <a:lnTo>
                  <a:pt x="121" y="36"/>
                </a:lnTo>
                <a:lnTo>
                  <a:pt x="121" y="38"/>
                </a:lnTo>
                <a:lnTo>
                  <a:pt x="119" y="40"/>
                </a:lnTo>
                <a:lnTo>
                  <a:pt x="117" y="46"/>
                </a:lnTo>
                <a:lnTo>
                  <a:pt x="115" y="46"/>
                </a:lnTo>
                <a:lnTo>
                  <a:pt x="115" y="48"/>
                </a:lnTo>
                <a:lnTo>
                  <a:pt x="111" y="52"/>
                </a:lnTo>
                <a:lnTo>
                  <a:pt x="109" y="52"/>
                </a:lnTo>
                <a:lnTo>
                  <a:pt x="109" y="54"/>
                </a:lnTo>
                <a:lnTo>
                  <a:pt x="111" y="54"/>
                </a:lnTo>
                <a:lnTo>
                  <a:pt x="111" y="56"/>
                </a:lnTo>
                <a:lnTo>
                  <a:pt x="113" y="56"/>
                </a:lnTo>
                <a:lnTo>
                  <a:pt x="113" y="58"/>
                </a:lnTo>
                <a:lnTo>
                  <a:pt x="115" y="59"/>
                </a:lnTo>
                <a:lnTo>
                  <a:pt x="115" y="69"/>
                </a:lnTo>
                <a:lnTo>
                  <a:pt x="115" y="73"/>
                </a:lnTo>
                <a:lnTo>
                  <a:pt x="115" y="75"/>
                </a:lnTo>
                <a:lnTo>
                  <a:pt x="115" y="81"/>
                </a:lnTo>
                <a:lnTo>
                  <a:pt x="113" y="84"/>
                </a:lnTo>
                <a:lnTo>
                  <a:pt x="113" y="88"/>
                </a:lnTo>
                <a:lnTo>
                  <a:pt x="111" y="96"/>
                </a:lnTo>
                <a:lnTo>
                  <a:pt x="111" y="98"/>
                </a:lnTo>
                <a:lnTo>
                  <a:pt x="111" y="102"/>
                </a:lnTo>
                <a:lnTo>
                  <a:pt x="109" y="106"/>
                </a:lnTo>
                <a:lnTo>
                  <a:pt x="109" y="107"/>
                </a:lnTo>
                <a:lnTo>
                  <a:pt x="107" y="107"/>
                </a:lnTo>
                <a:lnTo>
                  <a:pt x="105" y="109"/>
                </a:lnTo>
                <a:lnTo>
                  <a:pt x="101" y="109"/>
                </a:lnTo>
                <a:lnTo>
                  <a:pt x="99" y="111"/>
                </a:lnTo>
                <a:lnTo>
                  <a:pt x="96" y="113"/>
                </a:lnTo>
                <a:lnTo>
                  <a:pt x="86" y="119"/>
                </a:lnTo>
                <a:lnTo>
                  <a:pt x="80" y="121"/>
                </a:lnTo>
                <a:lnTo>
                  <a:pt x="78" y="123"/>
                </a:lnTo>
                <a:lnTo>
                  <a:pt x="73" y="127"/>
                </a:lnTo>
                <a:lnTo>
                  <a:pt x="71" y="127"/>
                </a:lnTo>
                <a:lnTo>
                  <a:pt x="67" y="129"/>
                </a:lnTo>
                <a:lnTo>
                  <a:pt x="61" y="132"/>
                </a:lnTo>
                <a:lnTo>
                  <a:pt x="59" y="132"/>
                </a:lnTo>
                <a:lnTo>
                  <a:pt x="59" y="138"/>
                </a:lnTo>
                <a:lnTo>
                  <a:pt x="59" y="144"/>
                </a:lnTo>
                <a:lnTo>
                  <a:pt x="63" y="150"/>
                </a:lnTo>
                <a:lnTo>
                  <a:pt x="63" y="159"/>
                </a:lnTo>
                <a:lnTo>
                  <a:pt x="57" y="165"/>
                </a:lnTo>
                <a:lnTo>
                  <a:pt x="57" y="178"/>
                </a:lnTo>
                <a:lnTo>
                  <a:pt x="63" y="188"/>
                </a:lnTo>
                <a:lnTo>
                  <a:pt x="63" y="190"/>
                </a:lnTo>
                <a:lnTo>
                  <a:pt x="63" y="211"/>
                </a:lnTo>
                <a:lnTo>
                  <a:pt x="67" y="219"/>
                </a:lnTo>
                <a:lnTo>
                  <a:pt x="69" y="223"/>
                </a:lnTo>
                <a:lnTo>
                  <a:pt x="69" y="226"/>
                </a:lnTo>
                <a:lnTo>
                  <a:pt x="71" y="230"/>
                </a:lnTo>
                <a:lnTo>
                  <a:pt x="73" y="240"/>
                </a:lnTo>
                <a:lnTo>
                  <a:pt x="73" y="244"/>
                </a:lnTo>
                <a:lnTo>
                  <a:pt x="71" y="246"/>
                </a:lnTo>
                <a:lnTo>
                  <a:pt x="69" y="246"/>
                </a:lnTo>
                <a:lnTo>
                  <a:pt x="61" y="249"/>
                </a:lnTo>
                <a:lnTo>
                  <a:pt x="57" y="253"/>
                </a:lnTo>
                <a:lnTo>
                  <a:pt x="50" y="261"/>
                </a:lnTo>
                <a:lnTo>
                  <a:pt x="48" y="263"/>
                </a:lnTo>
                <a:lnTo>
                  <a:pt x="48" y="269"/>
                </a:lnTo>
                <a:lnTo>
                  <a:pt x="44" y="282"/>
                </a:lnTo>
                <a:lnTo>
                  <a:pt x="40" y="288"/>
                </a:lnTo>
                <a:lnTo>
                  <a:pt x="40" y="290"/>
                </a:lnTo>
                <a:lnTo>
                  <a:pt x="36" y="292"/>
                </a:lnTo>
                <a:lnTo>
                  <a:pt x="32" y="297"/>
                </a:lnTo>
                <a:lnTo>
                  <a:pt x="28" y="303"/>
                </a:lnTo>
                <a:lnTo>
                  <a:pt x="27" y="305"/>
                </a:lnTo>
                <a:lnTo>
                  <a:pt x="25" y="313"/>
                </a:lnTo>
                <a:lnTo>
                  <a:pt x="25" y="318"/>
                </a:lnTo>
                <a:lnTo>
                  <a:pt x="23" y="324"/>
                </a:lnTo>
                <a:lnTo>
                  <a:pt x="23" y="340"/>
                </a:lnTo>
                <a:lnTo>
                  <a:pt x="23" y="342"/>
                </a:lnTo>
                <a:lnTo>
                  <a:pt x="21" y="347"/>
                </a:lnTo>
                <a:lnTo>
                  <a:pt x="17" y="353"/>
                </a:lnTo>
                <a:lnTo>
                  <a:pt x="17" y="357"/>
                </a:lnTo>
                <a:lnTo>
                  <a:pt x="17" y="361"/>
                </a:lnTo>
                <a:lnTo>
                  <a:pt x="17" y="363"/>
                </a:lnTo>
                <a:lnTo>
                  <a:pt x="15" y="368"/>
                </a:lnTo>
                <a:lnTo>
                  <a:pt x="17" y="376"/>
                </a:lnTo>
                <a:lnTo>
                  <a:pt x="17" y="382"/>
                </a:lnTo>
                <a:lnTo>
                  <a:pt x="17" y="388"/>
                </a:lnTo>
                <a:lnTo>
                  <a:pt x="17" y="389"/>
                </a:lnTo>
                <a:lnTo>
                  <a:pt x="17" y="395"/>
                </a:lnTo>
                <a:lnTo>
                  <a:pt x="17" y="397"/>
                </a:lnTo>
                <a:lnTo>
                  <a:pt x="17" y="399"/>
                </a:lnTo>
                <a:lnTo>
                  <a:pt x="17" y="407"/>
                </a:lnTo>
                <a:lnTo>
                  <a:pt x="13" y="409"/>
                </a:lnTo>
                <a:lnTo>
                  <a:pt x="13" y="413"/>
                </a:lnTo>
                <a:lnTo>
                  <a:pt x="13" y="416"/>
                </a:lnTo>
                <a:lnTo>
                  <a:pt x="9" y="422"/>
                </a:lnTo>
                <a:lnTo>
                  <a:pt x="9" y="426"/>
                </a:lnTo>
                <a:lnTo>
                  <a:pt x="9" y="428"/>
                </a:lnTo>
                <a:lnTo>
                  <a:pt x="7" y="428"/>
                </a:lnTo>
                <a:lnTo>
                  <a:pt x="7" y="432"/>
                </a:lnTo>
                <a:lnTo>
                  <a:pt x="7" y="434"/>
                </a:lnTo>
                <a:lnTo>
                  <a:pt x="5" y="439"/>
                </a:lnTo>
                <a:lnTo>
                  <a:pt x="4" y="443"/>
                </a:lnTo>
                <a:lnTo>
                  <a:pt x="2" y="445"/>
                </a:lnTo>
                <a:lnTo>
                  <a:pt x="2" y="449"/>
                </a:lnTo>
                <a:lnTo>
                  <a:pt x="0" y="449"/>
                </a:lnTo>
                <a:lnTo>
                  <a:pt x="0" y="455"/>
                </a:lnTo>
                <a:lnTo>
                  <a:pt x="0" y="459"/>
                </a:lnTo>
                <a:lnTo>
                  <a:pt x="0" y="460"/>
                </a:lnTo>
                <a:lnTo>
                  <a:pt x="0" y="466"/>
                </a:lnTo>
                <a:lnTo>
                  <a:pt x="0" y="476"/>
                </a:lnTo>
                <a:lnTo>
                  <a:pt x="5" y="480"/>
                </a:lnTo>
                <a:lnTo>
                  <a:pt x="7" y="482"/>
                </a:lnTo>
                <a:lnTo>
                  <a:pt x="11" y="503"/>
                </a:lnTo>
                <a:lnTo>
                  <a:pt x="17" y="514"/>
                </a:lnTo>
                <a:lnTo>
                  <a:pt x="19" y="522"/>
                </a:lnTo>
                <a:lnTo>
                  <a:pt x="21" y="524"/>
                </a:lnTo>
                <a:lnTo>
                  <a:pt x="23" y="526"/>
                </a:lnTo>
                <a:lnTo>
                  <a:pt x="23" y="533"/>
                </a:lnTo>
                <a:lnTo>
                  <a:pt x="23" y="537"/>
                </a:lnTo>
                <a:lnTo>
                  <a:pt x="23" y="543"/>
                </a:lnTo>
                <a:lnTo>
                  <a:pt x="25" y="543"/>
                </a:lnTo>
                <a:lnTo>
                  <a:pt x="28" y="547"/>
                </a:lnTo>
                <a:lnTo>
                  <a:pt x="30" y="553"/>
                </a:lnTo>
                <a:lnTo>
                  <a:pt x="32" y="556"/>
                </a:lnTo>
                <a:lnTo>
                  <a:pt x="34" y="564"/>
                </a:lnTo>
                <a:lnTo>
                  <a:pt x="36" y="578"/>
                </a:lnTo>
                <a:lnTo>
                  <a:pt x="38" y="589"/>
                </a:lnTo>
                <a:lnTo>
                  <a:pt x="30" y="602"/>
                </a:lnTo>
                <a:lnTo>
                  <a:pt x="28" y="608"/>
                </a:lnTo>
                <a:lnTo>
                  <a:pt x="28" y="612"/>
                </a:lnTo>
                <a:lnTo>
                  <a:pt x="27" y="618"/>
                </a:lnTo>
                <a:lnTo>
                  <a:pt x="25" y="629"/>
                </a:lnTo>
                <a:lnTo>
                  <a:pt x="25" y="633"/>
                </a:lnTo>
                <a:lnTo>
                  <a:pt x="25" y="637"/>
                </a:lnTo>
                <a:lnTo>
                  <a:pt x="23" y="639"/>
                </a:lnTo>
                <a:lnTo>
                  <a:pt x="21" y="639"/>
                </a:lnTo>
                <a:lnTo>
                  <a:pt x="17" y="643"/>
                </a:lnTo>
                <a:lnTo>
                  <a:pt x="19" y="656"/>
                </a:lnTo>
                <a:lnTo>
                  <a:pt x="21" y="662"/>
                </a:lnTo>
                <a:lnTo>
                  <a:pt x="21" y="664"/>
                </a:lnTo>
                <a:lnTo>
                  <a:pt x="23" y="668"/>
                </a:lnTo>
                <a:lnTo>
                  <a:pt x="25" y="675"/>
                </a:lnTo>
                <a:lnTo>
                  <a:pt x="25" y="681"/>
                </a:lnTo>
                <a:lnTo>
                  <a:pt x="23" y="683"/>
                </a:lnTo>
                <a:lnTo>
                  <a:pt x="19" y="687"/>
                </a:lnTo>
                <a:lnTo>
                  <a:pt x="17" y="689"/>
                </a:lnTo>
                <a:lnTo>
                  <a:pt x="17" y="695"/>
                </a:lnTo>
                <a:lnTo>
                  <a:pt x="15" y="695"/>
                </a:lnTo>
                <a:lnTo>
                  <a:pt x="11" y="696"/>
                </a:lnTo>
                <a:lnTo>
                  <a:pt x="9" y="698"/>
                </a:lnTo>
                <a:lnTo>
                  <a:pt x="5" y="704"/>
                </a:lnTo>
                <a:lnTo>
                  <a:pt x="5" y="708"/>
                </a:lnTo>
                <a:lnTo>
                  <a:pt x="4" y="714"/>
                </a:lnTo>
                <a:lnTo>
                  <a:pt x="4" y="720"/>
                </a:lnTo>
                <a:lnTo>
                  <a:pt x="539" y="7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124575" y="2443163"/>
            <a:ext cx="947738" cy="998537"/>
          </a:xfrm>
          <a:custGeom>
            <a:avLst/>
            <a:gdLst>
              <a:gd name="T0" fmla="*/ 56212376 w 551"/>
              <a:gd name="T1" fmla="*/ 904734893 h 629"/>
              <a:gd name="T2" fmla="*/ 106506123 w 551"/>
              <a:gd name="T3" fmla="*/ 846772144 h 629"/>
              <a:gd name="T4" fmla="*/ 79880029 w 551"/>
              <a:gd name="T5" fmla="*/ 783767302 h 629"/>
              <a:gd name="T6" fmla="*/ 73963119 w 551"/>
              <a:gd name="T7" fmla="*/ 700603013 h 629"/>
              <a:gd name="T8" fmla="*/ 73963119 w 551"/>
              <a:gd name="T9" fmla="*/ 637598369 h 629"/>
              <a:gd name="T10" fmla="*/ 106506123 w 551"/>
              <a:gd name="T11" fmla="*/ 589716237 h 629"/>
              <a:gd name="T12" fmla="*/ 94672303 w 551"/>
              <a:gd name="T13" fmla="*/ 463708536 h 629"/>
              <a:gd name="T14" fmla="*/ 130173788 w 551"/>
              <a:gd name="T15" fmla="*/ 347781353 h 629"/>
              <a:gd name="T16" fmla="*/ 88755393 w 551"/>
              <a:gd name="T17" fmla="*/ 294857325 h 629"/>
              <a:gd name="T18" fmla="*/ 38459927 w 551"/>
              <a:gd name="T19" fmla="*/ 226813960 h 629"/>
              <a:gd name="T20" fmla="*/ 5916911 w 551"/>
              <a:gd name="T21" fmla="*/ 168849575 h 629"/>
              <a:gd name="T22" fmla="*/ 174552332 w 551"/>
              <a:gd name="T23" fmla="*/ 173889883 h 629"/>
              <a:gd name="T24" fmla="*/ 298809210 w 551"/>
              <a:gd name="T25" fmla="*/ 115927134 h 629"/>
              <a:gd name="T26" fmla="*/ 402356851 w 551"/>
              <a:gd name="T27" fmla="*/ 25201546 h 629"/>
              <a:gd name="T28" fmla="*/ 526615503 w 551"/>
              <a:gd name="T29" fmla="*/ 0 h 629"/>
              <a:gd name="T30" fmla="*/ 600578595 w 551"/>
              <a:gd name="T31" fmla="*/ 47882145 h 629"/>
              <a:gd name="T32" fmla="*/ 582826146 w 551"/>
              <a:gd name="T33" fmla="*/ 183970499 h 629"/>
              <a:gd name="T34" fmla="*/ 618329325 w 551"/>
              <a:gd name="T35" fmla="*/ 267136424 h 629"/>
              <a:gd name="T36" fmla="*/ 784006238 w 551"/>
              <a:gd name="T37" fmla="*/ 330139481 h 629"/>
              <a:gd name="T38" fmla="*/ 896429243 w 551"/>
              <a:gd name="T39" fmla="*/ 362902277 h 629"/>
              <a:gd name="T40" fmla="*/ 1008852464 w 551"/>
              <a:gd name="T41" fmla="*/ 398184433 h 629"/>
              <a:gd name="T42" fmla="*/ 1124233924 w 551"/>
              <a:gd name="T43" fmla="*/ 430945740 h 629"/>
              <a:gd name="T44" fmla="*/ 1242575559 w 551"/>
              <a:gd name="T45" fmla="*/ 488910076 h 629"/>
              <a:gd name="T46" fmla="*/ 1275118563 w 551"/>
              <a:gd name="T47" fmla="*/ 609877469 h 629"/>
              <a:gd name="T48" fmla="*/ 1260326288 w 551"/>
              <a:gd name="T49" fmla="*/ 662799909 h 629"/>
              <a:gd name="T50" fmla="*/ 1286952382 w 551"/>
              <a:gd name="T51" fmla="*/ 740925477 h 629"/>
              <a:gd name="T52" fmla="*/ 1414167662 w 551"/>
              <a:gd name="T53" fmla="*/ 773686686 h 629"/>
              <a:gd name="T54" fmla="*/ 1538426207 w 551"/>
              <a:gd name="T55" fmla="*/ 814009150 h 629"/>
              <a:gd name="T56" fmla="*/ 1570969211 w 551"/>
              <a:gd name="T57" fmla="*/ 899694585 h 629"/>
              <a:gd name="T58" fmla="*/ 1627181573 w 551"/>
              <a:gd name="T59" fmla="*/ 1045863517 h 629"/>
              <a:gd name="T60" fmla="*/ 1606472389 w 551"/>
              <a:gd name="T61" fmla="*/ 1141629370 h 629"/>
              <a:gd name="T62" fmla="*/ 1600555480 w 551"/>
              <a:gd name="T63" fmla="*/ 1224795246 h 629"/>
              <a:gd name="T64" fmla="*/ 1556176936 w 551"/>
              <a:gd name="T65" fmla="*/ 1209674322 h 629"/>
              <a:gd name="T66" fmla="*/ 1514758568 w 551"/>
              <a:gd name="T67" fmla="*/ 1156750294 h 629"/>
              <a:gd name="T68" fmla="*/ 1340206290 w 551"/>
              <a:gd name="T69" fmla="*/ 1121468138 h 629"/>
              <a:gd name="T70" fmla="*/ 1204113926 w 551"/>
              <a:gd name="T71" fmla="*/ 1156750294 h 629"/>
              <a:gd name="T72" fmla="*/ 1070981736 w 551"/>
              <a:gd name="T73" fmla="*/ 1199593706 h 629"/>
              <a:gd name="T74" fmla="*/ 1044353922 w 551"/>
              <a:gd name="T75" fmla="*/ 1257556454 h 629"/>
              <a:gd name="T76" fmla="*/ 1014769373 w 551"/>
              <a:gd name="T77" fmla="*/ 1358362614 h 629"/>
              <a:gd name="T78" fmla="*/ 997018644 w 551"/>
              <a:gd name="T79" fmla="*/ 1446568799 h 629"/>
              <a:gd name="T80" fmla="*/ 946723191 w 551"/>
              <a:gd name="T81" fmla="*/ 1484370315 h 629"/>
              <a:gd name="T82" fmla="*/ 855009155 w 551"/>
              <a:gd name="T83" fmla="*/ 1461689723 h 629"/>
              <a:gd name="T84" fmla="*/ 778089328 w 551"/>
              <a:gd name="T85" fmla="*/ 1514612163 h 629"/>
              <a:gd name="T86" fmla="*/ 730752330 w 551"/>
              <a:gd name="T87" fmla="*/ 1509571855 h 629"/>
              <a:gd name="T88" fmla="*/ 650872328 w 551"/>
              <a:gd name="T89" fmla="*/ 1479330007 h 629"/>
              <a:gd name="T90" fmla="*/ 520698594 w 551"/>
              <a:gd name="T91" fmla="*/ 1441528491 h 629"/>
              <a:gd name="T92" fmla="*/ 431943120 w 551"/>
              <a:gd name="T93" fmla="*/ 1529733087 h 629"/>
              <a:gd name="T94" fmla="*/ 396439941 w 551"/>
              <a:gd name="T95" fmla="*/ 1572576499 h 629"/>
              <a:gd name="T96" fmla="*/ 298809210 w 551"/>
              <a:gd name="T97" fmla="*/ 1572576499 h 629"/>
              <a:gd name="T98" fmla="*/ 272183116 w 551"/>
              <a:gd name="T99" fmla="*/ 1446568799 h 629"/>
              <a:gd name="T100" fmla="*/ 221887610 w 551"/>
              <a:gd name="T101" fmla="*/ 1330641714 h 629"/>
              <a:gd name="T102" fmla="*/ 180469241 w 551"/>
              <a:gd name="T103" fmla="*/ 1272677378 h 629"/>
              <a:gd name="T104" fmla="*/ 198219971 w 551"/>
              <a:gd name="T105" fmla="*/ 1219754938 h 629"/>
              <a:gd name="T106" fmla="*/ 204136880 w 551"/>
              <a:gd name="T107" fmla="*/ 1171871218 h 629"/>
              <a:gd name="T108" fmla="*/ 124256879 w 551"/>
              <a:gd name="T109" fmla="*/ 1088706929 h 629"/>
              <a:gd name="T110" fmla="*/ 79880029 w 551"/>
              <a:gd name="T111" fmla="*/ 987900769 h 6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51"/>
              <a:gd name="T169" fmla="*/ 0 h 629"/>
              <a:gd name="T170" fmla="*/ 551 w 551"/>
              <a:gd name="T171" fmla="*/ 629 h 6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51" h="629">
                <a:moveTo>
                  <a:pt x="19" y="380"/>
                </a:moveTo>
                <a:lnTo>
                  <a:pt x="15" y="378"/>
                </a:lnTo>
                <a:lnTo>
                  <a:pt x="13" y="376"/>
                </a:lnTo>
                <a:lnTo>
                  <a:pt x="13" y="374"/>
                </a:lnTo>
                <a:lnTo>
                  <a:pt x="13" y="372"/>
                </a:lnTo>
                <a:lnTo>
                  <a:pt x="13" y="371"/>
                </a:lnTo>
                <a:lnTo>
                  <a:pt x="17" y="363"/>
                </a:lnTo>
                <a:lnTo>
                  <a:pt x="19" y="359"/>
                </a:lnTo>
                <a:lnTo>
                  <a:pt x="19" y="357"/>
                </a:lnTo>
                <a:lnTo>
                  <a:pt x="21" y="353"/>
                </a:lnTo>
                <a:lnTo>
                  <a:pt x="25" y="349"/>
                </a:lnTo>
                <a:lnTo>
                  <a:pt x="30" y="344"/>
                </a:lnTo>
                <a:lnTo>
                  <a:pt x="30" y="342"/>
                </a:lnTo>
                <a:lnTo>
                  <a:pt x="32" y="340"/>
                </a:lnTo>
                <a:lnTo>
                  <a:pt x="34" y="338"/>
                </a:lnTo>
                <a:lnTo>
                  <a:pt x="36" y="336"/>
                </a:lnTo>
                <a:lnTo>
                  <a:pt x="36" y="332"/>
                </a:lnTo>
                <a:lnTo>
                  <a:pt x="40" y="328"/>
                </a:lnTo>
                <a:lnTo>
                  <a:pt x="40" y="323"/>
                </a:lnTo>
                <a:lnTo>
                  <a:pt x="38" y="319"/>
                </a:lnTo>
                <a:lnTo>
                  <a:pt x="36" y="315"/>
                </a:lnTo>
                <a:lnTo>
                  <a:pt x="32" y="313"/>
                </a:lnTo>
                <a:lnTo>
                  <a:pt x="30" y="313"/>
                </a:lnTo>
                <a:lnTo>
                  <a:pt x="27" y="311"/>
                </a:lnTo>
                <a:lnTo>
                  <a:pt x="27" y="309"/>
                </a:lnTo>
                <a:lnTo>
                  <a:pt x="25" y="307"/>
                </a:lnTo>
                <a:lnTo>
                  <a:pt x="23" y="303"/>
                </a:lnTo>
                <a:lnTo>
                  <a:pt x="21" y="296"/>
                </a:lnTo>
                <a:lnTo>
                  <a:pt x="21" y="290"/>
                </a:lnTo>
                <a:lnTo>
                  <a:pt x="21" y="288"/>
                </a:lnTo>
                <a:lnTo>
                  <a:pt x="21" y="284"/>
                </a:lnTo>
                <a:lnTo>
                  <a:pt x="25" y="278"/>
                </a:lnTo>
                <a:lnTo>
                  <a:pt x="25" y="276"/>
                </a:lnTo>
                <a:lnTo>
                  <a:pt x="29" y="275"/>
                </a:lnTo>
                <a:lnTo>
                  <a:pt x="30" y="273"/>
                </a:lnTo>
                <a:lnTo>
                  <a:pt x="30" y="267"/>
                </a:lnTo>
                <a:lnTo>
                  <a:pt x="30" y="263"/>
                </a:lnTo>
                <a:lnTo>
                  <a:pt x="30" y="261"/>
                </a:lnTo>
                <a:lnTo>
                  <a:pt x="30" y="259"/>
                </a:lnTo>
                <a:lnTo>
                  <a:pt x="25" y="253"/>
                </a:lnTo>
                <a:lnTo>
                  <a:pt x="23" y="252"/>
                </a:lnTo>
                <a:lnTo>
                  <a:pt x="21" y="250"/>
                </a:lnTo>
                <a:lnTo>
                  <a:pt x="21" y="246"/>
                </a:lnTo>
                <a:lnTo>
                  <a:pt x="25" y="242"/>
                </a:lnTo>
                <a:lnTo>
                  <a:pt x="27" y="238"/>
                </a:lnTo>
                <a:lnTo>
                  <a:pt x="30" y="238"/>
                </a:lnTo>
                <a:lnTo>
                  <a:pt x="34" y="234"/>
                </a:lnTo>
                <a:lnTo>
                  <a:pt x="36" y="234"/>
                </a:lnTo>
                <a:lnTo>
                  <a:pt x="36" y="232"/>
                </a:lnTo>
                <a:lnTo>
                  <a:pt x="36" y="217"/>
                </a:lnTo>
                <a:lnTo>
                  <a:pt x="34" y="217"/>
                </a:lnTo>
                <a:lnTo>
                  <a:pt x="34" y="215"/>
                </a:lnTo>
                <a:lnTo>
                  <a:pt x="32" y="207"/>
                </a:lnTo>
                <a:lnTo>
                  <a:pt x="30" y="204"/>
                </a:lnTo>
                <a:lnTo>
                  <a:pt x="30" y="192"/>
                </a:lnTo>
                <a:lnTo>
                  <a:pt x="32" y="184"/>
                </a:lnTo>
                <a:lnTo>
                  <a:pt x="32" y="182"/>
                </a:lnTo>
                <a:lnTo>
                  <a:pt x="32" y="177"/>
                </a:lnTo>
                <a:lnTo>
                  <a:pt x="32" y="158"/>
                </a:lnTo>
                <a:lnTo>
                  <a:pt x="34" y="152"/>
                </a:lnTo>
                <a:lnTo>
                  <a:pt x="36" y="148"/>
                </a:lnTo>
                <a:lnTo>
                  <a:pt x="40" y="142"/>
                </a:lnTo>
                <a:lnTo>
                  <a:pt x="42" y="140"/>
                </a:lnTo>
                <a:lnTo>
                  <a:pt x="44" y="138"/>
                </a:lnTo>
                <a:lnTo>
                  <a:pt x="44" y="136"/>
                </a:lnTo>
                <a:lnTo>
                  <a:pt x="42" y="134"/>
                </a:lnTo>
                <a:lnTo>
                  <a:pt x="40" y="131"/>
                </a:lnTo>
                <a:lnTo>
                  <a:pt x="38" y="129"/>
                </a:lnTo>
                <a:lnTo>
                  <a:pt x="36" y="127"/>
                </a:lnTo>
                <a:lnTo>
                  <a:pt x="36" y="125"/>
                </a:lnTo>
                <a:lnTo>
                  <a:pt x="32" y="119"/>
                </a:lnTo>
                <a:lnTo>
                  <a:pt x="30" y="117"/>
                </a:lnTo>
                <a:lnTo>
                  <a:pt x="30" y="115"/>
                </a:lnTo>
                <a:lnTo>
                  <a:pt x="29" y="113"/>
                </a:lnTo>
                <a:lnTo>
                  <a:pt x="27" y="111"/>
                </a:lnTo>
                <a:lnTo>
                  <a:pt x="25" y="106"/>
                </a:lnTo>
                <a:lnTo>
                  <a:pt x="23" y="106"/>
                </a:lnTo>
                <a:lnTo>
                  <a:pt x="21" y="102"/>
                </a:lnTo>
                <a:lnTo>
                  <a:pt x="15" y="92"/>
                </a:lnTo>
                <a:lnTo>
                  <a:pt x="13" y="90"/>
                </a:lnTo>
                <a:lnTo>
                  <a:pt x="13" y="88"/>
                </a:lnTo>
                <a:lnTo>
                  <a:pt x="9" y="83"/>
                </a:lnTo>
                <a:lnTo>
                  <a:pt x="5" y="77"/>
                </a:lnTo>
                <a:lnTo>
                  <a:pt x="5" y="75"/>
                </a:lnTo>
                <a:lnTo>
                  <a:pt x="2" y="73"/>
                </a:lnTo>
                <a:lnTo>
                  <a:pt x="2" y="71"/>
                </a:lnTo>
                <a:lnTo>
                  <a:pt x="0" y="67"/>
                </a:lnTo>
                <a:lnTo>
                  <a:pt x="2" y="67"/>
                </a:lnTo>
                <a:lnTo>
                  <a:pt x="9" y="67"/>
                </a:lnTo>
                <a:lnTo>
                  <a:pt x="17" y="69"/>
                </a:lnTo>
                <a:lnTo>
                  <a:pt x="19" y="69"/>
                </a:lnTo>
                <a:lnTo>
                  <a:pt x="25" y="71"/>
                </a:lnTo>
                <a:lnTo>
                  <a:pt x="30" y="71"/>
                </a:lnTo>
                <a:lnTo>
                  <a:pt x="42" y="71"/>
                </a:lnTo>
                <a:lnTo>
                  <a:pt x="52" y="71"/>
                </a:lnTo>
                <a:lnTo>
                  <a:pt x="59" y="69"/>
                </a:lnTo>
                <a:lnTo>
                  <a:pt x="65" y="67"/>
                </a:lnTo>
                <a:lnTo>
                  <a:pt x="71" y="63"/>
                </a:lnTo>
                <a:lnTo>
                  <a:pt x="73" y="62"/>
                </a:lnTo>
                <a:lnTo>
                  <a:pt x="82" y="60"/>
                </a:lnTo>
                <a:lnTo>
                  <a:pt x="84" y="58"/>
                </a:lnTo>
                <a:lnTo>
                  <a:pt x="92" y="54"/>
                </a:lnTo>
                <a:lnTo>
                  <a:pt x="98" y="50"/>
                </a:lnTo>
                <a:lnTo>
                  <a:pt x="101" y="46"/>
                </a:lnTo>
                <a:lnTo>
                  <a:pt x="103" y="44"/>
                </a:lnTo>
                <a:lnTo>
                  <a:pt x="107" y="40"/>
                </a:lnTo>
                <a:lnTo>
                  <a:pt x="117" y="31"/>
                </a:lnTo>
                <a:lnTo>
                  <a:pt x="121" y="27"/>
                </a:lnTo>
                <a:lnTo>
                  <a:pt x="124" y="23"/>
                </a:lnTo>
                <a:lnTo>
                  <a:pt x="132" y="14"/>
                </a:lnTo>
                <a:lnTo>
                  <a:pt x="134" y="12"/>
                </a:lnTo>
                <a:lnTo>
                  <a:pt x="136" y="10"/>
                </a:lnTo>
                <a:lnTo>
                  <a:pt x="146" y="6"/>
                </a:lnTo>
                <a:lnTo>
                  <a:pt x="149" y="4"/>
                </a:lnTo>
                <a:lnTo>
                  <a:pt x="155" y="4"/>
                </a:lnTo>
                <a:lnTo>
                  <a:pt x="157" y="4"/>
                </a:lnTo>
                <a:lnTo>
                  <a:pt x="165" y="2"/>
                </a:lnTo>
                <a:lnTo>
                  <a:pt x="169" y="2"/>
                </a:lnTo>
                <a:lnTo>
                  <a:pt x="176" y="0"/>
                </a:lnTo>
                <a:lnTo>
                  <a:pt x="178" y="0"/>
                </a:lnTo>
                <a:lnTo>
                  <a:pt x="188" y="0"/>
                </a:lnTo>
                <a:lnTo>
                  <a:pt x="194" y="0"/>
                </a:lnTo>
                <a:lnTo>
                  <a:pt x="195" y="2"/>
                </a:lnTo>
                <a:lnTo>
                  <a:pt x="197" y="4"/>
                </a:lnTo>
                <a:lnTo>
                  <a:pt x="201" y="8"/>
                </a:lnTo>
                <a:lnTo>
                  <a:pt x="201" y="12"/>
                </a:lnTo>
                <a:lnTo>
                  <a:pt x="203" y="16"/>
                </a:lnTo>
                <a:lnTo>
                  <a:pt x="203" y="19"/>
                </a:lnTo>
                <a:lnTo>
                  <a:pt x="203" y="23"/>
                </a:lnTo>
                <a:lnTo>
                  <a:pt x="203" y="50"/>
                </a:lnTo>
                <a:lnTo>
                  <a:pt x="203" y="60"/>
                </a:lnTo>
                <a:lnTo>
                  <a:pt x="201" y="62"/>
                </a:lnTo>
                <a:lnTo>
                  <a:pt x="199" y="63"/>
                </a:lnTo>
                <a:lnTo>
                  <a:pt x="199" y="65"/>
                </a:lnTo>
                <a:lnTo>
                  <a:pt x="197" y="69"/>
                </a:lnTo>
                <a:lnTo>
                  <a:pt x="197" y="73"/>
                </a:lnTo>
                <a:lnTo>
                  <a:pt x="197" y="75"/>
                </a:lnTo>
                <a:lnTo>
                  <a:pt x="199" y="79"/>
                </a:lnTo>
                <a:lnTo>
                  <a:pt x="201" y="88"/>
                </a:lnTo>
                <a:lnTo>
                  <a:pt x="203" y="94"/>
                </a:lnTo>
                <a:lnTo>
                  <a:pt x="203" y="96"/>
                </a:lnTo>
                <a:lnTo>
                  <a:pt x="207" y="102"/>
                </a:lnTo>
                <a:lnTo>
                  <a:pt x="209" y="104"/>
                </a:lnTo>
                <a:lnTo>
                  <a:pt x="209" y="106"/>
                </a:lnTo>
                <a:lnTo>
                  <a:pt x="213" y="108"/>
                </a:lnTo>
                <a:lnTo>
                  <a:pt x="217" y="110"/>
                </a:lnTo>
                <a:lnTo>
                  <a:pt x="224" y="115"/>
                </a:lnTo>
                <a:lnTo>
                  <a:pt x="228" y="119"/>
                </a:lnTo>
                <a:lnTo>
                  <a:pt x="236" y="125"/>
                </a:lnTo>
                <a:lnTo>
                  <a:pt x="240" y="127"/>
                </a:lnTo>
                <a:lnTo>
                  <a:pt x="249" y="129"/>
                </a:lnTo>
                <a:lnTo>
                  <a:pt x="265" y="131"/>
                </a:lnTo>
                <a:lnTo>
                  <a:pt x="282" y="131"/>
                </a:lnTo>
                <a:lnTo>
                  <a:pt x="286" y="131"/>
                </a:lnTo>
                <a:lnTo>
                  <a:pt x="288" y="131"/>
                </a:lnTo>
                <a:lnTo>
                  <a:pt x="289" y="131"/>
                </a:lnTo>
                <a:lnTo>
                  <a:pt x="293" y="133"/>
                </a:lnTo>
                <a:lnTo>
                  <a:pt x="299" y="138"/>
                </a:lnTo>
                <a:lnTo>
                  <a:pt x="301" y="142"/>
                </a:lnTo>
                <a:lnTo>
                  <a:pt x="303" y="144"/>
                </a:lnTo>
                <a:lnTo>
                  <a:pt x="305" y="146"/>
                </a:lnTo>
                <a:lnTo>
                  <a:pt x="307" y="148"/>
                </a:lnTo>
                <a:lnTo>
                  <a:pt x="314" y="152"/>
                </a:lnTo>
                <a:lnTo>
                  <a:pt x="320" y="152"/>
                </a:lnTo>
                <a:lnTo>
                  <a:pt x="322" y="154"/>
                </a:lnTo>
                <a:lnTo>
                  <a:pt x="326" y="154"/>
                </a:lnTo>
                <a:lnTo>
                  <a:pt x="337" y="158"/>
                </a:lnTo>
                <a:lnTo>
                  <a:pt x="341" y="158"/>
                </a:lnTo>
                <a:lnTo>
                  <a:pt x="345" y="159"/>
                </a:lnTo>
                <a:lnTo>
                  <a:pt x="347" y="159"/>
                </a:lnTo>
                <a:lnTo>
                  <a:pt x="359" y="171"/>
                </a:lnTo>
                <a:lnTo>
                  <a:pt x="360" y="173"/>
                </a:lnTo>
                <a:lnTo>
                  <a:pt x="364" y="175"/>
                </a:lnTo>
                <a:lnTo>
                  <a:pt x="372" y="175"/>
                </a:lnTo>
                <a:lnTo>
                  <a:pt x="376" y="173"/>
                </a:lnTo>
                <a:lnTo>
                  <a:pt x="380" y="171"/>
                </a:lnTo>
                <a:lnTo>
                  <a:pt x="384" y="171"/>
                </a:lnTo>
                <a:lnTo>
                  <a:pt x="395" y="173"/>
                </a:lnTo>
                <a:lnTo>
                  <a:pt x="399" y="177"/>
                </a:lnTo>
                <a:lnTo>
                  <a:pt x="401" y="179"/>
                </a:lnTo>
                <a:lnTo>
                  <a:pt x="407" y="181"/>
                </a:lnTo>
                <a:lnTo>
                  <a:pt x="410" y="182"/>
                </a:lnTo>
                <a:lnTo>
                  <a:pt x="416" y="186"/>
                </a:lnTo>
                <a:lnTo>
                  <a:pt x="420" y="194"/>
                </a:lnTo>
                <a:lnTo>
                  <a:pt x="422" y="196"/>
                </a:lnTo>
                <a:lnTo>
                  <a:pt x="426" y="209"/>
                </a:lnTo>
                <a:lnTo>
                  <a:pt x="426" y="219"/>
                </a:lnTo>
                <a:lnTo>
                  <a:pt x="428" y="221"/>
                </a:lnTo>
                <a:lnTo>
                  <a:pt x="430" y="229"/>
                </a:lnTo>
                <a:lnTo>
                  <a:pt x="433" y="232"/>
                </a:lnTo>
                <a:lnTo>
                  <a:pt x="433" y="240"/>
                </a:lnTo>
                <a:lnTo>
                  <a:pt x="431" y="242"/>
                </a:lnTo>
                <a:lnTo>
                  <a:pt x="431" y="244"/>
                </a:lnTo>
                <a:lnTo>
                  <a:pt x="431" y="250"/>
                </a:lnTo>
                <a:lnTo>
                  <a:pt x="431" y="253"/>
                </a:lnTo>
                <a:lnTo>
                  <a:pt x="426" y="253"/>
                </a:lnTo>
                <a:lnTo>
                  <a:pt x="424" y="255"/>
                </a:lnTo>
                <a:lnTo>
                  <a:pt x="424" y="257"/>
                </a:lnTo>
                <a:lnTo>
                  <a:pt x="424" y="261"/>
                </a:lnTo>
                <a:lnTo>
                  <a:pt x="426" y="263"/>
                </a:lnTo>
                <a:lnTo>
                  <a:pt x="428" y="271"/>
                </a:lnTo>
                <a:lnTo>
                  <a:pt x="430" y="275"/>
                </a:lnTo>
                <a:lnTo>
                  <a:pt x="430" y="276"/>
                </a:lnTo>
                <a:lnTo>
                  <a:pt x="431" y="278"/>
                </a:lnTo>
                <a:lnTo>
                  <a:pt x="433" y="286"/>
                </a:lnTo>
                <a:lnTo>
                  <a:pt x="433" y="288"/>
                </a:lnTo>
                <a:lnTo>
                  <a:pt x="435" y="290"/>
                </a:lnTo>
                <a:lnTo>
                  <a:pt x="435" y="294"/>
                </a:lnTo>
                <a:lnTo>
                  <a:pt x="439" y="301"/>
                </a:lnTo>
                <a:lnTo>
                  <a:pt x="441" y="303"/>
                </a:lnTo>
                <a:lnTo>
                  <a:pt x="441" y="305"/>
                </a:lnTo>
                <a:lnTo>
                  <a:pt x="455" y="305"/>
                </a:lnTo>
                <a:lnTo>
                  <a:pt x="462" y="305"/>
                </a:lnTo>
                <a:lnTo>
                  <a:pt x="474" y="305"/>
                </a:lnTo>
                <a:lnTo>
                  <a:pt x="476" y="307"/>
                </a:lnTo>
                <a:lnTo>
                  <a:pt x="478" y="307"/>
                </a:lnTo>
                <a:lnTo>
                  <a:pt x="497" y="307"/>
                </a:lnTo>
                <a:lnTo>
                  <a:pt x="501" y="309"/>
                </a:lnTo>
                <a:lnTo>
                  <a:pt x="514" y="309"/>
                </a:lnTo>
                <a:lnTo>
                  <a:pt x="518" y="309"/>
                </a:lnTo>
                <a:lnTo>
                  <a:pt x="520" y="311"/>
                </a:lnTo>
                <a:lnTo>
                  <a:pt x="520" y="313"/>
                </a:lnTo>
                <a:lnTo>
                  <a:pt x="520" y="315"/>
                </a:lnTo>
                <a:lnTo>
                  <a:pt x="520" y="323"/>
                </a:lnTo>
                <a:lnTo>
                  <a:pt x="518" y="328"/>
                </a:lnTo>
                <a:lnTo>
                  <a:pt x="516" y="330"/>
                </a:lnTo>
                <a:lnTo>
                  <a:pt x="516" y="334"/>
                </a:lnTo>
                <a:lnTo>
                  <a:pt x="520" y="346"/>
                </a:lnTo>
                <a:lnTo>
                  <a:pt x="520" y="351"/>
                </a:lnTo>
                <a:lnTo>
                  <a:pt x="526" y="353"/>
                </a:lnTo>
                <a:lnTo>
                  <a:pt x="527" y="355"/>
                </a:lnTo>
                <a:lnTo>
                  <a:pt x="531" y="357"/>
                </a:lnTo>
                <a:lnTo>
                  <a:pt x="535" y="357"/>
                </a:lnTo>
                <a:lnTo>
                  <a:pt x="537" y="359"/>
                </a:lnTo>
                <a:lnTo>
                  <a:pt x="541" y="371"/>
                </a:lnTo>
                <a:lnTo>
                  <a:pt x="543" y="376"/>
                </a:lnTo>
                <a:lnTo>
                  <a:pt x="549" y="386"/>
                </a:lnTo>
                <a:lnTo>
                  <a:pt x="550" y="390"/>
                </a:lnTo>
                <a:lnTo>
                  <a:pt x="550" y="394"/>
                </a:lnTo>
                <a:lnTo>
                  <a:pt x="550" y="415"/>
                </a:lnTo>
                <a:lnTo>
                  <a:pt x="550" y="418"/>
                </a:lnTo>
                <a:lnTo>
                  <a:pt x="549" y="432"/>
                </a:lnTo>
                <a:lnTo>
                  <a:pt x="549" y="436"/>
                </a:lnTo>
                <a:lnTo>
                  <a:pt x="549" y="438"/>
                </a:lnTo>
                <a:lnTo>
                  <a:pt x="549" y="441"/>
                </a:lnTo>
                <a:lnTo>
                  <a:pt x="545" y="447"/>
                </a:lnTo>
                <a:lnTo>
                  <a:pt x="543" y="449"/>
                </a:lnTo>
                <a:lnTo>
                  <a:pt x="543" y="453"/>
                </a:lnTo>
                <a:lnTo>
                  <a:pt x="539" y="459"/>
                </a:lnTo>
                <a:lnTo>
                  <a:pt x="539" y="465"/>
                </a:lnTo>
                <a:lnTo>
                  <a:pt x="539" y="470"/>
                </a:lnTo>
                <a:lnTo>
                  <a:pt x="541" y="474"/>
                </a:lnTo>
                <a:lnTo>
                  <a:pt x="541" y="476"/>
                </a:lnTo>
                <a:lnTo>
                  <a:pt x="541" y="478"/>
                </a:lnTo>
                <a:lnTo>
                  <a:pt x="541" y="484"/>
                </a:lnTo>
                <a:lnTo>
                  <a:pt x="541" y="486"/>
                </a:lnTo>
                <a:lnTo>
                  <a:pt x="539" y="486"/>
                </a:lnTo>
                <a:lnTo>
                  <a:pt x="537" y="486"/>
                </a:lnTo>
                <a:lnTo>
                  <a:pt x="535" y="486"/>
                </a:lnTo>
                <a:lnTo>
                  <a:pt x="535" y="488"/>
                </a:lnTo>
                <a:lnTo>
                  <a:pt x="533" y="488"/>
                </a:lnTo>
                <a:lnTo>
                  <a:pt x="529" y="484"/>
                </a:lnTo>
                <a:lnTo>
                  <a:pt x="527" y="482"/>
                </a:lnTo>
                <a:lnTo>
                  <a:pt x="526" y="480"/>
                </a:lnTo>
                <a:lnTo>
                  <a:pt x="526" y="478"/>
                </a:lnTo>
                <a:lnTo>
                  <a:pt x="524" y="474"/>
                </a:lnTo>
                <a:lnTo>
                  <a:pt x="522" y="472"/>
                </a:lnTo>
                <a:lnTo>
                  <a:pt x="520" y="470"/>
                </a:lnTo>
                <a:lnTo>
                  <a:pt x="520" y="468"/>
                </a:lnTo>
                <a:lnTo>
                  <a:pt x="514" y="463"/>
                </a:lnTo>
                <a:lnTo>
                  <a:pt x="514" y="461"/>
                </a:lnTo>
                <a:lnTo>
                  <a:pt x="512" y="459"/>
                </a:lnTo>
                <a:lnTo>
                  <a:pt x="510" y="457"/>
                </a:lnTo>
                <a:lnTo>
                  <a:pt x="508" y="455"/>
                </a:lnTo>
                <a:lnTo>
                  <a:pt x="502" y="451"/>
                </a:lnTo>
                <a:lnTo>
                  <a:pt x="499" y="449"/>
                </a:lnTo>
                <a:lnTo>
                  <a:pt x="493" y="447"/>
                </a:lnTo>
                <a:lnTo>
                  <a:pt x="487" y="447"/>
                </a:lnTo>
                <a:lnTo>
                  <a:pt x="460" y="447"/>
                </a:lnTo>
                <a:lnTo>
                  <a:pt x="453" y="445"/>
                </a:lnTo>
                <a:lnTo>
                  <a:pt x="451" y="447"/>
                </a:lnTo>
                <a:lnTo>
                  <a:pt x="431" y="451"/>
                </a:lnTo>
                <a:lnTo>
                  <a:pt x="430" y="453"/>
                </a:lnTo>
                <a:lnTo>
                  <a:pt x="426" y="453"/>
                </a:lnTo>
                <a:lnTo>
                  <a:pt x="422" y="453"/>
                </a:lnTo>
                <a:lnTo>
                  <a:pt x="420" y="453"/>
                </a:lnTo>
                <a:lnTo>
                  <a:pt x="410" y="457"/>
                </a:lnTo>
                <a:lnTo>
                  <a:pt x="407" y="459"/>
                </a:lnTo>
                <a:lnTo>
                  <a:pt x="397" y="461"/>
                </a:lnTo>
                <a:lnTo>
                  <a:pt x="395" y="461"/>
                </a:lnTo>
                <a:lnTo>
                  <a:pt x="378" y="466"/>
                </a:lnTo>
                <a:lnTo>
                  <a:pt x="372" y="468"/>
                </a:lnTo>
                <a:lnTo>
                  <a:pt x="368" y="470"/>
                </a:lnTo>
                <a:lnTo>
                  <a:pt x="364" y="470"/>
                </a:lnTo>
                <a:lnTo>
                  <a:pt x="364" y="472"/>
                </a:lnTo>
                <a:lnTo>
                  <a:pt x="362" y="476"/>
                </a:lnTo>
                <a:lnTo>
                  <a:pt x="360" y="484"/>
                </a:lnTo>
                <a:lnTo>
                  <a:pt x="360" y="488"/>
                </a:lnTo>
                <a:lnTo>
                  <a:pt x="360" y="489"/>
                </a:lnTo>
                <a:lnTo>
                  <a:pt x="359" y="489"/>
                </a:lnTo>
                <a:lnTo>
                  <a:pt x="355" y="493"/>
                </a:lnTo>
                <a:lnTo>
                  <a:pt x="355" y="495"/>
                </a:lnTo>
                <a:lnTo>
                  <a:pt x="355" y="497"/>
                </a:lnTo>
                <a:lnTo>
                  <a:pt x="353" y="499"/>
                </a:lnTo>
                <a:lnTo>
                  <a:pt x="351" y="499"/>
                </a:lnTo>
                <a:lnTo>
                  <a:pt x="349" y="505"/>
                </a:lnTo>
                <a:lnTo>
                  <a:pt x="349" y="507"/>
                </a:lnTo>
                <a:lnTo>
                  <a:pt x="347" y="511"/>
                </a:lnTo>
                <a:lnTo>
                  <a:pt x="345" y="511"/>
                </a:lnTo>
                <a:lnTo>
                  <a:pt x="343" y="516"/>
                </a:lnTo>
                <a:lnTo>
                  <a:pt x="343" y="518"/>
                </a:lnTo>
                <a:lnTo>
                  <a:pt x="343" y="539"/>
                </a:lnTo>
                <a:lnTo>
                  <a:pt x="343" y="541"/>
                </a:lnTo>
                <a:lnTo>
                  <a:pt x="343" y="543"/>
                </a:lnTo>
                <a:lnTo>
                  <a:pt x="343" y="547"/>
                </a:lnTo>
                <a:lnTo>
                  <a:pt x="343" y="551"/>
                </a:lnTo>
                <a:lnTo>
                  <a:pt x="341" y="560"/>
                </a:lnTo>
                <a:lnTo>
                  <a:pt x="339" y="562"/>
                </a:lnTo>
                <a:lnTo>
                  <a:pt x="339" y="566"/>
                </a:lnTo>
                <a:lnTo>
                  <a:pt x="337" y="574"/>
                </a:lnTo>
                <a:lnTo>
                  <a:pt x="337" y="576"/>
                </a:lnTo>
                <a:lnTo>
                  <a:pt x="336" y="580"/>
                </a:lnTo>
                <a:lnTo>
                  <a:pt x="334" y="582"/>
                </a:lnTo>
                <a:lnTo>
                  <a:pt x="332" y="587"/>
                </a:lnTo>
                <a:lnTo>
                  <a:pt x="330" y="591"/>
                </a:lnTo>
                <a:lnTo>
                  <a:pt x="326" y="589"/>
                </a:lnTo>
                <a:lnTo>
                  <a:pt x="322" y="589"/>
                </a:lnTo>
                <a:lnTo>
                  <a:pt x="320" y="589"/>
                </a:lnTo>
                <a:lnTo>
                  <a:pt x="320" y="585"/>
                </a:lnTo>
                <a:lnTo>
                  <a:pt x="318" y="585"/>
                </a:lnTo>
                <a:lnTo>
                  <a:pt x="313" y="582"/>
                </a:lnTo>
                <a:lnTo>
                  <a:pt x="311" y="582"/>
                </a:lnTo>
                <a:lnTo>
                  <a:pt x="309" y="580"/>
                </a:lnTo>
                <a:lnTo>
                  <a:pt x="305" y="580"/>
                </a:lnTo>
                <a:lnTo>
                  <a:pt x="303" y="580"/>
                </a:lnTo>
                <a:lnTo>
                  <a:pt x="289" y="580"/>
                </a:lnTo>
                <a:lnTo>
                  <a:pt x="284" y="580"/>
                </a:lnTo>
                <a:lnTo>
                  <a:pt x="282" y="580"/>
                </a:lnTo>
                <a:lnTo>
                  <a:pt x="276" y="580"/>
                </a:lnTo>
                <a:lnTo>
                  <a:pt x="268" y="580"/>
                </a:lnTo>
                <a:lnTo>
                  <a:pt x="266" y="582"/>
                </a:lnTo>
                <a:lnTo>
                  <a:pt x="266" y="589"/>
                </a:lnTo>
                <a:lnTo>
                  <a:pt x="265" y="597"/>
                </a:lnTo>
                <a:lnTo>
                  <a:pt x="263" y="601"/>
                </a:lnTo>
                <a:lnTo>
                  <a:pt x="261" y="605"/>
                </a:lnTo>
                <a:lnTo>
                  <a:pt x="261" y="607"/>
                </a:lnTo>
                <a:lnTo>
                  <a:pt x="261" y="610"/>
                </a:lnTo>
                <a:lnTo>
                  <a:pt x="259" y="610"/>
                </a:lnTo>
                <a:lnTo>
                  <a:pt x="255" y="607"/>
                </a:lnTo>
                <a:lnTo>
                  <a:pt x="249" y="601"/>
                </a:lnTo>
                <a:lnTo>
                  <a:pt x="249" y="599"/>
                </a:lnTo>
                <a:lnTo>
                  <a:pt x="247" y="599"/>
                </a:lnTo>
                <a:lnTo>
                  <a:pt x="247" y="597"/>
                </a:lnTo>
                <a:lnTo>
                  <a:pt x="243" y="593"/>
                </a:lnTo>
                <a:lnTo>
                  <a:pt x="242" y="591"/>
                </a:lnTo>
                <a:lnTo>
                  <a:pt x="242" y="589"/>
                </a:lnTo>
                <a:lnTo>
                  <a:pt x="236" y="589"/>
                </a:lnTo>
                <a:lnTo>
                  <a:pt x="228" y="587"/>
                </a:lnTo>
                <a:lnTo>
                  <a:pt x="224" y="587"/>
                </a:lnTo>
                <a:lnTo>
                  <a:pt x="220" y="587"/>
                </a:lnTo>
                <a:lnTo>
                  <a:pt x="213" y="585"/>
                </a:lnTo>
                <a:lnTo>
                  <a:pt x="192" y="585"/>
                </a:lnTo>
                <a:lnTo>
                  <a:pt x="188" y="580"/>
                </a:lnTo>
                <a:lnTo>
                  <a:pt x="188" y="578"/>
                </a:lnTo>
                <a:lnTo>
                  <a:pt x="186" y="576"/>
                </a:lnTo>
                <a:lnTo>
                  <a:pt x="180" y="572"/>
                </a:lnTo>
                <a:lnTo>
                  <a:pt x="178" y="572"/>
                </a:lnTo>
                <a:lnTo>
                  <a:pt x="176" y="572"/>
                </a:lnTo>
                <a:lnTo>
                  <a:pt x="174" y="574"/>
                </a:lnTo>
                <a:lnTo>
                  <a:pt x="169" y="582"/>
                </a:lnTo>
                <a:lnTo>
                  <a:pt x="167" y="585"/>
                </a:lnTo>
                <a:lnTo>
                  <a:pt x="165" y="587"/>
                </a:lnTo>
                <a:lnTo>
                  <a:pt x="163" y="589"/>
                </a:lnTo>
                <a:lnTo>
                  <a:pt x="155" y="595"/>
                </a:lnTo>
                <a:lnTo>
                  <a:pt x="149" y="601"/>
                </a:lnTo>
                <a:lnTo>
                  <a:pt x="146" y="607"/>
                </a:lnTo>
                <a:lnTo>
                  <a:pt x="146" y="608"/>
                </a:lnTo>
                <a:lnTo>
                  <a:pt x="146" y="610"/>
                </a:lnTo>
                <a:lnTo>
                  <a:pt x="144" y="612"/>
                </a:lnTo>
                <a:lnTo>
                  <a:pt x="142" y="618"/>
                </a:lnTo>
                <a:lnTo>
                  <a:pt x="140" y="618"/>
                </a:lnTo>
                <a:lnTo>
                  <a:pt x="140" y="620"/>
                </a:lnTo>
                <a:lnTo>
                  <a:pt x="136" y="624"/>
                </a:lnTo>
                <a:lnTo>
                  <a:pt x="134" y="624"/>
                </a:lnTo>
                <a:lnTo>
                  <a:pt x="126" y="624"/>
                </a:lnTo>
                <a:lnTo>
                  <a:pt x="124" y="624"/>
                </a:lnTo>
                <a:lnTo>
                  <a:pt x="123" y="626"/>
                </a:lnTo>
                <a:lnTo>
                  <a:pt x="119" y="626"/>
                </a:lnTo>
                <a:lnTo>
                  <a:pt x="113" y="628"/>
                </a:lnTo>
                <a:lnTo>
                  <a:pt x="111" y="626"/>
                </a:lnTo>
                <a:lnTo>
                  <a:pt x="107" y="626"/>
                </a:lnTo>
                <a:lnTo>
                  <a:pt x="101" y="624"/>
                </a:lnTo>
                <a:lnTo>
                  <a:pt x="100" y="618"/>
                </a:lnTo>
                <a:lnTo>
                  <a:pt x="100" y="616"/>
                </a:lnTo>
                <a:lnTo>
                  <a:pt x="98" y="614"/>
                </a:lnTo>
                <a:lnTo>
                  <a:pt x="98" y="610"/>
                </a:lnTo>
                <a:lnTo>
                  <a:pt x="96" y="601"/>
                </a:lnTo>
                <a:lnTo>
                  <a:pt x="94" y="593"/>
                </a:lnTo>
                <a:lnTo>
                  <a:pt x="92" y="578"/>
                </a:lnTo>
                <a:lnTo>
                  <a:pt x="92" y="574"/>
                </a:lnTo>
                <a:lnTo>
                  <a:pt x="92" y="572"/>
                </a:lnTo>
                <a:lnTo>
                  <a:pt x="88" y="562"/>
                </a:lnTo>
                <a:lnTo>
                  <a:pt x="86" y="557"/>
                </a:lnTo>
                <a:lnTo>
                  <a:pt x="84" y="553"/>
                </a:lnTo>
                <a:lnTo>
                  <a:pt x="84" y="545"/>
                </a:lnTo>
                <a:lnTo>
                  <a:pt x="82" y="536"/>
                </a:lnTo>
                <a:lnTo>
                  <a:pt x="80" y="534"/>
                </a:lnTo>
                <a:lnTo>
                  <a:pt x="75" y="528"/>
                </a:lnTo>
                <a:lnTo>
                  <a:pt x="71" y="526"/>
                </a:lnTo>
                <a:lnTo>
                  <a:pt x="69" y="524"/>
                </a:lnTo>
                <a:lnTo>
                  <a:pt x="67" y="522"/>
                </a:lnTo>
                <a:lnTo>
                  <a:pt x="69" y="516"/>
                </a:lnTo>
                <a:lnTo>
                  <a:pt x="67" y="512"/>
                </a:lnTo>
                <a:lnTo>
                  <a:pt x="67" y="511"/>
                </a:lnTo>
                <a:lnTo>
                  <a:pt x="63" y="507"/>
                </a:lnTo>
                <a:lnTo>
                  <a:pt x="61" y="505"/>
                </a:lnTo>
                <a:lnTo>
                  <a:pt x="57" y="505"/>
                </a:lnTo>
                <a:lnTo>
                  <a:pt x="57" y="499"/>
                </a:lnTo>
                <a:lnTo>
                  <a:pt x="57" y="497"/>
                </a:lnTo>
                <a:lnTo>
                  <a:pt x="57" y="493"/>
                </a:lnTo>
                <a:lnTo>
                  <a:pt x="59" y="489"/>
                </a:lnTo>
                <a:lnTo>
                  <a:pt x="59" y="488"/>
                </a:lnTo>
                <a:lnTo>
                  <a:pt x="65" y="486"/>
                </a:lnTo>
                <a:lnTo>
                  <a:pt x="67" y="484"/>
                </a:lnTo>
                <a:lnTo>
                  <a:pt x="67" y="480"/>
                </a:lnTo>
                <a:lnTo>
                  <a:pt x="65" y="478"/>
                </a:lnTo>
                <a:lnTo>
                  <a:pt x="65" y="476"/>
                </a:lnTo>
                <a:lnTo>
                  <a:pt x="65" y="472"/>
                </a:lnTo>
                <a:lnTo>
                  <a:pt x="65" y="470"/>
                </a:lnTo>
                <a:lnTo>
                  <a:pt x="67" y="468"/>
                </a:lnTo>
                <a:lnTo>
                  <a:pt x="69" y="466"/>
                </a:lnTo>
                <a:lnTo>
                  <a:pt x="69" y="465"/>
                </a:lnTo>
                <a:lnTo>
                  <a:pt x="67" y="459"/>
                </a:lnTo>
                <a:lnTo>
                  <a:pt x="59" y="453"/>
                </a:lnTo>
                <a:lnTo>
                  <a:pt x="55" y="449"/>
                </a:lnTo>
                <a:lnTo>
                  <a:pt x="53" y="447"/>
                </a:lnTo>
                <a:lnTo>
                  <a:pt x="50" y="445"/>
                </a:lnTo>
                <a:lnTo>
                  <a:pt x="46" y="441"/>
                </a:lnTo>
                <a:lnTo>
                  <a:pt x="42" y="436"/>
                </a:lnTo>
                <a:lnTo>
                  <a:pt x="42" y="432"/>
                </a:lnTo>
                <a:lnTo>
                  <a:pt x="42" y="428"/>
                </a:lnTo>
                <a:lnTo>
                  <a:pt x="40" y="418"/>
                </a:lnTo>
                <a:lnTo>
                  <a:pt x="38" y="409"/>
                </a:lnTo>
                <a:lnTo>
                  <a:pt x="36" y="401"/>
                </a:lnTo>
                <a:lnTo>
                  <a:pt x="36" y="397"/>
                </a:lnTo>
                <a:lnTo>
                  <a:pt x="30" y="394"/>
                </a:lnTo>
                <a:lnTo>
                  <a:pt x="30" y="392"/>
                </a:lnTo>
                <a:lnTo>
                  <a:pt x="27" y="392"/>
                </a:lnTo>
                <a:lnTo>
                  <a:pt x="27" y="390"/>
                </a:lnTo>
                <a:lnTo>
                  <a:pt x="25" y="388"/>
                </a:lnTo>
                <a:lnTo>
                  <a:pt x="21" y="382"/>
                </a:lnTo>
                <a:lnTo>
                  <a:pt x="19" y="38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6692900" y="3149600"/>
            <a:ext cx="622300" cy="623888"/>
          </a:xfrm>
          <a:custGeom>
            <a:avLst/>
            <a:gdLst>
              <a:gd name="T0" fmla="*/ 579213480 w 362"/>
              <a:gd name="T1" fmla="*/ 88206331 h 393"/>
              <a:gd name="T2" fmla="*/ 561483094 w 362"/>
              <a:gd name="T3" fmla="*/ 63004756 h 393"/>
              <a:gd name="T4" fmla="*/ 537840859 w 362"/>
              <a:gd name="T5" fmla="*/ 35282217 h 393"/>
              <a:gd name="T6" fmla="*/ 499423301 w 362"/>
              <a:gd name="T7" fmla="*/ 10080633 h 393"/>
              <a:gd name="T8" fmla="*/ 363485071 w 362"/>
              <a:gd name="T9" fmla="*/ 0 h 393"/>
              <a:gd name="T10" fmla="*/ 283696611 w 362"/>
              <a:gd name="T11" fmla="*/ 20161266 h 393"/>
              <a:gd name="T12" fmla="*/ 227548667 w 362"/>
              <a:gd name="T13" fmla="*/ 35282217 h 393"/>
              <a:gd name="T14" fmla="*/ 124117919 w 362"/>
              <a:gd name="T15" fmla="*/ 57964441 h 393"/>
              <a:gd name="T16" fmla="*/ 94565528 w 362"/>
              <a:gd name="T17" fmla="*/ 78125701 h 393"/>
              <a:gd name="T18" fmla="*/ 85700335 w 362"/>
              <a:gd name="T19" fmla="*/ 110886979 h 393"/>
              <a:gd name="T20" fmla="*/ 67968229 w 362"/>
              <a:gd name="T21" fmla="*/ 136088554 h 393"/>
              <a:gd name="T22" fmla="*/ 50237829 w 362"/>
              <a:gd name="T23" fmla="*/ 166330444 h 393"/>
              <a:gd name="T24" fmla="*/ 38417571 w 362"/>
              <a:gd name="T25" fmla="*/ 236894903 h 393"/>
              <a:gd name="T26" fmla="*/ 38417571 w 362"/>
              <a:gd name="T27" fmla="*/ 267136793 h 393"/>
              <a:gd name="T28" fmla="*/ 20685458 w 362"/>
              <a:gd name="T29" fmla="*/ 325101209 h 393"/>
              <a:gd name="T30" fmla="*/ 5910131 w 362"/>
              <a:gd name="T31" fmla="*/ 357862462 h 393"/>
              <a:gd name="T32" fmla="*/ 5910131 w 362"/>
              <a:gd name="T33" fmla="*/ 367943092 h 393"/>
              <a:gd name="T34" fmla="*/ 38417571 w 362"/>
              <a:gd name="T35" fmla="*/ 378023722 h 393"/>
              <a:gd name="T36" fmla="*/ 73880077 w 362"/>
              <a:gd name="T37" fmla="*/ 430947922 h 393"/>
              <a:gd name="T38" fmla="*/ 162533757 w 362"/>
              <a:gd name="T39" fmla="*/ 493951066 h 393"/>
              <a:gd name="T40" fmla="*/ 215726637 w 362"/>
              <a:gd name="T41" fmla="*/ 526713907 h 393"/>
              <a:gd name="T42" fmla="*/ 242323990 w 362"/>
              <a:gd name="T43" fmla="*/ 561996112 h 393"/>
              <a:gd name="T44" fmla="*/ 322114168 w 362"/>
              <a:gd name="T45" fmla="*/ 582157372 h 393"/>
              <a:gd name="T46" fmla="*/ 390082370 w 362"/>
              <a:gd name="T47" fmla="*/ 589717050 h 393"/>
              <a:gd name="T48" fmla="*/ 458050680 w 362"/>
              <a:gd name="T49" fmla="*/ 635079885 h 393"/>
              <a:gd name="T50" fmla="*/ 531930730 w 362"/>
              <a:gd name="T51" fmla="*/ 662802411 h 393"/>
              <a:gd name="T52" fmla="*/ 579213480 w 362"/>
              <a:gd name="T53" fmla="*/ 693044301 h 393"/>
              <a:gd name="T54" fmla="*/ 617631038 w 362"/>
              <a:gd name="T55" fmla="*/ 720765240 h 393"/>
              <a:gd name="T56" fmla="*/ 629451295 w 362"/>
              <a:gd name="T57" fmla="*/ 756047445 h 393"/>
              <a:gd name="T58" fmla="*/ 611720909 w 362"/>
              <a:gd name="T59" fmla="*/ 798890916 h 393"/>
              <a:gd name="T60" fmla="*/ 579213480 w 362"/>
              <a:gd name="T61" fmla="*/ 836692683 h 393"/>
              <a:gd name="T62" fmla="*/ 543750988 w 362"/>
              <a:gd name="T63" fmla="*/ 899697413 h 393"/>
              <a:gd name="T64" fmla="*/ 593988803 w 362"/>
              <a:gd name="T65" fmla="*/ 940019933 h 393"/>
              <a:gd name="T66" fmla="*/ 691509368 w 362"/>
              <a:gd name="T67" fmla="*/ 962700557 h 393"/>
              <a:gd name="T68" fmla="*/ 759479289 w 362"/>
              <a:gd name="T69" fmla="*/ 982861817 h 393"/>
              <a:gd name="T70" fmla="*/ 803806976 w 362"/>
              <a:gd name="T71" fmla="*/ 982861817 h 393"/>
              <a:gd name="T72" fmla="*/ 845177878 w 362"/>
              <a:gd name="T73" fmla="*/ 967740872 h 393"/>
              <a:gd name="T74" fmla="*/ 883595435 w 362"/>
              <a:gd name="T75" fmla="*/ 967740872 h 393"/>
              <a:gd name="T76" fmla="*/ 924968272 w 362"/>
              <a:gd name="T77" fmla="*/ 940019933 h 393"/>
              <a:gd name="T78" fmla="*/ 963385829 w 362"/>
              <a:gd name="T79" fmla="*/ 909778043 h 393"/>
              <a:gd name="T80" fmla="*/ 1007713515 w 362"/>
              <a:gd name="T81" fmla="*/ 871974887 h 393"/>
              <a:gd name="T82" fmla="*/ 1025443902 w 362"/>
              <a:gd name="T83" fmla="*/ 824092490 h 393"/>
              <a:gd name="T84" fmla="*/ 1031354031 w 362"/>
              <a:gd name="T85" fmla="*/ 768649026 h 393"/>
              <a:gd name="T86" fmla="*/ 1049086137 w 362"/>
              <a:gd name="T87" fmla="*/ 703124931 h 393"/>
              <a:gd name="T88" fmla="*/ 1060906395 w 362"/>
              <a:gd name="T89" fmla="*/ 645160515 h 393"/>
              <a:gd name="T90" fmla="*/ 1043174289 w 362"/>
              <a:gd name="T91" fmla="*/ 561996112 h 393"/>
              <a:gd name="T92" fmla="*/ 998848322 w 362"/>
              <a:gd name="T93" fmla="*/ 567036427 h 393"/>
              <a:gd name="T94" fmla="*/ 957475700 w 362"/>
              <a:gd name="T95" fmla="*/ 567036427 h 393"/>
              <a:gd name="T96" fmla="*/ 924968272 w 362"/>
              <a:gd name="T97" fmla="*/ 551915482 h 393"/>
              <a:gd name="T98" fmla="*/ 913148014 w 362"/>
              <a:gd name="T99" fmla="*/ 514112326 h 393"/>
              <a:gd name="T100" fmla="*/ 907237885 w 362"/>
              <a:gd name="T101" fmla="*/ 430947922 h 393"/>
              <a:gd name="T102" fmla="*/ 871775178 w 362"/>
              <a:gd name="T103" fmla="*/ 372983407 h 393"/>
              <a:gd name="T104" fmla="*/ 827447491 w 362"/>
              <a:gd name="T105" fmla="*/ 352822147 h 393"/>
              <a:gd name="T106" fmla="*/ 797895128 w 362"/>
              <a:gd name="T107" fmla="*/ 352822147 h 393"/>
              <a:gd name="T108" fmla="*/ 753567441 w 362"/>
              <a:gd name="T109" fmla="*/ 362902777 h 393"/>
              <a:gd name="T110" fmla="*/ 679689111 w 362"/>
              <a:gd name="T111" fmla="*/ 352822147 h 393"/>
              <a:gd name="T112" fmla="*/ 629451295 w 362"/>
              <a:gd name="T113" fmla="*/ 340222154 h 393"/>
              <a:gd name="T114" fmla="*/ 611720909 w 362"/>
              <a:gd name="T115" fmla="*/ 267136793 h 393"/>
              <a:gd name="T116" fmla="*/ 611720909 w 362"/>
              <a:gd name="T117" fmla="*/ 151209499 h 393"/>
              <a:gd name="T118" fmla="*/ 593988803 w 362"/>
              <a:gd name="T119" fmla="*/ 115927294 h 3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62"/>
              <a:gd name="T181" fmla="*/ 0 h 393"/>
              <a:gd name="T182" fmla="*/ 362 w 362"/>
              <a:gd name="T183" fmla="*/ 393 h 3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62" h="393">
                <a:moveTo>
                  <a:pt x="203" y="43"/>
                </a:moveTo>
                <a:lnTo>
                  <a:pt x="199" y="39"/>
                </a:lnTo>
                <a:lnTo>
                  <a:pt x="197" y="37"/>
                </a:lnTo>
                <a:lnTo>
                  <a:pt x="196" y="35"/>
                </a:lnTo>
                <a:lnTo>
                  <a:pt x="196" y="33"/>
                </a:lnTo>
                <a:lnTo>
                  <a:pt x="194" y="29"/>
                </a:lnTo>
                <a:lnTo>
                  <a:pt x="192" y="27"/>
                </a:lnTo>
                <a:lnTo>
                  <a:pt x="190" y="25"/>
                </a:lnTo>
                <a:lnTo>
                  <a:pt x="190" y="23"/>
                </a:lnTo>
                <a:lnTo>
                  <a:pt x="184" y="18"/>
                </a:lnTo>
                <a:lnTo>
                  <a:pt x="184" y="16"/>
                </a:lnTo>
                <a:lnTo>
                  <a:pt x="182" y="14"/>
                </a:lnTo>
                <a:lnTo>
                  <a:pt x="180" y="12"/>
                </a:lnTo>
                <a:lnTo>
                  <a:pt x="178" y="10"/>
                </a:lnTo>
                <a:lnTo>
                  <a:pt x="172" y="6"/>
                </a:lnTo>
                <a:lnTo>
                  <a:pt x="169" y="4"/>
                </a:lnTo>
                <a:lnTo>
                  <a:pt x="163" y="2"/>
                </a:lnTo>
                <a:lnTo>
                  <a:pt x="157" y="2"/>
                </a:lnTo>
                <a:lnTo>
                  <a:pt x="130" y="2"/>
                </a:lnTo>
                <a:lnTo>
                  <a:pt x="123" y="0"/>
                </a:lnTo>
                <a:lnTo>
                  <a:pt x="121" y="2"/>
                </a:lnTo>
                <a:lnTo>
                  <a:pt x="101" y="6"/>
                </a:lnTo>
                <a:lnTo>
                  <a:pt x="100" y="8"/>
                </a:lnTo>
                <a:lnTo>
                  <a:pt x="96" y="8"/>
                </a:lnTo>
                <a:lnTo>
                  <a:pt x="92" y="8"/>
                </a:lnTo>
                <a:lnTo>
                  <a:pt x="90" y="8"/>
                </a:lnTo>
                <a:lnTo>
                  <a:pt x="80" y="12"/>
                </a:lnTo>
                <a:lnTo>
                  <a:pt x="77" y="14"/>
                </a:lnTo>
                <a:lnTo>
                  <a:pt x="67" y="16"/>
                </a:lnTo>
                <a:lnTo>
                  <a:pt x="65" y="16"/>
                </a:lnTo>
                <a:lnTo>
                  <a:pt x="48" y="21"/>
                </a:lnTo>
                <a:lnTo>
                  <a:pt x="42" y="23"/>
                </a:lnTo>
                <a:lnTo>
                  <a:pt x="38" y="25"/>
                </a:lnTo>
                <a:lnTo>
                  <a:pt x="34" y="25"/>
                </a:lnTo>
                <a:lnTo>
                  <a:pt x="34" y="27"/>
                </a:lnTo>
                <a:lnTo>
                  <a:pt x="32" y="31"/>
                </a:lnTo>
                <a:lnTo>
                  <a:pt x="30" y="39"/>
                </a:lnTo>
                <a:lnTo>
                  <a:pt x="30" y="43"/>
                </a:lnTo>
                <a:lnTo>
                  <a:pt x="30" y="44"/>
                </a:lnTo>
                <a:lnTo>
                  <a:pt x="29" y="44"/>
                </a:lnTo>
                <a:lnTo>
                  <a:pt x="25" y="48"/>
                </a:lnTo>
                <a:lnTo>
                  <a:pt x="25" y="50"/>
                </a:lnTo>
                <a:lnTo>
                  <a:pt x="25" y="52"/>
                </a:lnTo>
                <a:lnTo>
                  <a:pt x="23" y="54"/>
                </a:lnTo>
                <a:lnTo>
                  <a:pt x="21" y="54"/>
                </a:lnTo>
                <a:lnTo>
                  <a:pt x="19" y="60"/>
                </a:lnTo>
                <a:lnTo>
                  <a:pt x="19" y="62"/>
                </a:lnTo>
                <a:lnTo>
                  <a:pt x="17" y="66"/>
                </a:lnTo>
                <a:lnTo>
                  <a:pt x="15" y="66"/>
                </a:lnTo>
                <a:lnTo>
                  <a:pt x="13" y="71"/>
                </a:lnTo>
                <a:lnTo>
                  <a:pt x="13" y="73"/>
                </a:lnTo>
                <a:lnTo>
                  <a:pt x="13" y="94"/>
                </a:lnTo>
                <a:lnTo>
                  <a:pt x="13" y="96"/>
                </a:lnTo>
                <a:lnTo>
                  <a:pt x="13" y="98"/>
                </a:lnTo>
                <a:lnTo>
                  <a:pt x="13" y="102"/>
                </a:lnTo>
                <a:lnTo>
                  <a:pt x="13" y="106"/>
                </a:lnTo>
                <a:lnTo>
                  <a:pt x="11" y="115"/>
                </a:lnTo>
                <a:lnTo>
                  <a:pt x="9" y="117"/>
                </a:lnTo>
                <a:lnTo>
                  <a:pt x="9" y="121"/>
                </a:lnTo>
                <a:lnTo>
                  <a:pt x="7" y="129"/>
                </a:lnTo>
                <a:lnTo>
                  <a:pt x="7" y="131"/>
                </a:lnTo>
                <a:lnTo>
                  <a:pt x="6" y="135"/>
                </a:lnTo>
                <a:lnTo>
                  <a:pt x="4" y="137"/>
                </a:lnTo>
                <a:lnTo>
                  <a:pt x="2" y="142"/>
                </a:lnTo>
                <a:lnTo>
                  <a:pt x="0" y="146"/>
                </a:lnTo>
                <a:lnTo>
                  <a:pt x="2" y="146"/>
                </a:lnTo>
                <a:lnTo>
                  <a:pt x="2" y="148"/>
                </a:lnTo>
                <a:lnTo>
                  <a:pt x="2" y="146"/>
                </a:lnTo>
                <a:lnTo>
                  <a:pt x="6" y="148"/>
                </a:lnTo>
                <a:lnTo>
                  <a:pt x="7" y="150"/>
                </a:lnTo>
                <a:lnTo>
                  <a:pt x="11" y="150"/>
                </a:lnTo>
                <a:lnTo>
                  <a:pt x="13" y="150"/>
                </a:lnTo>
                <a:lnTo>
                  <a:pt x="17" y="154"/>
                </a:lnTo>
                <a:lnTo>
                  <a:pt x="19" y="160"/>
                </a:lnTo>
                <a:lnTo>
                  <a:pt x="23" y="167"/>
                </a:lnTo>
                <a:lnTo>
                  <a:pt x="25" y="171"/>
                </a:lnTo>
                <a:lnTo>
                  <a:pt x="36" y="181"/>
                </a:lnTo>
                <a:lnTo>
                  <a:pt x="40" y="185"/>
                </a:lnTo>
                <a:lnTo>
                  <a:pt x="52" y="196"/>
                </a:lnTo>
                <a:lnTo>
                  <a:pt x="55" y="196"/>
                </a:lnTo>
                <a:lnTo>
                  <a:pt x="59" y="200"/>
                </a:lnTo>
                <a:lnTo>
                  <a:pt x="67" y="206"/>
                </a:lnTo>
                <a:lnTo>
                  <a:pt x="71" y="208"/>
                </a:lnTo>
                <a:lnTo>
                  <a:pt x="73" y="209"/>
                </a:lnTo>
                <a:lnTo>
                  <a:pt x="77" y="215"/>
                </a:lnTo>
                <a:lnTo>
                  <a:pt x="77" y="219"/>
                </a:lnTo>
                <a:lnTo>
                  <a:pt x="78" y="221"/>
                </a:lnTo>
                <a:lnTo>
                  <a:pt x="82" y="223"/>
                </a:lnTo>
                <a:lnTo>
                  <a:pt x="84" y="225"/>
                </a:lnTo>
                <a:lnTo>
                  <a:pt x="94" y="229"/>
                </a:lnTo>
                <a:lnTo>
                  <a:pt x="100" y="231"/>
                </a:lnTo>
                <a:lnTo>
                  <a:pt x="109" y="231"/>
                </a:lnTo>
                <a:lnTo>
                  <a:pt x="121" y="231"/>
                </a:lnTo>
                <a:lnTo>
                  <a:pt x="125" y="233"/>
                </a:lnTo>
                <a:lnTo>
                  <a:pt x="128" y="233"/>
                </a:lnTo>
                <a:lnTo>
                  <a:pt x="132" y="234"/>
                </a:lnTo>
                <a:lnTo>
                  <a:pt x="136" y="236"/>
                </a:lnTo>
                <a:lnTo>
                  <a:pt x="146" y="242"/>
                </a:lnTo>
                <a:lnTo>
                  <a:pt x="149" y="248"/>
                </a:lnTo>
                <a:lnTo>
                  <a:pt x="155" y="252"/>
                </a:lnTo>
                <a:lnTo>
                  <a:pt x="165" y="256"/>
                </a:lnTo>
                <a:lnTo>
                  <a:pt x="169" y="257"/>
                </a:lnTo>
                <a:lnTo>
                  <a:pt x="176" y="261"/>
                </a:lnTo>
                <a:lnTo>
                  <a:pt x="180" y="263"/>
                </a:lnTo>
                <a:lnTo>
                  <a:pt x="184" y="271"/>
                </a:lnTo>
                <a:lnTo>
                  <a:pt x="188" y="273"/>
                </a:lnTo>
                <a:lnTo>
                  <a:pt x="194" y="275"/>
                </a:lnTo>
                <a:lnTo>
                  <a:pt x="196" y="275"/>
                </a:lnTo>
                <a:lnTo>
                  <a:pt x="197" y="277"/>
                </a:lnTo>
                <a:lnTo>
                  <a:pt x="201" y="279"/>
                </a:lnTo>
                <a:lnTo>
                  <a:pt x="203" y="280"/>
                </a:lnTo>
                <a:lnTo>
                  <a:pt x="209" y="286"/>
                </a:lnTo>
                <a:lnTo>
                  <a:pt x="211" y="288"/>
                </a:lnTo>
                <a:lnTo>
                  <a:pt x="213" y="292"/>
                </a:lnTo>
                <a:lnTo>
                  <a:pt x="213" y="298"/>
                </a:lnTo>
                <a:lnTo>
                  <a:pt x="213" y="300"/>
                </a:lnTo>
                <a:lnTo>
                  <a:pt x="213" y="304"/>
                </a:lnTo>
                <a:lnTo>
                  <a:pt x="213" y="305"/>
                </a:lnTo>
                <a:lnTo>
                  <a:pt x="213" y="309"/>
                </a:lnTo>
                <a:lnTo>
                  <a:pt x="207" y="317"/>
                </a:lnTo>
                <a:lnTo>
                  <a:pt x="205" y="321"/>
                </a:lnTo>
                <a:lnTo>
                  <a:pt x="201" y="323"/>
                </a:lnTo>
                <a:lnTo>
                  <a:pt x="199" y="327"/>
                </a:lnTo>
                <a:lnTo>
                  <a:pt x="196" y="332"/>
                </a:lnTo>
                <a:lnTo>
                  <a:pt x="190" y="344"/>
                </a:lnTo>
                <a:lnTo>
                  <a:pt x="186" y="351"/>
                </a:lnTo>
                <a:lnTo>
                  <a:pt x="186" y="355"/>
                </a:lnTo>
                <a:lnTo>
                  <a:pt x="184" y="357"/>
                </a:lnTo>
                <a:lnTo>
                  <a:pt x="182" y="367"/>
                </a:lnTo>
                <a:lnTo>
                  <a:pt x="182" y="371"/>
                </a:lnTo>
                <a:lnTo>
                  <a:pt x="184" y="373"/>
                </a:lnTo>
                <a:lnTo>
                  <a:pt x="201" y="373"/>
                </a:lnTo>
                <a:lnTo>
                  <a:pt x="209" y="374"/>
                </a:lnTo>
                <a:lnTo>
                  <a:pt x="224" y="378"/>
                </a:lnTo>
                <a:lnTo>
                  <a:pt x="230" y="378"/>
                </a:lnTo>
                <a:lnTo>
                  <a:pt x="234" y="382"/>
                </a:lnTo>
                <a:lnTo>
                  <a:pt x="242" y="388"/>
                </a:lnTo>
                <a:lnTo>
                  <a:pt x="251" y="390"/>
                </a:lnTo>
                <a:lnTo>
                  <a:pt x="253" y="390"/>
                </a:lnTo>
                <a:lnTo>
                  <a:pt x="257" y="390"/>
                </a:lnTo>
                <a:lnTo>
                  <a:pt x="263" y="392"/>
                </a:lnTo>
                <a:lnTo>
                  <a:pt x="267" y="392"/>
                </a:lnTo>
                <a:lnTo>
                  <a:pt x="268" y="390"/>
                </a:lnTo>
                <a:lnTo>
                  <a:pt x="272" y="390"/>
                </a:lnTo>
                <a:lnTo>
                  <a:pt x="274" y="388"/>
                </a:lnTo>
                <a:lnTo>
                  <a:pt x="274" y="386"/>
                </a:lnTo>
                <a:lnTo>
                  <a:pt x="282" y="384"/>
                </a:lnTo>
                <a:lnTo>
                  <a:pt x="286" y="384"/>
                </a:lnTo>
                <a:lnTo>
                  <a:pt x="288" y="384"/>
                </a:lnTo>
                <a:lnTo>
                  <a:pt x="290" y="384"/>
                </a:lnTo>
                <a:lnTo>
                  <a:pt x="291" y="384"/>
                </a:lnTo>
                <a:lnTo>
                  <a:pt x="299" y="384"/>
                </a:lnTo>
                <a:lnTo>
                  <a:pt x="301" y="382"/>
                </a:lnTo>
                <a:lnTo>
                  <a:pt x="303" y="380"/>
                </a:lnTo>
                <a:lnTo>
                  <a:pt x="311" y="373"/>
                </a:lnTo>
                <a:lnTo>
                  <a:pt x="313" y="373"/>
                </a:lnTo>
                <a:lnTo>
                  <a:pt x="316" y="371"/>
                </a:lnTo>
                <a:lnTo>
                  <a:pt x="318" y="367"/>
                </a:lnTo>
                <a:lnTo>
                  <a:pt x="320" y="367"/>
                </a:lnTo>
                <a:lnTo>
                  <a:pt x="326" y="361"/>
                </a:lnTo>
                <a:lnTo>
                  <a:pt x="330" y="359"/>
                </a:lnTo>
                <a:lnTo>
                  <a:pt x="332" y="359"/>
                </a:lnTo>
                <a:lnTo>
                  <a:pt x="336" y="353"/>
                </a:lnTo>
                <a:lnTo>
                  <a:pt x="341" y="346"/>
                </a:lnTo>
                <a:lnTo>
                  <a:pt x="341" y="344"/>
                </a:lnTo>
                <a:lnTo>
                  <a:pt x="343" y="338"/>
                </a:lnTo>
                <a:lnTo>
                  <a:pt x="345" y="334"/>
                </a:lnTo>
                <a:lnTo>
                  <a:pt x="347" y="327"/>
                </a:lnTo>
                <a:lnTo>
                  <a:pt x="349" y="317"/>
                </a:lnTo>
                <a:lnTo>
                  <a:pt x="349" y="313"/>
                </a:lnTo>
                <a:lnTo>
                  <a:pt x="349" y="309"/>
                </a:lnTo>
                <a:lnTo>
                  <a:pt x="349" y="305"/>
                </a:lnTo>
                <a:lnTo>
                  <a:pt x="351" y="304"/>
                </a:lnTo>
                <a:lnTo>
                  <a:pt x="351" y="300"/>
                </a:lnTo>
                <a:lnTo>
                  <a:pt x="351" y="288"/>
                </a:lnTo>
                <a:lnTo>
                  <a:pt x="355" y="279"/>
                </a:lnTo>
                <a:lnTo>
                  <a:pt x="355" y="273"/>
                </a:lnTo>
                <a:lnTo>
                  <a:pt x="355" y="271"/>
                </a:lnTo>
                <a:lnTo>
                  <a:pt x="355" y="269"/>
                </a:lnTo>
                <a:lnTo>
                  <a:pt x="359" y="256"/>
                </a:lnTo>
                <a:lnTo>
                  <a:pt x="361" y="254"/>
                </a:lnTo>
                <a:lnTo>
                  <a:pt x="361" y="234"/>
                </a:lnTo>
                <a:lnTo>
                  <a:pt x="357" y="225"/>
                </a:lnTo>
                <a:lnTo>
                  <a:pt x="353" y="223"/>
                </a:lnTo>
                <a:lnTo>
                  <a:pt x="349" y="223"/>
                </a:lnTo>
                <a:lnTo>
                  <a:pt x="345" y="225"/>
                </a:lnTo>
                <a:lnTo>
                  <a:pt x="339" y="223"/>
                </a:lnTo>
                <a:lnTo>
                  <a:pt x="338" y="225"/>
                </a:lnTo>
                <a:lnTo>
                  <a:pt x="336" y="225"/>
                </a:lnTo>
                <a:lnTo>
                  <a:pt x="334" y="225"/>
                </a:lnTo>
                <a:lnTo>
                  <a:pt x="332" y="225"/>
                </a:lnTo>
                <a:lnTo>
                  <a:pt x="324" y="225"/>
                </a:lnTo>
                <a:lnTo>
                  <a:pt x="320" y="223"/>
                </a:lnTo>
                <a:lnTo>
                  <a:pt x="318" y="223"/>
                </a:lnTo>
                <a:lnTo>
                  <a:pt x="316" y="221"/>
                </a:lnTo>
                <a:lnTo>
                  <a:pt x="313" y="219"/>
                </a:lnTo>
                <a:lnTo>
                  <a:pt x="309" y="213"/>
                </a:lnTo>
                <a:lnTo>
                  <a:pt x="309" y="209"/>
                </a:lnTo>
                <a:lnTo>
                  <a:pt x="309" y="208"/>
                </a:lnTo>
                <a:lnTo>
                  <a:pt x="309" y="204"/>
                </a:lnTo>
                <a:lnTo>
                  <a:pt x="309" y="190"/>
                </a:lnTo>
                <a:lnTo>
                  <a:pt x="309" y="186"/>
                </a:lnTo>
                <a:lnTo>
                  <a:pt x="307" y="179"/>
                </a:lnTo>
                <a:lnTo>
                  <a:pt x="307" y="171"/>
                </a:lnTo>
                <a:lnTo>
                  <a:pt x="305" y="162"/>
                </a:lnTo>
                <a:lnTo>
                  <a:pt x="303" y="156"/>
                </a:lnTo>
                <a:lnTo>
                  <a:pt x="299" y="150"/>
                </a:lnTo>
                <a:lnTo>
                  <a:pt x="295" y="148"/>
                </a:lnTo>
                <a:lnTo>
                  <a:pt x="293" y="146"/>
                </a:lnTo>
                <a:lnTo>
                  <a:pt x="290" y="146"/>
                </a:lnTo>
                <a:lnTo>
                  <a:pt x="282" y="142"/>
                </a:lnTo>
                <a:lnTo>
                  <a:pt x="280" y="140"/>
                </a:lnTo>
                <a:lnTo>
                  <a:pt x="278" y="140"/>
                </a:lnTo>
                <a:lnTo>
                  <a:pt x="276" y="140"/>
                </a:lnTo>
                <a:lnTo>
                  <a:pt x="274" y="140"/>
                </a:lnTo>
                <a:lnTo>
                  <a:pt x="270" y="140"/>
                </a:lnTo>
                <a:lnTo>
                  <a:pt x="268" y="142"/>
                </a:lnTo>
                <a:lnTo>
                  <a:pt x="267" y="144"/>
                </a:lnTo>
                <a:lnTo>
                  <a:pt x="263" y="144"/>
                </a:lnTo>
                <a:lnTo>
                  <a:pt x="255" y="144"/>
                </a:lnTo>
                <a:lnTo>
                  <a:pt x="245" y="144"/>
                </a:lnTo>
                <a:lnTo>
                  <a:pt x="236" y="142"/>
                </a:lnTo>
                <a:lnTo>
                  <a:pt x="232" y="142"/>
                </a:lnTo>
                <a:lnTo>
                  <a:pt x="230" y="140"/>
                </a:lnTo>
                <a:lnTo>
                  <a:pt x="226" y="138"/>
                </a:lnTo>
                <a:lnTo>
                  <a:pt x="224" y="138"/>
                </a:lnTo>
                <a:lnTo>
                  <a:pt x="215" y="135"/>
                </a:lnTo>
                <a:lnTo>
                  <a:pt x="213" y="135"/>
                </a:lnTo>
                <a:lnTo>
                  <a:pt x="211" y="135"/>
                </a:lnTo>
                <a:lnTo>
                  <a:pt x="209" y="131"/>
                </a:lnTo>
                <a:lnTo>
                  <a:pt x="207" y="127"/>
                </a:lnTo>
                <a:lnTo>
                  <a:pt x="207" y="106"/>
                </a:lnTo>
                <a:lnTo>
                  <a:pt x="207" y="100"/>
                </a:lnTo>
                <a:lnTo>
                  <a:pt x="209" y="71"/>
                </a:lnTo>
                <a:lnTo>
                  <a:pt x="207" y="62"/>
                </a:lnTo>
                <a:lnTo>
                  <a:pt x="207" y="60"/>
                </a:lnTo>
                <a:lnTo>
                  <a:pt x="205" y="54"/>
                </a:lnTo>
                <a:lnTo>
                  <a:pt x="203" y="52"/>
                </a:lnTo>
                <a:lnTo>
                  <a:pt x="201" y="48"/>
                </a:lnTo>
                <a:lnTo>
                  <a:pt x="201" y="46"/>
                </a:lnTo>
                <a:lnTo>
                  <a:pt x="203" y="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15" name="Freeform 7"/>
          <p:cNvSpPr>
            <a:spLocks/>
          </p:cNvSpPr>
          <p:nvPr/>
        </p:nvSpPr>
        <p:spPr bwMode="auto">
          <a:xfrm>
            <a:off x="6999288" y="3963988"/>
            <a:ext cx="360362" cy="366712"/>
          </a:xfrm>
          <a:custGeom>
            <a:avLst/>
            <a:gdLst>
              <a:gd name="T0" fmla="*/ 123676256 w 210"/>
              <a:gd name="T1" fmla="*/ 17640277 h 231"/>
              <a:gd name="T2" fmla="*/ 170792716 w 210"/>
              <a:gd name="T3" fmla="*/ 5040306 h 231"/>
              <a:gd name="T4" fmla="*/ 191405416 w 210"/>
              <a:gd name="T5" fmla="*/ 5040306 h 231"/>
              <a:gd name="T6" fmla="*/ 238520214 w 210"/>
              <a:gd name="T7" fmla="*/ 32761197 h 231"/>
              <a:gd name="T8" fmla="*/ 282690286 w 210"/>
              <a:gd name="T9" fmla="*/ 68043339 h 231"/>
              <a:gd name="T10" fmla="*/ 288579629 w 210"/>
              <a:gd name="T11" fmla="*/ 100806111 h 231"/>
              <a:gd name="T12" fmla="*/ 300358315 w 210"/>
              <a:gd name="T13" fmla="*/ 115927048 h 231"/>
              <a:gd name="T14" fmla="*/ 323915687 w 210"/>
              <a:gd name="T15" fmla="*/ 110886744 h 231"/>
              <a:gd name="T16" fmla="*/ 338639044 w 210"/>
              <a:gd name="T17" fmla="*/ 95765806 h 231"/>
              <a:gd name="T18" fmla="*/ 356307073 w 210"/>
              <a:gd name="T19" fmla="*/ 100806111 h 231"/>
              <a:gd name="T20" fmla="*/ 373975102 w 210"/>
              <a:gd name="T21" fmla="*/ 126007657 h 231"/>
              <a:gd name="T22" fmla="*/ 400477145 w 210"/>
              <a:gd name="T23" fmla="*/ 148688233 h 231"/>
              <a:gd name="T24" fmla="*/ 435813203 w 210"/>
              <a:gd name="T25" fmla="*/ 163809145 h 231"/>
              <a:gd name="T26" fmla="*/ 465261741 w 210"/>
              <a:gd name="T27" fmla="*/ 173889754 h 231"/>
              <a:gd name="T28" fmla="*/ 491763785 w 210"/>
              <a:gd name="T29" fmla="*/ 206652526 h 231"/>
              <a:gd name="T30" fmla="*/ 521210500 w 210"/>
              <a:gd name="T31" fmla="*/ 216733184 h 231"/>
              <a:gd name="T32" fmla="*/ 547712543 w 210"/>
              <a:gd name="T33" fmla="*/ 231854097 h 231"/>
              <a:gd name="T34" fmla="*/ 559491229 w 210"/>
              <a:gd name="T35" fmla="*/ 246975010 h 231"/>
              <a:gd name="T36" fmla="*/ 571269915 w 210"/>
              <a:gd name="T37" fmla="*/ 284776498 h 231"/>
              <a:gd name="T38" fmla="*/ 583048601 w 210"/>
              <a:gd name="T39" fmla="*/ 294857107 h 231"/>
              <a:gd name="T40" fmla="*/ 606605973 w 210"/>
              <a:gd name="T41" fmla="*/ 312498966 h 231"/>
              <a:gd name="T42" fmla="*/ 615439987 w 210"/>
              <a:gd name="T43" fmla="*/ 332660183 h 231"/>
              <a:gd name="T44" fmla="*/ 594827287 w 210"/>
              <a:gd name="T45" fmla="*/ 352821400 h 231"/>
              <a:gd name="T46" fmla="*/ 577159258 w 210"/>
              <a:gd name="T47" fmla="*/ 405743801 h 231"/>
              <a:gd name="T48" fmla="*/ 571269915 w 210"/>
              <a:gd name="T49" fmla="*/ 433466368 h 231"/>
              <a:gd name="T50" fmla="*/ 559491229 w 210"/>
              <a:gd name="T51" fmla="*/ 463708194 h 231"/>
              <a:gd name="T52" fmla="*/ 521210500 w 210"/>
              <a:gd name="T53" fmla="*/ 511590291 h 231"/>
              <a:gd name="T54" fmla="*/ 485874442 w 210"/>
              <a:gd name="T55" fmla="*/ 544353062 h 231"/>
              <a:gd name="T56" fmla="*/ 400477145 w 210"/>
              <a:gd name="T57" fmla="*/ 579635192 h 231"/>
              <a:gd name="T58" fmla="*/ 332749701 w 210"/>
              <a:gd name="T59" fmla="*/ 564514280 h 231"/>
              <a:gd name="T60" fmla="*/ 265022257 w 210"/>
              <a:gd name="T61" fmla="*/ 569554584 h 231"/>
              <a:gd name="T62" fmla="*/ 214962788 w 210"/>
              <a:gd name="T63" fmla="*/ 554433671 h 231"/>
              <a:gd name="T64" fmla="*/ 135454942 w 210"/>
              <a:gd name="T65" fmla="*/ 516630595 h 231"/>
              <a:gd name="T66" fmla="*/ 55948772 w 210"/>
              <a:gd name="T67" fmla="*/ 511590291 h 231"/>
              <a:gd name="T68" fmla="*/ 23557379 w 210"/>
              <a:gd name="T69" fmla="*/ 473788802 h 231"/>
              <a:gd name="T70" fmla="*/ 0 w 210"/>
              <a:gd name="T71" fmla="*/ 463708194 h 231"/>
              <a:gd name="T72" fmla="*/ 0 w 210"/>
              <a:gd name="T73" fmla="*/ 425905118 h 231"/>
              <a:gd name="T74" fmla="*/ 17668036 w 210"/>
              <a:gd name="T75" fmla="*/ 365421367 h 231"/>
              <a:gd name="T76" fmla="*/ 41225414 w 210"/>
              <a:gd name="T77" fmla="*/ 332660183 h 231"/>
              <a:gd name="T78" fmla="*/ 47114757 w 210"/>
              <a:gd name="T79" fmla="*/ 211692880 h 231"/>
              <a:gd name="T80" fmla="*/ 67727471 w 210"/>
              <a:gd name="T81" fmla="*/ 133567320 h 231"/>
              <a:gd name="T82" fmla="*/ 79506157 w 210"/>
              <a:gd name="T83" fmla="*/ 75604589 h 231"/>
              <a:gd name="T84" fmla="*/ 79506157 w 210"/>
              <a:gd name="T85" fmla="*/ 42841805 h 231"/>
              <a:gd name="T86" fmla="*/ 103063529 w 210"/>
              <a:gd name="T87" fmla="*/ 17640277 h 23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0"/>
              <a:gd name="T133" fmla="*/ 0 h 231"/>
              <a:gd name="T134" fmla="*/ 210 w 210"/>
              <a:gd name="T135" fmla="*/ 231 h 23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0" h="231">
                <a:moveTo>
                  <a:pt x="35" y="7"/>
                </a:moveTo>
                <a:lnTo>
                  <a:pt x="37" y="7"/>
                </a:lnTo>
                <a:lnTo>
                  <a:pt x="42" y="7"/>
                </a:lnTo>
                <a:lnTo>
                  <a:pt x="48" y="7"/>
                </a:lnTo>
                <a:lnTo>
                  <a:pt x="54" y="5"/>
                </a:lnTo>
                <a:lnTo>
                  <a:pt x="58" y="2"/>
                </a:lnTo>
                <a:lnTo>
                  <a:pt x="60" y="0"/>
                </a:lnTo>
                <a:lnTo>
                  <a:pt x="64" y="0"/>
                </a:lnTo>
                <a:lnTo>
                  <a:pt x="65" y="2"/>
                </a:lnTo>
                <a:lnTo>
                  <a:pt x="67" y="2"/>
                </a:lnTo>
                <a:lnTo>
                  <a:pt x="79" y="9"/>
                </a:lnTo>
                <a:lnTo>
                  <a:pt x="81" y="13"/>
                </a:lnTo>
                <a:lnTo>
                  <a:pt x="90" y="19"/>
                </a:lnTo>
                <a:lnTo>
                  <a:pt x="92" y="25"/>
                </a:lnTo>
                <a:lnTo>
                  <a:pt x="96" y="27"/>
                </a:lnTo>
                <a:lnTo>
                  <a:pt x="98" y="34"/>
                </a:lnTo>
                <a:lnTo>
                  <a:pt x="98" y="38"/>
                </a:lnTo>
                <a:lnTo>
                  <a:pt x="98" y="40"/>
                </a:lnTo>
                <a:lnTo>
                  <a:pt x="98" y="44"/>
                </a:lnTo>
                <a:lnTo>
                  <a:pt x="100" y="44"/>
                </a:lnTo>
                <a:lnTo>
                  <a:pt x="102" y="46"/>
                </a:lnTo>
                <a:lnTo>
                  <a:pt x="106" y="46"/>
                </a:lnTo>
                <a:lnTo>
                  <a:pt x="108" y="44"/>
                </a:lnTo>
                <a:lnTo>
                  <a:pt x="110" y="44"/>
                </a:lnTo>
                <a:lnTo>
                  <a:pt x="113" y="42"/>
                </a:lnTo>
                <a:lnTo>
                  <a:pt x="113" y="40"/>
                </a:lnTo>
                <a:lnTo>
                  <a:pt x="115" y="38"/>
                </a:lnTo>
                <a:lnTo>
                  <a:pt x="117" y="36"/>
                </a:lnTo>
                <a:lnTo>
                  <a:pt x="119" y="36"/>
                </a:lnTo>
                <a:lnTo>
                  <a:pt x="121" y="40"/>
                </a:lnTo>
                <a:lnTo>
                  <a:pt x="123" y="42"/>
                </a:lnTo>
                <a:lnTo>
                  <a:pt x="125" y="48"/>
                </a:lnTo>
                <a:lnTo>
                  <a:pt x="127" y="50"/>
                </a:lnTo>
                <a:lnTo>
                  <a:pt x="131" y="55"/>
                </a:lnTo>
                <a:lnTo>
                  <a:pt x="133" y="57"/>
                </a:lnTo>
                <a:lnTo>
                  <a:pt x="136" y="59"/>
                </a:lnTo>
                <a:lnTo>
                  <a:pt x="142" y="59"/>
                </a:lnTo>
                <a:lnTo>
                  <a:pt x="146" y="63"/>
                </a:lnTo>
                <a:lnTo>
                  <a:pt x="148" y="65"/>
                </a:lnTo>
                <a:lnTo>
                  <a:pt x="154" y="67"/>
                </a:lnTo>
                <a:lnTo>
                  <a:pt x="156" y="67"/>
                </a:lnTo>
                <a:lnTo>
                  <a:pt x="158" y="69"/>
                </a:lnTo>
                <a:lnTo>
                  <a:pt x="163" y="78"/>
                </a:lnTo>
                <a:lnTo>
                  <a:pt x="165" y="80"/>
                </a:lnTo>
                <a:lnTo>
                  <a:pt x="167" y="82"/>
                </a:lnTo>
                <a:lnTo>
                  <a:pt x="173" y="86"/>
                </a:lnTo>
                <a:lnTo>
                  <a:pt x="175" y="86"/>
                </a:lnTo>
                <a:lnTo>
                  <a:pt x="177" y="86"/>
                </a:lnTo>
                <a:lnTo>
                  <a:pt x="179" y="88"/>
                </a:lnTo>
                <a:lnTo>
                  <a:pt x="181" y="88"/>
                </a:lnTo>
                <a:lnTo>
                  <a:pt x="186" y="92"/>
                </a:lnTo>
                <a:lnTo>
                  <a:pt x="188" y="94"/>
                </a:lnTo>
                <a:lnTo>
                  <a:pt x="188" y="96"/>
                </a:lnTo>
                <a:lnTo>
                  <a:pt x="190" y="98"/>
                </a:lnTo>
                <a:lnTo>
                  <a:pt x="190" y="99"/>
                </a:lnTo>
                <a:lnTo>
                  <a:pt x="192" y="109"/>
                </a:lnTo>
                <a:lnTo>
                  <a:pt x="194" y="113"/>
                </a:lnTo>
                <a:lnTo>
                  <a:pt x="194" y="115"/>
                </a:lnTo>
                <a:lnTo>
                  <a:pt x="196" y="115"/>
                </a:lnTo>
                <a:lnTo>
                  <a:pt x="198" y="117"/>
                </a:lnTo>
                <a:lnTo>
                  <a:pt x="202" y="121"/>
                </a:lnTo>
                <a:lnTo>
                  <a:pt x="206" y="121"/>
                </a:lnTo>
                <a:lnTo>
                  <a:pt x="206" y="124"/>
                </a:lnTo>
                <a:lnTo>
                  <a:pt x="207" y="124"/>
                </a:lnTo>
                <a:lnTo>
                  <a:pt x="209" y="130"/>
                </a:lnTo>
                <a:lnTo>
                  <a:pt x="209" y="132"/>
                </a:lnTo>
                <a:lnTo>
                  <a:pt x="206" y="134"/>
                </a:lnTo>
                <a:lnTo>
                  <a:pt x="204" y="138"/>
                </a:lnTo>
                <a:lnTo>
                  <a:pt x="202" y="140"/>
                </a:lnTo>
                <a:lnTo>
                  <a:pt x="198" y="144"/>
                </a:lnTo>
                <a:lnTo>
                  <a:pt x="196" y="149"/>
                </a:lnTo>
                <a:lnTo>
                  <a:pt x="196" y="161"/>
                </a:lnTo>
                <a:lnTo>
                  <a:pt x="194" y="167"/>
                </a:lnTo>
                <a:lnTo>
                  <a:pt x="194" y="170"/>
                </a:lnTo>
                <a:lnTo>
                  <a:pt x="194" y="172"/>
                </a:lnTo>
                <a:lnTo>
                  <a:pt x="196" y="176"/>
                </a:lnTo>
                <a:lnTo>
                  <a:pt x="192" y="180"/>
                </a:lnTo>
                <a:lnTo>
                  <a:pt x="190" y="184"/>
                </a:lnTo>
                <a:lnTo>
                  <a:pt x="188" y="188"/>
                </a:lnTo>
                <a:lnTo>
                  <a:pt x="183" y="197"/>
                </a:lnTo>
                <a:lnTo>
                  <a:pt x="177" y="203"/>
                </a:lnTo>
                <a:lnTo>
                  <a:pt x="175" y="207"/>
                </a:lnTo>
                <a:lnTo>
                  <a:pt x="171" y="211"/>
                </a:lnTo>
                <a:lnTo>
                  <a:pt x="165" y="216"/>
                </a:lnTo>
                <a:lnTo>
                  <a:pt x="158" y="222"/>
                </a:lnTo>
                <a:lnTo>
                  <a:pt x="148" y="226"/>
                </a:lnTo>
                <a:lnTo>
                  <a:pt x="136" y="230"/>
                </a:lnTo>
                <a:lnTo>
                  <a:pt x="127" y="228"/>
                </a:lnTo>
                <a:lnTo>
                  <a:pt x="119" y="226"/>
                </a:lnTo>
                <a:lnTo>
                  <a:pt x="113" y="224"/>
                </a:lnTo>
                <a:lnTo>
                  <a:pt x="102" y="222"/>
                </a:lnTo>
                <a:lnTo>
                  <a:pt x="96" y="224"/>
                </a:lnTo>
                <a:lnTo>
                  <a:pt x="90" y="226"/>
                </a:lnTo>
                <a:lnTo>
                  <a:pt x="85" y="224"/>
                </a:lnTo>
                <a:lnTo>
                  <a:pt x="79" y="222"/>
                </a:lnTo>
                <a:lnTo>
                  <a:pt x="73" y="220"/>
                </a:lnTo>
                <a:lnTo>
                  <a:pt x="64" y="216"/>
                </a:lnTo>
                <a:lnTo>
                  <a:pt x="52" y="211"/>
                </a:lnTo>
                <a:lnTo>
                  <a:pt x="46" y="205"/>
                </a:lnTo>
                <a:lnTo>
                  <a:pt x="39" y="205"/>
                </a:lnTo>
                <a:lnTo>
                  <a:pt x="23" y="205"/>
                </a:lnTo>
                <a:lnTo>
                  <a:pt x="19" y="203"/>
                </a:lnTo>
                <a:lnTo>
                  <a:pt x="18" y="197"/>
                </a:lnTo>
                <a:lnTo>
                  <a:pt x="12" y="193"/>
                </a:lnTo>
                <a:lnTo>
                  <a:pt x="8" y="188"/>
                </a:lnTo>
                <a:lnTo>
                  <a:pt x="4" y="184"/>
                </a:lnTo>
                <a:lnTo>
                  <a:pt x="0" y="182"/>
                </a:lnTo>
                <a:lnTo>
                  <a:pt x="0" y="184"/>
                </a:lnTo>
                <a:lnTo>
                  <a:pt x="0" y="182"/>
                </a:lnTo>
                <a:lnTo>
                  <a:pt x="0" y="170"/>
                </a:lnTo>
                <a:lnTo>
                  <a:pt x="0" y="169"/>
                </a:lnTo>
                <a:lnTo>
                  <a:pt x="0" y="167"/>
                </a:lnTo>
                <a:lnTo>
                  <a:pt x="4" y="153"/>
                </a:lnTo>
                <a:lnTo>
                  <a:pt x="6" y="145"/>
                </a:lnTo>
                <a:lnTo>
                  <a:pt x="6" y="144"/>
                </a:lnTo>
                <a:lnTo>
                  <a:pt x="12" y="138"/>
                </a:lnTo>
                <a:lnTo>
                  <a:pt x="14" y="132"/>
                </a:lnTo>
                <a:lnTo>
                  <a:pt x="14" y="124"/>
                </a:lnTo>
                <a:lnTo>
                  <a:pt x="16" y="88"/>
                </a:lnTo>
                <a:lnTo>
                  <a:pt x="16" y="84"/>
                </a:lnTo>
                <a:lnTo>
                  <a:pt x="21" y="71"/>
                </a:lnTo>
                <a:lnTo>
                  <a:pt x="23" y="63"/>
                </a:lnTo>
                <a:lnTo>
                  <a:pt x="23" y="53"/>
                </a:lnTo>
                <a:lnTo>
                  <a:pt x="23" y="50"/>
                </a:lnTo>
                <a:lnTo>
                  <a:pt x="27" y="36"/>
                </a:lnTo>
                <a:lnTo>
                  <a:pt x="27" y="30"/>
                </a:lnTo>
                <a:lnTo>
                  <a:pt x="25" y="25"/>
                </a:lnTo>
                <a:lnTo>
                  <a:pt x="25" y="19"/>
                </a:lnTo>
                <a:lnTo>
                  <a:pt x="27" y="17"/>
                </a:lnTo>
                <a:lnTo>
                  <a:pt x="35" y="11"/>
                </a:lnTo>
                <a:lnTo>
                  <a:pt x="35" y="9"/>
                </a:lnTo>
                <a:lnTo>
                  <a:pt x="35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7718425" y="3557588"/>
            <a:ext cx="908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sz="800" b="1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8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gray">
          <a:xfrm>
            <a:off x="471488" y="1828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198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362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447800"/>
            <a:ext cx="35258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Rectangle 12"/>
          <p:cNvSpPr>
            <a:spLocks noChangeArrowheads="1"/>
          </p:cNvSpPr>
          <p:nvPr/>
        </p:nvSpPr>
        <p:spPr bwMode="gray">
          <a:xfrm>
            <a:off x="0" y="1414463"/>
            <a:ext cx="5334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000">
                <a:solidFill>
                  <a:srgbClr val="000066"/>
                </a:solidFill>
              </a:rPr>
              <a:t>Telemedição on-line VSAT em 220 pontos ( outras Concessionarias ) e clientes de média tensão 138 KV.</a:t>
            </a:r>
          </a:p>
          <a:p>
            <a:pPr lvl="1"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000066"/>
                </a:solidFill>
              </a:rPr>
              <a:t>Eficiência no gerenciamento e oportunidades de negócio</a:t>
            </a:r>
          </a:p>
          <a:p>
            <a:pPr lvl="1"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000066"/>
                </a:solidFill>
              </a:rPr>
              <a:t>Melhora no fornecimento de Energia</a:t>
            </a:r>
          </a:p>
          <a:p>
            <a:pPr lvl="1"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000066"/>
                </a:solidFill>
              </a:rPr>
              <a:t>Power Quality</a:t>
            </a:r>
          </a:p>
          <a:p>
            <a:pPr lvl="1"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000066"/>
                </a:solidFill>
              </a:rPr>
              <a:t>curva de carga em tempo real</a:t>
            </a:r>
          </a:p>
          <a:p>
            <a:pPr lvl="1" algn="l"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000066"/>
                </a:solidFill>
              </a:rPr>
              <a:t>Suporte para Operação</a:t>
            </a:r>
            <a:endParaRPr lang="en-US" altLang="en-US" sz="1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98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886200"/>
            <a:ext cx="3521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SISRAIOS - Sistema de Supervisão de Raios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20850"/>
            <a:ext cx="6019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6699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0" y="1536700"/>
            <a:ext cx="32004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>
                <a:solidFill>
                  <a:srgbClr val="00008E"/>
                </a:solidFill>
              </a:rPr>
              <a:t>SIMEPAR - Sistema Meteorológico do Paraná.</a:t>
            </a:r>
          </a:p>
          <a:p>
            <a:pPr algn="l"/>
            <a:r>
              <a:rPr lang="pt-BR" altLang="en-US">
                <a:solidFill>
                  <a:srgbClr val="00008E"/>
                </a:solidFill>
              </a:rPr>
              <a:t>• Possibilita o monitoramento das descargas atmosféricas na àrea de Concessão da Elektro em tempo real com localização e intensidade.</a:t>
            </a:r>
          </a:p>
          <a:p>
            <a:pPr algn="l"/>
            <a:r>
              <a:rPr lang="pt-BR" altLang="en-US">
                <a:solidFill>
                  <a:srgbClr val="00008E"/>
                </a:solidFill>
              </a:rPr>
              <a:t>• Apresenta o histórico de eventos dos últimos 02 anos.</a:t>
            </a:r>
          </a:p>
          <a:p>
            <a:pPr algn="l"/>
            <a:r>
              <a:rPr lang="pt-BR" altLang="en-US">
                <a:solidFill>
                  <a:srgbClr val="00008E"/>
                </a:solidFill>
              </a:rPr>
              <a:t>• Subsidia estudo de sobretensão identificando locais de maior incidência de descargas atmosféricas na área de concessão da Elektro.</a:t>
            </a:r>
            <a:endParaRPr lang="pt-BR" altLang="en-US"/>
          </a:p>
          <a:p>
            <a:pPr algn="l"/>
            <a:endParaRPr lang="pt-B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0238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INPE - Instituto Nacional de Pesquisas Espaciais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6699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0" y="1524000"/>
            <a:ext cx="3200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2000">
                <a:solidFill>
                  <a:srgbClr val="00008E"/>
                </a:solidFill>
              </a:rPr>
              <a:t/>
            </a:r>
            <a:br>
              <a:rPr lang="pt-BR" altLang="en-US" sz="2000">
                <a:solidFill>
                  <a:srgbClr val="00008E"/>
                </a:solidFill>
              </a:rPr>
            </a:br>
            <a:r>
              <a:rPr lang="pt-BR" altLang="en-US" sz="2000">
                <a:solidFill>
                  <a:srgbClr val="00008E"/>
                </a:solidFill>
              </a:rPr>
              <a:t> • Imagens do Satélite GOES. (Americano)</a:t>
            </a:r>
          </a:p>
          <a:p>
            <a:pPr algn="l"/>
            <a:r>
              <a:rPr lang="pt-BR" altLang="en-US" sz="2000">
                <a:solidFill>
                  <a:srgbClr val="00008E"/>
                </a:solidFill>
              </a:rPr>
              <a:t>• Monitoramento das </a:t>
            </a:r>
          </a:p>
          <a:p>
            <a:pPr algn="l"/>
            <a:r>
              <a:rPr lang="pt-BR" altLang="en-US" sz="2000">
                <a:solidFill>
                  <a:srgbClr val="00008E"/>
                </a:solidFill>
              </a:rPr>
              <a:t>precipitações em todo a América do Sul.</a:t>
            </a:r>
          </a:p>
          <a:p>
            <a:pPr algn="l">
              <a:buFontTx/>
              <a:buChar char="•"/>
            </a:pPr>
            <a:r>
              <a:rPr lang="pt-BR" altLang="en-US" sz="2000">
                <a:solidFill>
                  <a:srgbClr val="00008E"/>
                </a:solidFill>
              </a:rPr>
              <a:t> Visualização da Intensidade da temperatura no topo das nuvens, possibilitando a visualização do deslocamento das frentes frias. </a:t>
            </a: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57375"/>
            <a:ext cx="5943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Sistema de Gerenciamento de Linhas de Transmissão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6699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0" y="2936875"/>
            <a:ext cx="3124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400">
              <a:latin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  <a:spcAft>
                <a:spcPts val="500"/>
              </a:spcAft>
            </a:pPr>
            <a:endParaRPr lang="pt-BR" altLang="en-US" sz="2000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Sistema de Gerenciamento de Linhas de Transmissão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6699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0" y="2571750"/>
            <a:ext cx="3124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endParaRPr lang="pt-BR" altLang="en-US" sz="2000">
              <a:solidFill>
                <a:srgbClr val="00008E"/>
              </a:solidFill>
            </a:endParaRPr>
          </a:p>
          <a:p>
            <a:pPr algn="l"/>
            <a:r>
              <a:rPr lang="pt-BR" altLang="en-US" sz="2400">
                <a:latin typeface="Times New Roman" panose="02020603050405020304" pitchFamily="18" charset="0"/>
              </a:rPr>
              <a:t/>
            </a:r>
            <a:br>
              <a:rPr lang="pt-BR" altLang="en-US" sz="2400">
                <a:latin typeface="Times New Roman" panose="02020603050405020304" pitchFamily="18" charset="0"/>
              </a:rPr>
            </a:br>
            <a:r>
              <a:rPr lang="pt-BR" altLang="en-US" sz="2400">
                <a:latin typeface="Times New Roman" panose="02020603050405020304" pitchFamily="18" charset="0"/>
              </a:rPr>
              <a:t/>
            </a:r>
            <a:br>
              <a:rPr lang="pt-BR" altLang="en-US" sz="2400">
                <a:latin typeface="Times New Roman" panose="02020603050405020304" pitchFamily="18" charset="0"/>
              </a:rPr>
            </a:br>
            <a:endParaRPr lang="pt-BR" altLang="en-US" sz="2400">
              <a:latin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  <a:spcAft>
                <a:spcPts val="500"/>
              </a:spcAft>
            </a:pPr>
            <a:endParaRPr lang="pt-BR" altLang="en-US" sz="2000"/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850"/>
            <a:ext cx="9144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0238"/>
            <a:ext cx="8229600" cy="1143000"/>
          </a:xfrm>
        </p:spPr>
        <p:txBody>
          <a:bodyPr anchor="t"/>
          <a:lstStyle/>
          <a:p>
            <a:pPr eaLnBrk="1" hangingPunct="1"/>
            <a:r>
              <a:rPr lang="pt-BR" altLang="en-US" sz="3200" b="1" smtClean="0">
                <a:latin typeface="Tahoma" panose="020B0604030504040204" pitchFamily="34" charset="0"/>
              </a:rPr>
              <a:t>SGD - Sistema de Gestão da Distribuição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6172200" y="1876425"/>
            <a:ext cx="2819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35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ü"/>
            </a:pPr>
            <a:r>
              <a:rPr lang="en-US" altLang="en-US" sz="1400" b="1">
                <a:solidFill>
                  <a:srgbClr val="333399"/>
                </a:solidFill>
              </a:rPr>
              <a:t> Em 07/09/2002, ocorreu a maior demanda na História da ELEKTRO.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80 mil ligações no Call Center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3 mil ocorrências registradas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500 eletricistas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200 Atendentes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80 Operadores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r>
              <a:rPr lang="en-US" altLang="en-US" sz="1400">
                <a:solidFill>
                  <a:srgbClr val="333399"/>
                </a:solidFill>
              </a:rPr>
              <a:t> Operação com 100% do suporte pelo SGD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endParaRPr lang="en-US" altLang="en-US" sz="1400">
              <a:solidFill>
                <a:srgbClr val="333399"/>
              </a:solidFill>
            </a:endParaRP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endParaRPr lang="en-US" altLang="en-US" sz="1400">
              <a:solidFill>
                <a:srgbClr val="333399"/>
              </a:solidFill>
            </a:endParaRP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endParaRPr lang="en-US" altLang="en-US" sz="1400">
              <a:solidFill>
                <a:srgbClr val="333399"/>
              </a:solidFill>
            </a:endParaRP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endParaRPr lang="en-US" altLang="en-US" sz="1400">
              <a:solidFill>
                <a:srgbClr val="333399"/>
              </a:solidFill>
            </a:endParaRPr>
          </a:p>
          <a:p>
            <a:pPr lvl="1" algn="l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Ø"/>
            </a:pPr>
            <a:endParaRPr lang="en-US" altLang="en-US" sz="1400">
              <a:solidFill>
                <a:srgbClr val="333399"/>
              </a:solidFill>
            </a:endParaRPr>
          </a:p>
        </p:txBody>
      </p:sp>
      <p:pic>
        <p:nvPicPr>
          <p:cNvPr id="124932" name="Picture 4" descr="Tela de Ocorrências Com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t="4768" r="468" b="4768"/>
          <a:stretch>
            <a:fillRect/>
          </a:stretch>
        </p:blipFill>
        <p:spPr bwMode="auto">
          <a:xfrm>
            <a:off x="0" y="1876425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576888" y="1484313"/>
            <a:ext cx="2290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800" b="1">
                <a:solidFill>
                  <a:schemeClr val="accent2"/>
                </a:solidFill>
                <a:latin typeface="Tahoma" panose="020B0604030504040204" pitchFamily="34" charset="0"/>
              </a:rPr>
              <a:t>APLICAÇÃO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199188" y="569913"/>
            <a:ext cx="115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5400" b="1">
                <a:solidFill>
                  <a:srgbClr val="FF0000"/>
                </a:solidFill>
                <a:latin typeface="Tahoma" panose="020B0604030504040204" pitchFamily="34" charset="0"/>
              </a:rPr>
              <a:t>N1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5145088" y="3714750"/>
            <a:ext cx="3856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2800" b="1">
                <a:solidFill>
                  <a:srgbClr val="008000"/>
                </a:solidFill>
                <a:latin typeface="Tahoma" panose="020B0604030504040204" pitchFamily="34" charset="0"/>
              </a:rPr>
              <a:t>SUSTENTAÇÃO </a:t>
            </a:r>
          </a:p>
          <a:p>
            <a:pPr algn="l">
              <a:buFontTx/>
              <a:buChar char="•"/>
            </a:pPr>
            <a:r>
              <a:rPr lang="pt-BR" altLang="en-US" sz="2800" b="1">
                <a:solidFill>
                  <a:srgbClr val="008000"/>
                </a:solidFill>
                <a:latin typeface="Tahoma" panose="020B0604030504040204" pitchFamily="34" charset="0"/>
              </a:rPr>
              <a:t>SEPARAÇÃO DOS</a:t>
            </a:r>
          </a:p>
          <a:p>
            <a:pPr algn="l"/>
            <a:r>
              <a:rPr lang="pt-BR" altLang="en-US" sz="2800" b="1">
                <a:solidFill>
                  <a:srgbClr val="008000"/>
                </a:solidFill>
                <a:latin typeface="Tahoma" panose="020B0604030504040204" pitchFamily="34" charset="0"/>
              </a:rPr>
              <a:t>  CONDUTORES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5516563" y="2292350"/>
            <a:ext cx="2403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pt-BR" altLang="en-US" sz="2800" b="1">
                <a:solidFill>
                  <a:schemeClr val="accent2"/>
                </a:solidFill>
                <a:latin typeface="Tahoma" panose="020B0604030504040204" pitchFamily="34" charset="0"/>
              </a:rPr>
              <a:t>TANGENTE </a:t>
            </a:r>
          </a:p>
          <a:p>
            <a:pPr>
              <a:buFontTx/>
              <a:buChar char="•"/>
            </a:pPr>
            <a:r>
              <a:rPr lang="pt-BR" altLang="en-US" sz="2800" b="1">
                <a:solidFill>
                  <a:schemeClr val="accent2"/>
                </a:solidFill>
                <a:latin typeface="Tahoma" panose="020B0604030504040204" pitchFamily="34" charset="0"/>
              </a:rPr>
              <a:t>PEQUENOS</a:t>
            </a:r>
          </a:p>
          <a:p>
            <a:r>
              <a:rPr lang="pt-BR" altLang="en-US" sz="2800" b="1">
                <a:solidFill>
                  <a:schemeClr val="accent2"/>
                </a:solidFill>
                <a:latin typeface="Tahoma" panose="020B0604030504040204" pitchFamily="34" charset="0"/>
              </a:rPr>
              <a:t>ÂNGULOS</a:t>
            </a:r>
          </a:p>
        </p:txBody>
      </p:sp>
      <p:pic>
        <p:nvPicPr>
          <p:cNvPr id="27654" name="Picture 2" descr="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500563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utoUpdateAnimBg="0"/>
      <p:bldP spid="93190" grpId="0" autoUpdateAnimBg="0"/>
      <p:bldP spid="93191" grpId="0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6934200" y="3581400"/>
            <a:ext cx="191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>
                <a:solidFill>
                  <a:srgbClr val="3939FF"/>
                </a:solidFill>
                <a:latin typeface="Tahoma" panose="020B0604030504040204" pitchFamily="34" charset="0"/>
              </a:rPr>
              <a:t>Visão Geral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407025" y="2895600"/>
            <a:ext cx="2716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3939FF"/>
                </a:solidFill>
                <a:latin typeface="Tahoma" panose="020B0604030504040204" pitchFamily="34" charset="0"/>
              </a:rPr>
              <a:t>CAL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376238" y="1144588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t-BR" altLang="en-US"/>
              <a:t>CAT</a:t>
            </a:r>
          </a:p>
        </p:txBody>
      </p:sp>
      <p:pic>
        <p:nvPicPr>
          <p:cNvPr id="126979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25538"/>
            <a:ext cx="79565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002739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1500"/>
            <a:ext cx="788511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87463" y="457200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81000" y="2371725"/>
            <a:ext cx="876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PEQUENOS ÂNGULOS</a:t>
            </a:r>
          </a:p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FINAIS DE LINHA COM POUCO ESFORÇO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3929063" y="727075"/>
            <a:ext cx="1257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>
                <a:solidFill>
                  <a:srgbClr val="FF0000"/>
                </a:solidFill>
                <a:latin typeface="Tahoma" panose="020B0604030504040204" pitchFamily="34" charset="0"/>
              </a:rPr>
              <a:t>N2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457200" y="5000625"/>
            <a:ext cx="82216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SUSTENTAÇÃO </a:t>
            </a:r>
          </a:p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008000"/>
                </a:solidFill>
                <a:latin typeface="Tahoma" panose="020B0604030504040204" pitchFamily="34" charset="0"/>
              </a:rPr>
              <a:t>SEPARAÇÃO DOS CONDUTORES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utoUpdateAnimBg="0"/>
      <p:bldP spid="99333" grpId="0" autoUpdateAnimBg="0"/>
      <p:bldP spid="9933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00272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69925" y="2587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000" b="1">
              <a:solidFill>
                <a:srgbClr val="66FF33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287463" y="457200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928688" y="17145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latin typeface="Tahoma" panose="020B0604030504040204" pitchFamily="34" charset="0"/>
              </a:rPr>
              <a:t>FINAIS DE LINHA</a:t>
            </a:r>
          </a:p>
        </p:txBody>
      </p:sp>
      <p:sp>
        <p:nvSpPr>
          <p:cNvPr id="265222" name="Text Box 6"/>
          <p:cNvSpPr txBox="1">
            <a:spLocks noChangeArrowheads="1"/>
          </p:cNvSpPr>
          <p:nvPr/>
        </p:nvSpPr>
        <p:spPr bwMode="auto">
          <a:xfrm>
            <a:off x="3978275" y="622300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>
                <a:solidFill>
                  <a:srgbClr val="FF0000"/>
                </a:solidFill>
              </a:rPr>
              <a:t>N3</a:t>
            </a:r>
          </a:p>
        </p:txBody>
      </p:sp>
      <p:sp>
        <p:nvSpPr>
          <p:cNvPr id="265223" name="Text Box 7"/>
          <p:cNvSpPr txBox="1">
            <a:spLocks noChangeArrowheads="1"/>
          </p:cNvSpPr>
          <p:nvPr/>
        </p:nvSpPr>
        <p:spPr bwMode="auto">
          <a:xfrm>
            <a:off x="942975" y="4500563"/>
            <a:ext cx="8382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SE CARACTERIZA POR EMPREGAR</a:t>
            </a:r>
          </a:p>
          <a:p>
            <a:pPr algn="l"/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TRÊS CADEIAS DE ISOLADORES DE                       DISCO</a:t>
            </a:r>
          </a:p>
        </p:txBody>
      </p:sp>
      <p:sp>
        <p:nvSpPr>
          <p:cNvPr id="265224" name="Text Box 8"/>
          <p:cNvSpPr txBox="1">
            <a:spLocks noChangeArrowheads="1"/>
          </p:cNvSpPr>
          <p:nvPr/>
        </p:nvSpPr>
        <p:spPr bwMode="auto">
          <a:xfrm>
            <a:off x="942975" y="3292475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SUPORTA MAIOR TENSÃO MECÂNICA QUE A N2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1" grpId="0" autoUpdateAnimBg="0"/>
      <p:bldP spid="265222" grpId="0" autoUpdateAnimBg="0"/>
      <p:bldP spid="265223" grpId="0" autoUpdateAnimBg="0"/>
      <p:bldP spid="26522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0025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50888"/>
            <a:ext cx="7885112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98513" y="1614488"/>
            <a:ext cx="8382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MUDANÇA DE BITOLA </a:t>
            </a:r>
          </a:p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ÂNGULOS</a:t>
            </a:r>
          </a:p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INSTALAÇÕES DE EQUIPAMENTOS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978275" y="622300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N4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798513" y="4495800"/>
            <a:ext cx="8382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SE CARACTERIZA POR EMPREGAR</a:t>
            </a:r>
          </a:p>
          <a:p>
            <a:pPr algn="l"/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SEIS CADEIAS DE ISOLADORES DE                       DISCO E ISOLADORES DE PINO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utoUpdateAnimBg="0"/>
      <p:bldP spid="104452" grpId="0" autoUpdateAnimBg="0"/>
      <p:bldP spid="10445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002740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2313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582613" y="20574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AFASTAMENTO DE FACHADAS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3937000" y="693738"/>
            <a:ext cx="1243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M1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82613" y="34290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SEMELHANTES ÀS ESTRUTURAS NORMAIS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582613" y="49530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latin typeface="Tahoma" panose="020B0604030504040204" pitchFamily="34" charset="0"/>
              </a:rPr>
              <a:t>SE CARACTERIZAM POR ESTAREM DESLOCADAS DO CENTRO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utoUpdateAnimBg="0"/>
      <p:bldP spid="105476" grpId="0" autoUpdateAnimBg="0"/>
      <p:bldP spid="105477" grpId="0" autoUpdateAnimBg="0"/>
      <p:bldP spid="10547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0025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2313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937000" y="549275"/>
            <a:ext cx="1243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M2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00274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2313"/>
            <a:ext cx="781208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938588" y="549275"/>
            <a:ext cx="12430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6000" b="1"/>
              <a:t>M3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002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36600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682625" y="1370013"/>
            <a:ext cx="8382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AFASTAMENTO DE FACHADAS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978275" y="536575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B1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54050" y="27432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000099"/>
                </a:solidFill>
                <a:latin typeface="Tahoma" panose="020B0604030504040204" pitchFamily="34" charset="0"/>
              </a:rPr>
              <a:t>SEMELHANTES ÀS ESTRUTURAS NORMAIS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90563" y="4648200"/>
            <a:ext cx="876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latin typeface="Tahoma" panose="020B0604030504040204" pitchFamily="34" charset="0"/>
              </a:rPr>
              <a:t>SE CARACTERIZAM POR ESTAREM TOTALMENTE DESLOCADAS PARA A RUA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autoUpdateAnimBg="0"/>
      <p:bldP spid="109572" grpId="0" autoUpdateAnimBg="0"/>
      <p:bldP spid="109573" grpId="0" autoUpdateAnimBg="0"/>
      <p:bldP spid="10957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00272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736600"/>
            <a:ext cx="781208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978275" y="550863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B2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4284663" y="3213100"/>
            <a:ext cx="4319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t-BR" altLang="en-US" sz="2400" b="1">
                <a:solidFill>
                  <a:srgbClr val="01438C"/>
                </a:solidFill>
                <a:latin typeface="Tahoma" panose="020B0604030504040204" pitchFamily="34" charset="0"/>
              </a:rPr>
              <a:t>Visão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Ser a distribuidora de energia elétrica mais admirada do País.</a:t>
            </a: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4356100" y="908050"/>
            <a:ext cx="43195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t-BR" altLang="en-US" sz="2400" b="1">
                <a:solidFill>
                  <a:srgbClr val="01438C"/>
                </a:solidFill>
                <a:latin typeface="Tahoma" panose="020B0604030504040204" pitchFamily="34" charset="0"/>
              </a:rPr>
              <a:t>Missão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Distribuir energia elétrica com segurança e qualidade para o desenvolvimento e bem-estar das comunidades atendidas, gerando crescente valor para os clientes, colaboradores e acionistas.</a:t>
            </a:r>
            <a:endParaRPr lang="pt-BR" altLang="en-US" sz="2400" b="1">
              <a:solidFill>
                <a:srgbClr val="01438C"/>
              </a:solidFill>
              <a:latin typeface="Tahoma" panose="020B0604030504040204" pitchFamily="34" charset="0"/>
            </a:endParaRPr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4356100" y="4508500"/>
            <a:ext cx="43195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pt-BR" altLang="en-US" sz="2400" b="1">
                <a:solidFill>
                  <a:srgbClr val="01438C"/>
                </a:solidFill>
                <a:latin typeface="Tahoma" panose="020B0604030504040204" pitchFamily="34" charset="0"/>
              </a:rPr>
              <a:t>Valores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Segurança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Respeito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Integridade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Comunicação </a:t>
            </a:r>
          </a:p>
          <a:p>
            <a:pPr algn="l" eaLnBrk="1" hangingPunct="1"/>
            <a:r>
              <a:rPr lang="pt-BR" altLang="en-US">
                <a:solidFill>
                  <a:srgbClr val="01438C"/>
                </a:solidFill>
                <a:latin typeface="Tahoma" panose="020B0604030504040204" pitchFamily="34" charset="0"/>
              </a:rPr>
              <a:t>Excelência</a:t>
            </a:r>
          </a:p>
        </p:txBody>
      </p:sp>
      <p:pic>
        <p:nvPicPr>
          <p:cNvPr id="19461" name="Picture 14" descr="operador COD - foto 08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5488"/>
            <a:ext cx="3995738" cy="5913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002733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92150"/>
            <a:ext cx="795655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978275" y="477838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B3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002723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46125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3978275" y="550863"/>
            <a:ext cx="1158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6000" b="1"/>
              <a:t>B4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1008063" y="865188"/>
            <a:ext cx="6948487" cy="5084762"/>
            <a:chOff x="0" y="0"/>
            <a:chExt cx="5760" cy="4320"/>
          </a:xfrm>
        </p:grpSpPr>
        <p:pic>
          <p:nvPicPr>
            <p:cNvPr id="38917" name="Picture 3" descr="P002664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19" name="Freeform 5"/>
            <p:cNvSpPr>
              <a:spLocks/>
            </p:cNvSpPr>
            <p:nvPr/>
          </p:nvSpPr>
          <p:spPr bwMode="auto">
            <a:xfrm>
              <a:off x="384" y="2064"/>
              <a:ext cx="5328" cy="480"/>
            </a:xfrm>
            <a:custGeom>
              <a:avLst/>
              <a:gdLst>
                <a:gd name="T0" fmla="*/ 0 w 5328"/>
                <a:gd name="T1" fmla="*/ 144 h 480"/>
                <a:gd name="T2" fmla="*/ 5328 w 5328"/>
                <a:gd name="T3" fmla="*/ 480 h 480"/>
                <a:gd name="T4" fmla="*/ 5328 w 5328"/>
                <a:gd name="T5" fmla="*/ 0 h 480"/>
                <a:gd name="T6" fmla="*/ 0 w 5328"/>
                <a:gd name="T7" fmla="*/ 0 h 480"/>
                <a:gd name="T8" fmla="*/ 0 w 5328"/>
                <a:gd name="T9" fmla="*/ 144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28"/>
                <a:gd name="T16" fmla="*/ 0 h 480"/>
                <a:gd name="T17" fmla="*/ 5328 w 5328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28" h="480">
                  <a:moveTo>
                    <a:pt x="0" y="144"/>
                  </a:moveTo>
                  <a:lnTo>
                    <a:pt x="5328" y="480"/>
                  </a:lnTo>
                  <a:lnTo>
                    <a:pt x="5328" y="0"/>
                  </a:lnTo>
                  <a:lnTo>
                    <a:pt x="0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0" name="Rectangle 6"/>
            <p:cNvSpPr>
              <a:spLocks noChangeArrowheads="1"/>
            </p:cNvSpPr>
            <p:nvPr/>
          </p:nvSpPr>
          <p:spPr bwMode="auto">
            <a:xfrm>
              <a:off x="5424" y="1920"/>
              <a:ext cx="336" cy="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10" y="1920"/>
              <a:ext cx="384" cy="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2" name="Rectangle 8"/>
            <p:cNvSpPr>
              <a:spLocks noChangeArrowheads="1"/>
            </p:cNvSpPr>
            <p:nvPr/>
          </p:nvSpPr>
          <p:spPr bwMode="auto">
            <a:xfrm>
              <a:off x="0" y="3744"/>
              <a:ext cx="5760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8915" name="Text Box 9"/>
          <p:cNvSpPr txBox="1">
            <a:spLocks noChangeArrowheads="1"/>
          </p:cNvSpPr>
          <p:nvPr/>
        </p:nvSpPr>
        <p:spPr bwMode="auto">
          <a:xfrm>
            <a:off x="1978025" y="965200"/>
            <a:ext cx="5554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MATERIAIS EMPREGADOS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1330325" y="2489200"/>
            <a:ext cx="633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CRUZETAS E MÃO FRANCESAS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0" y="765175"/>
            <a:ext cx="8172450" cy="5832475"/>
            <a:chOff x="0" y="0"/>
            <a:chExt cx="5760" cy="4323"/>
          </a:xfrm>
        </p:grpSpPr>
        <p:pic>
          <p:nvPicPr>
            <p:cNvPr id="39940" name="Picture 3" descr="P002675"/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42" name="Rectangle 5"/>
            <p:cNvSpPr>
              <a:spLocks noChangeArrowheads="1"/>
            </p:cNvSpPr>
            <p:nvPr/>
          </p:nvSpPr>
          <p:spPr bwMode="auto">
            <a:xfrm>
              <a:off x="0" y="2160"/>
              <a:ext cx="768" cy="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5282" y="2160"/>
              <a:ext cx="478" cy="2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44" name="Freeform 7"/>
            <p:cNvSpPr>
              <a:spLocks/>
            </p:cNvSpPr>
            <p:nvPr/>
          </p:nvSpPr>
          <p:spPr bwMode="auto">
            <a:xfrm>
              <a:off x="3289" y="2162"/>
              <a:ext cx="2018" cy="331"/>
            </a:xfrm>
            <a:custGeom>
              <a:avLst/>
              <a:gdLst>
                <a:gd name="T0" fmla="*/ 2018 w 2018"/>
                <a:gd name="T1" fmla="*/ 331 h 331"/>
                <a:gd name="T2" fmla="*/ 911 w 2018"/>
                <a:gd name="T3" fmla="*/ 0 h 331"/>
                <a:gd name="T4" fmla="*/ 94 w 2018"/>
                <a:gd name="T5" fmla="*/ 10 h 331"/>
                <a:gd name="T6" fmla="*/ 0 w 2018"/>
                <a:gd name="T7" fmla="*/ 2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18"/>
                <a:gd name="T13" fmla="*/ 0 h 331"/>
                <a:gd name="T14" fmla="*/ 2018 w 2018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18" h="331">
                  <a:moveTo>
                    <a:pt x="2018" y="331"/>
                  </a:moveTo>
                  <a:cubicBezTo>
                    <a:pt x="1662" y="167"/>
                    <a:pt x="1302" y="47"/>
                    <a:pt x="911" y="0"/>
                  </a:cubicBezTo>
                  <a:cubicBezTo>
                    <a:pt x="639" y="3"/>
                    <a:pt x="366" y="4"/>
                    <a:pt x="94" y="10"/>
                  </a:cubicBezTo>
                  <a:cubicBezTo>
                    <a:pt x="62" y="11"/>
                    <a:pt x="0" y="20"/>
                    <a:pt x="0" y="20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45" name="Freeform 8"/>
            <p:cNvSpPr>
              <a:spLocks/>
            </p:cNvSpPr>
            <p:nvPr/>
          </p:nvSpPr>
          <p:spPr bwMode="auto">
            <a:xfrm>
              <a:off x="672" y="1776"/>
              <a:ext cx="4800" cy="720"/>
            </a:xfrm>
            <a:custGeom>
              <a:avLst/>
              <a:gdLst>
                <a:gd name="T0" fmla="*/ 4800 w 4800"/>
                <a:gd name="T1" fmla="*/ 720 h 720"/>
                <a:gd name="T2" fmla="*/ 0 w 4800"/>
                <a:gd name="T3" fmla="*/ 528 h 720"/>
                <a:gd name="T4" fmla="*/ 0 w 4800"/>
                <a:gd name="T5" fmla="*/ 0 h 720"/>
                <a:gd name="T6" fmla="*/ 4800 w 4800"/>
                <a:gd name="T7" fmla="*/ 0 h 720"/>
                <a:gd name="T8" fmla="*/ 4800 w 4800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0"/>
                <a:gd name="T16" fmla="*/ 0 h 720"/>
                <a:gd name="T17" fmla="*/ 4800 w 4800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0" h="720">
                  <a:moveTo>
                    <a:pt x="4800" y="720"/>
                  </a:moveTo>
                  <a:lnTo>
                    <a:pt x="0" y="528"/>
                  </a:lnTo>
                  <a:lnTo>
                    <a:pt x="0" y="0"/>
                  </a:lnTo>
                  <a:lnTo>
                    <a:pt x="4800" y="0"/>
                  </a:lnTo>
                  <a:lnTo>
                    <a:pt x="4800" y="7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624" y="3504"/>
              <a:ext cx="4896" cy="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2700338" y="849313"/>
            <a:ext cx="3806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CRUZETA DE 2 m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E MÃO FRANCESA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002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92150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878138" y="700088"/>
            <a:ext cx="2663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FERRAGENS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863600" y="1484313"/>
            <a:ext cx="7380288" cy="5157787"/>
            <a:chOff x="0" y="0"/>
            <a:chExt cx="5760" cy="4320"/>
          </a:xfrm>
        </p:grpSpPr>
        <p:pic>
          <p:nvPicPr>
            <p:cNvPr id="41988" name="Picture 3" descr="P00249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9" name="Rectangle 4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9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104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991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1841500" y="620713"/>
            <a:ext cx="5538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ISOLADOR DE PINO 15 kV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0026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5488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87463" y="606425"/>
            <a:ext cx="5568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ISOLADOR</a:t>
            </a:r>
            <a:r>
              <a:rPr lang="pt-BR" altLang="en-US" sz="4000" b="1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DE PINO 25 kV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002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6600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74850" y="1014413"/>
            <a:ext cx="4521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latin typeface="Tahoma" panose="020B0604030504040204" pitchFamily="34" charset="0"/>
              </a:rPr>
              <a:t>ISOLADOR DE DISCO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002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35013"/>
            <a:ext cx="7885112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425700" y="944563"/>
            <a:ext cx="5265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latin typeface="Tahoma" panose="020B0604030504040204" pitchFamily="34" charset="0"/>
              </a:rPr>
              <a:t>CADEIA DE ISOLADORES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0025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6600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308350" y="627063"/>
            <a:ext cx="2549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MATERIAIS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781050"/>
            <a:ext cx="8224838" cy="579438"/>
            <a:chOff x="240" y="106"/>
            <a:chExt cx="5181" cy="426"/>
          </a:xfrm>
        </p:grpSpPr>
        <p:sp>
          <p:nvSpPr>
            <p:cNvPr id="20491" name="Rectangle 3"/>
            <p:cNvSpPr>
              <a:spLocks noChangeArrowheads="1"/>
            </p:cNvSpPr>
            <p:nvPr/>
          </p:nvSpPr>
          <p:spPr bwMode="auto">
            <a:xfrm>
              <a:off x="240" y="144"/>
              <a:ext cx="384" cy="314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2" name="Text Box 4"/>
            <p:cNvSpPr txBox="1">
              <a:spLocks noChangeArrowheads="1"/>
            </p:cNvSpPr>
            <p:nvPr/>
          </p:nvSpPr>
          <p:spPr bwMode="auto">
            <a:xfrm>
              <a:off x="624" y="106"/>
              <a:ext cx="4797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pt-BR" altLang="en-US" sz="3200" b="1">
                  <a:solidFill>
                    <a:schemeClr val="accent2"/>
                  </a:solidFill>
                </a:rPr>
                <a:t>ÁREA DE CONCESSÃO DA ELEKTRO </a:t>
              </a:r>
            </a:p>
          </p:txBody>
        </p:sp>
      </p:grpSp>
      <p:grpSp>
        <p:nvGrpSpPr>
          <p:cNvPr id="20483" name="Group 5"/>
          <p:cNvGrpSpPr>
            <a:grpSpLocks/>
          </p:cNvGrpSpPr>
          <p:nvPr/>
        </p:nvGrpSpPr>
        <p:grpSpPr bwMode="auto">
          <a:xfrm>
            <a:off x="0" y="1441450"/>
            <a:ext cx="9144000" cy="5156200"/>
            <a:chOff x="0" y="528"/>
            <a:chExt cx="5760" cy="3792"/>
          </a:xfrm>
        </p:grpSpPr>
        <p:sp>
          <p:nvSpPr>
            <p:cNvPr id="20484" name="Rectangle 6"/>
            <p:cNvSpPr>
              <a:spLocks noChangeArrowheads="1"/>
            </p:cNvSpPr>
            <p:nvPr/>
          </p:nvSpPr>
          <p:spPr bwMode="auto">
            <a:xfrm>
              <a:off x="0" y="3360"/>
              <a:ext cx="2256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0485" name="Picture 7" descr="sp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1"/>
              <a:ext cx="5760" cy="3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Freeform 8"/>
            <p:cNvSpPr>
              <a:spLocks/>
            </p:cNvSpPr>
            <p:nvPr/>
          </p:nvSpPr>
          <p:spPr bwMode="auto">
            <a:xfrm>
              <a:off x="0" y="2688"/>
              <a:ext cx="2976" cy="1632"/>
            </a:xfrm>
            <a:custGeom>
              <a:avLst/>
              <a:gdLst>
                <a:gd name="T0" fmla="*/ 0 w 2976"/>
                <a:gd name="T1" fmla="*/ 0 h 1632"/>
                <a:gd name="T2" fmla="*/ 1824 w 2976"/>
                <a:gd name="T3" fmla="*/ 240 h 1632"/>
                <a:gd name="T4" fmla="*/ 2496 w 2976"/>
                <a:gd name="T5" fmla="*/ 1296 h 1632"/>
                <a:gd name="T6" fmla="*/ 2880 w 2976"/>
                <a:gd name="T7" fmla="*/ 1296 h 1632"/>
                <a:gd name="T8" fmla="*/ 2976 w 2976"/>
                <a:gd name="T9" fmla="*/ 1632 h 1632"/>
                <a:gd name="T10" fmla="*/ 0 w 2976"/>
                <a:gd name="T11" fmla="*/ 1632 h 1632"/>
                <a:gd name="T12" fmla="*/ 0 w 2976"/>
                <a:gd name="T13" fmla="*/ 0 h 16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76"/>
                <a:gd name="T22" fmla="*/ 0 h 1632"/>
                <a:gd name="T23" fmla="*/ 2976 w 2976"/>
                <a:gd name="T24" fmla="*/ 1632 h 16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76" h="1632">
                  <a:moveTo>
                    <a:pt x="0" y="0"/>
                  </a:moveTo>
                  <a:lnTo>
                    <a:pt x="1824" y="240"/>
                  </a:lnTo>
                  <a:lnTo>
                    <a:pt x="2496" y="1296"/>
                  </a:lnTo>
                  <a:lnTo>
                    <a:pt x="2880" y="1296"/>
                  </a:lnTo>
                  <a:lnTo>
                    <a:pt x="2976" y="1632"/>
                  </a:lnTo>
                  <a:lnTo>
                    <a:pt x="0" y="1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87" name="Freeform 9"/>
            <p:cNvSpPr>
              <a:spLocks/>
            </p:cNvSpPr>
            <p:nvPr/>
          </p:nvSpPr>
          <p:spPr bwMode="auto">
            <a:xfrm>
              <a:off x="96" y="912"/>
              <a:ext cx="480" cy="384"/>
            </a:xfrm>
            <a:custGeom>
              <a:avLst/>
              <a:gdLst>
                <a:gd name="T0" fmla="*/ 0 w 480"/>
                <a:gd name="T1" fmla="*/ 0 h 384"/>
                <a:gd name="T2" fmla="*/ 432 w 480"/>
                <a:gd name="T3" fmla="*/ 96 h 384"/>
                <a:gd name="T4" fmla="*/ 480 w 480"/>
                <a:gd name="T5" fmla="*/ 240 h 384"/>
                <a:gd name="T6" fmla="*/ 48 w 480"/>
                <a:gd name="T7" fmla="*/ 384 h 384"/>
                <a:gd name="T8" fmla="*/ 0 w 480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84"/>
                <a:gd name="T17" fmla="*/ 480 w 480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84">
                  <a:moveTo>
                    <a:pt x="0" y="0"/>
                  </a:moveTo>
                  <a:lnTo>
                    <a:pt x="432" y="96"/>
                  </a:lnTo>
                  <a:lnTo>
                    <a:pt x="480" y="240"/>
                  </a:lnTo>
                  <a:lnTo>
                    <a:pt x="48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88" name="Freeform 10"/>
            <p:cNvSpPr>
              <a:spLocks/>
            </p:cNvSpPr>
            <p:nvPr/>
          </p:nvSpPr>
          <p:spPr bwMode="auto">
            <a:xfrm>
              <a:off x="3936" y="1200"/>
              <a:ext cx="384" cy="480"/>
            </a:xfrm>
            <a:custGeom>
              <a:avLst/>
              <a:gdLst>
                <a:gd name="T0" fmla="*/ 48 w 384"/>
                <a:gd name="T1" fmla="*/ 96 h 480"/>
                <a:gd name="T2" fmla="*/ 0 w 384"/>
                <a:gd name="T3" fmla="*/ 480 h 480"/>
                <a:gd name="T4" fmla="*/ 384 w 384"/>
                <a:gd name="T5" fmla="*/ 480 h 480"/>
                <a:gd name="T6" fmla="*/ 240 w 384"/>
                <a:gd name="T7" fmla="*/ 0 h 480"/>
                <a:gd name="T8" fmla="*/ 48 w 384"/>
                <a:gd name="T9" fmla="*/ 96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480"/>
                <a:gd name="T17" fmla="*/ 384 w 384"/>
                <a:gd name="T18" fmla="*/ 480 h 4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480">
                  <a:moveTo>
                    <a:pt x="48" y="96"/>
                  </a:moveTo>
                  <a:lnTo>
                    <a:pt x="0" y="480"/>
                  </a:lnTo>
                  <a:lnTo>
                    <a:pt x="384" y="480"/>
                  </a:lnTo>
                  <a:lnTo>
                    <a:pt x="240" y="0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89" name="Freeform 11"/>
            <p:cNvSpPr>
              <a:spLocks/>
            </p:cNvSpPr>
            <p:nvPr/>
          </p:nvSpPr>
          <p:spPr bwMode="auto">
            <a:xfrm>
              <a:off x="4224" y="984"/>
              <a:ext cx="1488" cy="1848"/>
            </a:xfrm>
            <a:custGeom>
              <a:avLst/>
              <a:gdLst>
                <a:gd name="T0" fmla="*/ 0 w 1488"/>
                <a:gd name="T1" fmla="*/ 24 h 1848"/>
                <a:gd name="T2" fmla="*/ 96 w 1488"/>
                <a:gd name="T3" fmla="*/ 1560 h 1848"/>
                <a:gd name="T4" fmla="*/ 1152 w 1488"/>
                <a:gd name="T5" fmla="*/ 1464 h 1848"/>
                <a:gd name="T6" fmla="*/ 1296 w 1488"/>
                <a:gd name="T7" fmla="*/ 1608 h 1848"/>
                <a:gd name="T8" fmla="*/ 1200 w 1488"/>
                <a:gd name="T9" fmla="*/ 1848 h 1848"/>
                <a:gd name="T10" fmla="*/ 1488 w 1488"/>
                <a:gd name="T11" fmla="*/ 1752 h 1848"/>
                <a:gd name="T12" fmla="*/ 1476 w 1488"/>
                <a:gd name="T13" fmla="*/ 6 h 1848"/>
                <a:gd name="T14" fmla="*/ 30 w 1488"/>
                <a:gd name="T15" fmla="*/ 0 h 1848"/>
                <a:gd name="T16" fmla="*/ 0 w 1488"/>
                <a:gd name="T17" fmla="*/ 24 h 18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8"/>
                <a:gd name="T28" fmla="*/ 0 h 1848"/>
                <a:gd name="T29" fmla="*/ 1488 w 1488"/>
                <a:gd name="T30" fmla="*/ 1848 h 18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8" h="1848">
                  <a:moveTo>
                    <a:pt x="0" y="24"/>
                  </a:moveTo>
                  <a:lnTo>
                    <a:pt x="96" y="1560"/>
                  </a:lnTo>
                  <a:lnTo>
                    <a:pt x="1152" y="1464"/>
                  </a:lnTo>
                  <a:lnTo>
                    <a:pt x="1296" y="1608"/>
                  </a:lnTo>
                  <a:lnTo>
                    <a:pt x="1200" y="1848"/>
                  </a:lnTo>
                  <a:lnTo>
                    <a:pt x="1488" y="1752"/>
                  </a:lnTo>
                  <a:lnTo>
                    <a:pt x="1476" y="6"/>
                  </a:lnTo>
                  <a:lnTo>
                    <a:pt x="3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490" name="Freeform 12"/>
            <p:cNvSpPr>
              <a:spLocks/>
            </p:cNvSpPr>
            <p:nvPr/>
          </p:nvSpPr>
          <p:spPr bwMode="auto">
            <a:xfrm>
              <a:off x="4242" y="528"/>
              <a:ext cx="1488" cy="624"/>
            </a:xfrm>
            <a:custGeom>
              <a:avLst/>
              <a:gdLst>
                <a:gd name="T0" fmla="*/ 0 w 1488"/>
                <a:gd name="T1" fmla="*/ 0 h 624"/>
                <a:gd name="T2" fmla="*/ 1488 w 1488"/>
                <a:gd name="T3" fmla="*/ 0 h 624"/>
                <a:gd name="T4" fmla="*/ 1488 w 1488"/>
                <a:gd name="T5" fmla="*/ 624 h 624"/>
                <a:gd name="T6" fmla="*/ 17 w 1488"/>
                <a:gd name="T7" fmla="*/ 521 h 624"/>
                <a:gd name="T8" fmla="*/ 0 w 1488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8"/>
                <a:gd name="T16" fmla="*/ 0 h 624"/>
                <a:gd name="T17" fmla="*/ 1488 w 1488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8" h="624">
                  <a:moveTo>
                    <a:pt x="0" y="0"/>
                  </a:moveTo>
                  <a:lnTo>
                    <a:pt x="1488" y="0"/>
                  </a:lnTo>
                  <a:lnTo>
                    <a:pt x="1488" y="624"/>
                  </a:lnTo>
                  <a:cubicBezTo>
                    <a:pt x="998" y="590"/>
                    <a:pt x="17" y="521"/>
                    <a:pt x="17" y="5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002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36600"/>
            <a:ext cx="7885112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78138" y="681038"/>
            <a:ext cx="2663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FERRAGENS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de na árv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85813"/>
            <a:ext cx="781367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1187450" y="598488"/>
            <a:ext cx="6977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REDES ISOLADAS / PROTEGIDAS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69913" y="27051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MELHOR CONVIVÊNCIA COM O MEIO AMBIENTE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569913" y="5081588"/>
            <a:ext cx="8610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Tx/>
              <a:buChar char="•"/>
            </a:pPr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MELHOR OCUPAÇÃO DO POSTE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utoUpdateAnimBg="0"/>
      <p:bldP spid="115716" grpId="0" autoUpdateAnimBg="0"/>
      <p:bldP spid="11571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0025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27075"/>
            <a:ext cx="7885112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738438" y="603250"/>
            <a:ext cx="3698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REDE COMPACTA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484438" y="1196975"/>
            <a:ext cx="4183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TENSÃO DE 13,8 kV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00253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44538"/>
            <a:ext cx="781208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962275" y="617538"/>
            <a:ext cx="32718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REDE ISOLADA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39750" y="4581525"/>
            <a:ext cx="4408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CABO PRÉ-REUNIDO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1 rural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50888"/>
            <a:ext cx="7885113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835150" y="1700213"/>
            <a:ext cx="4181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REDES TRIFÁSICAS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002687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881313" y="676275"/>
            <a:ext cx="34020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REDE BIFÁSICA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277938" y="2216150"/>
            <a:ext cx="66944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EM OPÇÃO AO MRT É APLICADA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QUANDO OS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CUSTOS SÃO MENORES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2532063" y="5370513"/>
            <a:ext cx="41989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13.800 / 230-115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 autoUpdateAnimBg="0"/>
      <p:bldP spid="26726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002698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3089275" y="1973263"/>
            <a:ext cx="3063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SISTEMA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MRT</a:t>
            </a:r>
            <a:endParaRPr lang="pt-BR" altLang="en-US" sz="3200" b="1">
              <a:latin typeface="Tahoma" panose="020B060403050404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413000" y="769938"/>
            <a:ext cx="4741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REDES MONOFÁSICAS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193800" y="3116263"/>
            <a:ext cx="68691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M</a:t>
            </a:r>
            <a:r>
              <a:rPr lang="pt-BR" altLang="en-US" sz="3200" b="1">
                <a:latin typeface="Tahoma" panose="020B0604030504040204" pitchFamily="34" charset="0"/>
              </a:rPr>
              <a:t>onofilar com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R</a:t>
            </a:r>
            <a:r>
              <a:rPr lang="pt-BR" altLang="en-US" sz="3200" b="1">
                <a:latin typeface="Tahoma" panose="020B0604030504040204" pitchFamily="34" charset="0"/>
              </a:rPr>
              <a:t>etorno por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pt-BR" altLang="en-US" sz="3200" b="1">
                <a:latin typeface="Tahoma" panose="020B0604030504040204" pitchFamily="34" charset="0"/>
              </a:rPr>
              <a:t>erra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1181100" y="5099050"/>
            <a:ext cx="6919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LIMITADO A BAIXAS POTÊNCIAS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15 kVA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utoUpdateAnimBg="0"/>
      <p:bldP spid="125957" grpId="0" autoUpdateAnimBg="0"/>
      <p:bldP spid="12595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31838"/>
            <a:ext cx="9134475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03350" y="2936875"/>
            <a:ext cx="5905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b="1">
                <a:solidFill>
                  <a:srgbClr val="0000CC"/>
                </a:solidFill>
                <a:latin typeface="Tahoma" panose="020B0604030504040204" pitchFamily="34" charset="0"/>
              </a:rPr>
              <a:t>RURAL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pt-BR" altLang="en-US" sz="2400" b="1">
                <a:solidFill>
                  <a:srgbClr val="0000CC"/>
                </a:solidFill>
                <a:latin typeface="Tahoma" panose="020B0604030504040204" pitchFamily="34" charset="0"/>
              </a:rPr>
              <a:t>URBANA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endParaRPr lang="pt-BR" altLang="en-US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Oval 2"/>
          <p:cNvSpPr>
            <a:spLocks noChangeArrowheads="1"/>
          </p:cNvSpPr>
          <p:nvPr/>
        </p:nvSpPr>
        <p:spPr bwMode="auto">
          <a:xfrm>
            <a:off x="6934200" y="2133600"/>
            <a:ext cx="762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5299" name="Picture 3" descr="HTL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533650" y="381000"/>
            <a:ext cx="4019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/>
              <a:t>REDES RURAIS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04800" y="3276600"/>
            <a:ext cx="83931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chemeClr val="bg1"/>
                </a:solidFill>
              </a:rPr>
              <a:t>MELHORANDO A QUALIDADE DE</a:t>
            </a:r>
          </a:p>
          <a:p>
            <a:r>
              <a:rPr lang="pt-BR" altLang="en-US" sz="4000" b="1">
                <a:solidFill>
                  <a:schemeClr val="bg1"/>
                </a:solidFill>
              </a:rPr>
              <a:t>VIDA NO CAMPO</a:t>
            </a:r>
          </a:p>
        </p:txBody>
      </p:sp>
    </p:spTree>
  </p:cSld>
  <p:clrMapOvr>
    <a:masterClrMapping/>
  </p:clrMapOvr>
  <p:transition>
    <p:sndAc>
      <p:stSnd loop="1">
        <p:snd r:embed="rId2" name="CANARI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6" grpId="0" animBg="1"/>
      <p:bldP spid="26214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0027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562600" y="1752600"/>
            <a:ext cx="291941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pt-BR" altLang="en-US" sz="4000" b="1">
                <a:solidFill>
                  <a:schemeClr val="bg1"/>
                </a:solidFill>
              </a:rPr>
              <a:t>TRAFO</a:t>
            </a:r>
          </a:p>
          <a:p>
            <a:pPr>
              <a:lnSpc>
                <a:spcPct val="160000"/>
              </a:lnSpc>
            </a:pPr>
            <a:r>
              <a:rPr lang="pt-BR" altLang="en-US" sz="4000" b="1">
                <a:solidFill>
                  <a:schemeClr val="bg1"/>
                </a:solidFill>
              </a:rPr>
              <a:t>TRIFÁSICO</a:t>
            </a:r>
          </a:p>
          <a:p>
            <a:pPr>
              <a:lnSpc>
                <a:spcPct val="160000"/>
              </a:lnSpc>
            </a:pPr>
            <a:r>
              <a:rPr lang="pt-BR" altLang="en-US" sz="4000" b="1">
                <a:solidFill>
                  <a:schemeClr val="bg1"/>
                </a:solidFill>
              </a:rPr>
              <a:t>RURAL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5088" y="3276600"/>
            <a:ext cx="4506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pt-BR" altLang="en-US" sz="4000" b="1">
                <a:solidFill>
                  <a:srgbClr val="FF0000"/>
                </a:solidFill>
              </a:rPr>
              <a:t>13.800 / 220-127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ap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002700"/>
          <p:cNvPicPr>
            <a:picLocks noChangeAspect="1" noChangeArrowheads="1"/>
          </p:cNvPicPr>
          <p:nvPr/>
        </p:nvPicPr>
        <p:blipFill>
          <a:blip r:embed="rId2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5593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715000" y="1143000"/>
            <a:ext cx="3173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chemeClr val="bg1"/>
                </a:solidFill>
              </a:rPr>
              <a:t>TRAFO MRT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859338" y="2565400"/>
            <a:ext cx="34702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ATENDE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BEM AS 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PEQUENAS 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PROPRIEDADES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RURAIS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261938" y="3535363"/>
            <a:ext cx="3940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7.960 / 230-115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utoUpdateAnimBg="0"/>
      <p:bldP spid="13005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icote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429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395288" y="3209925"/>
            <a:ext cx="8569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REDES DE DISTRIBUIÇÃO URBANA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icot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27075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4992688" y="3508375"/>
            <a:ext cx="2603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220 / 127 V</a:t>
            </a:r>
          </a:p>
        </p:txBody>
      </p:sp>
      <p:sp>
        <p:nvSpPr>
          <p:cNvPr id="60420" name="Text Box 9"/>
          <p:cNvSpPr txBox="1">
            <a:spLocks noChangeArrowheads="1"/>
          </p:cNvSpPr>
          <p:nvPr/>
        </p:nvSpPr>
        <p:spPr bwMode="auto">
          <a:xfrm>
            <a:off x="1620838" y="908050"/>
            <a:ext cx="6119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0000CC"/>
                </a:solidFill>
                <a:latin typeface="Tahoma" panose="020B0604030504040204" pitchFamily="34" charset="0"/>
              </a:rPr>
              <a:t>POSTO DE TRANSFORMAÇÃO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824038" y="1606550"/>
            <a:ext cx="5772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REDUZ A TENSÃO A NÍVEIS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DE UTILIZAÇÃO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1681163" y="3489325"/>
            <a:ext cx="2603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380 / 220 V</a:t>
            </a:r>
          </a:p>
        </p:txBody>
      </p:sp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3857625" y="5051425"/>
            <a:ext cx="41560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REDE SECUNDÁRIA</a:t>
            </a:r>
          </a:p>
          <a:p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COM CABOS</a:t>
            </a:r>
          </a:p>
          <a:p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DE AL OU CU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9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"/>
                                        <p:tgtEl>
                                          <p:spTgt spid="29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"/>
                                        <p:tgtEl>
                                          <p:spTgt spid="29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 autoUpdateAnimBg="0"/>
      <p:bldP spid="296970" grpId="0" autoUpdateAnimBg="0"/>
      <p:bldP spid="29697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002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5013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532063" y="650875"/>
            <a:ext cx="46323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REDE SECUNDÁRIA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ISOLADA COM CABOS</a:t>
            </a:r>
          </a:p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PRÉ-REUNIDOS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36525" y="29257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000" b="1"/>
          </a:p>
        </p:txBody>
      </p:sp>
      <p:sp>
        <p:nvSpPr>
          <p:cNvPr id="137221" name="Freeform 5"/>
          <p:cNvSpPr>
            <a:spLocks/>
          </p:cNvSpPr>
          <p:nvPr/>
        </p:nvSpPr>
        <p:spPr bwMode="auto">
          <a:xfrm>
            <a:off x="2743200" y="2133600"/>
            <a:ext cx="3962400" cy="1295400"/>
          </a:xfrm>
          <a:custGeom>
            <a:avLst/>
            <a:gdLst>
              <a:gd name="T0" fmla="*/ 2147483647 w 2496"/>
              <a:gd name="T1" fmla="*/ 0 h 816"/>
              <a:gd name="T2" fmla="*/ 0 w 2496"/>
              <a:gd name="T3" fmla="*/ 0 h 816"/>
              <a:gd name="T4" fmla="*/ 604837462 w 2496"/>
              <a:gd name="T5" fmla="*/ 2056447678 h 816"/>
              <a:gd name="T6" fmla="*/ 0 60000 65536"/>
              <a:gd name="T7" fmla="*/ 0 60000 65536"/>
              <a:gd name="T8" fmla="*/ 0 60000 65536"/>
              <a:gd name="T9" fmla="*/ 0 w 2496"/>
              <a:gd name="T10" fmla="*/ 0 h 816"/>
              <a:gd name="T11" fmla="*/ 2496 w 2496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816">
                <a:moveTo>
                  <a:pt x="2496" y="0"/>
                </a:moveTo>
                <a:lnTo>
                  <a:pt x="0" y="0"/>
                </a:lnTo>
                <a:lnTo>
                  <a:pt x="240" y="816"/>
                </a:ln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icote18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14375"/>
            <a:ext cx="7888287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2479675" y="1020763"/>
            <a:ext cx="4156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REDE SECUNDÁRIA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477963" y="3779838"/>
            <a:ext cx="6167437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CONDUTORES  NÚ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SUSTENTADOS POR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ISOLADORES TIPO ROLDANA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INSTALADOS EM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ARMAÇÕES SECUNDÁRIAS</a:t>
            </a:r>
          </a:p>
        </p:txBody>
      </p:sp>
    </p:spTree>
  </p:cSld>
  <p:clrMapOvr>
    <a:masterClrMapping/>
  </p:clrMapOvr>
  <p:transition>
    <p:sndAc>
      <p:stSnd loop="1">
        <p:snd r:embed="rId2" name="TRUMRN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002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752475"/>
            <a:ext cx="78120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911350" y="871538"/>
            <a:ext cx="513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3366FF"/>
                </a:solidFill>
                <a:latin typeface="Tahoma" panose="020B0604030504040204" pitchFamily="34" charset="0"/>
              </a:rPr>
              <a:t>ARMAÇÃO SECUNDÁRIA</a:t>
            </a:r>
          </a:p>
          <a:p>
            <a:r>
              <a:rPr lang="pt-BR" altLang="en-US" sz="3200" b="1">
                <a:solidFill>
                  <a:srgbClr val="3366FF"/>
                </a:solidFill>
                <a:latin typeface="Tahoma" panose="020B0604030504040204" pitchFamily="34" charset="0"/>
              </a:rPr>
              <a:t>DE DOIS ESTRIBOS</a:t>
            </a:r>
          </a:p>
        </p:txBody>
      </p:sp>
      <p:sp>
        <p:nvSpPr>
          <p:cNvPr id="135172" name="AutoShape 4"/>
          <p:cNvSpPr>
            <a:spLocks noChangeArrowheads="1"/>
          </p:cNvSpPr>
          <p:nvPr/>
        </p:nvSpPr>
        <p:spPr bwMode="auto">
          <a:xfrm>
            <a:off x="917575" y="2547938"/>
            <a:ext cx="2286000" cy="1025525"/>
          </a:xfrm>
          <a:prstGeom prst="wedgeRoundRectCallout">
            <a:avLst>
              <a:gd name="adj1" fmla="val 74514"/>
              <a:gd name="adj2" fmla="val 16702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800" b="1"/>
              <a:t>ISOLADOR</a:t>
            </a:r>
          </a:p>
          <a:p>
            <a:r>
              <a:rPr lang="pt-BR" altLang="en-US" sz="2800" b="1"/>
              <a:t>ROLDANA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icote20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9775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446213" y="969963"/>
            <a:ext cx="63182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SISTEMA DE FORNECIMENTO </a:t>
            </a:r>
          </a:p>
          <a:p>
            <a:r>
              <a:rPr lang="pt-BR" altLang="en-US" sz="3200" b="1">
                <a:latin typeface="Tahoma" panose="020B0604030504040204" pitchFamily="34" charset="0"/>
              </a:rPr>
              <a:t>DE </a:t>
            </a:r>
          </a:p>
          <a:p>
            <a:r>
              <a:rPr lang="pt-BR" altLang="en-US" sz="3200" b="1">
                <a:latin typeface="Tahoma" panose="020B0604030504040204" pitchFamily="34" charset="0"/>
              </a:rPr>
              <a:t>ENERGIA ELÉTRICA</a:t>
            </a:r>
          </a:p>
        </p:txBody>
      </p:sp>
    </p:spTree>
  </p:cSld>
  <p:clrMapOvr>
    <a:masterClrMapping/>
  </p:clrMapOvr>
  <p:transition>
    <p:sndAc>
      <p:stSnd loop="1">
        <p:snd r:embed="rId2" name="VW_DRV4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icote20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28663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146300" y="1012825"/>
            <a:ext cx="4930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FORNECIMENTO EM BT</a:t>
            </a: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4949825" y="1851025"/>
            <a:ext cx="2379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ATÉ 75 kW</a:t>
            </a:r>
          </a:p>
        </p:txBody>
      </p:sp>
      <p:sp>
        <p:nvSpPr>
          <p:cNvPr id="274437" name="AutoShape 5"/>
          <p:cNvSpPr>
            <a:spLocks noChangeArrowheads="1"/>
          </p:cNvSpPr>
          <p:nvPr/>
        </p:nvSpPr>
        <p:spPr bwMode="auto">
          <a:xfrm>
            <a:off x="2608263" y="5383213"/>
            <a:ext cx="1709737" cy="1285875"/>
          </a:xfrm>
          <a:prstGeom prst="wedgeRoundRectCallout">
            <a:avLst>
              <a:gd name="adj1" fmla="val 48792"/>
              <a:gd name="adj2" fmla="val -1986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/>
              <a:t>RAMAL</a:t>
            </a:r>
          </a:p>
          <a:p>
            <a:r>
              <a:rPr lang="pt-BR" altLang="en-US" sz="2400" b="1"/>
              <a:t>DE</a:t>
            </a:r>
          </a:p>
          <a:p>
            <a:r>
              <a:rPr lang="pt-BR" altLang="en-US" sz="2400" b="1"/>
              <a:t>LIGAÇÃO</a:t>
            </a:r>
          </a:p>
        </p:txBody>
      </p:sp>
      <p:sp>
        <p:nvSpPr>
          <p:cNvPr id="274438" name="AutoShape 6"/>
          <p:cNvSpPr>
            <a:spLocks noChangeArrowheads="1"/>
          </p:cNvSpPr>
          <p:nvPr/>
        </p:nvSpPr>
        <p:spPr bwMode="auto">
          <a:xfrm>
            <a:off x="5003800" y="5705475"/>
            <a:ext cx="1747838" cy="892175"/>
          </a:xfrm>
          <a:prstGeom prst="wedgeRoundRectCallout">
            <a:avLst>
              <a:gd name="adj1" fmla="val 81333"/>
              <a:gd name="adj2" fmla="val -1802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/>
              <a:t>POSTE</a:t>
            </a:r>
          </a:p>
          <a:p>
            <a:r>
              <a:rPr lang="pt-BR" altLang="en-US" sz="2400" b="1"/>
              <a:t>AUXILIAR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6" grpId="0" autoUpdateAnimBg="0"/>
      <p:bldP spid="274437" grpId="0" animBg="1" autoUpdateAnimBg="0"/>
      <p:bldP spid="274438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0026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728663"/>
            <a:ext cx="7885112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9" name="AutoShape 3"/>
          <p:cNvSpPr>
            <a:spLocks noChangeArrowheads="1"/>
          </p:cNvSpPr>
          <p:nvPr/>
        </p:nvSpPr>
        <p:spPr bwMode="auto">
          <a:xfrm>
            <a:off x="6588125" y="1989138"/>
            <a:ext cx="1804988" cy="1285875"/>
          </a:xfrm>
          <a:prstGeom prst="wedgeRoundRectCallout">
            <a:avLst>
              <a:gd name="adj1" fmla="val -179551"/>
              <a:gd name="adj2" fmla="val 955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/>
              <a:t>PONTO</a:t>
            </a:r>
          </a:p>
          <a:p>
            <a:r>
              <a:rPr lang="pt-BR" altLang="en-US" sz="2400" b="1"/>
              <a:t>DE</a:t>
            </a:r>
          </a:p>
          <a:p>
            <a:r>
              <a:rPr lang="pt-BR" altLang="en-US" sz="2400" b="1"/>
              <a:t>ENTREGA</a:t>
            </a:r>
          </a:p>
        </p:txBody>
      </p:sp>
      <p:sp>
        <p:nvSpPr>
          <p:cNvPr id="275460" name="AutoShape 4"/>
          <p:cNvSpPr>
            <a:spLocks noChangeArrowheads="1"/>
          </p:cNvSpPr>
          <p:nvPr/>
        </p:nvSpPr>
        <p:spPr bwMode="auto">
          <a:xfrm>
            <a:off x="755650" y="3500438"/>
            <a:ext cx="1806575" cy="1285875"/>
          </a:xfrm>
          <a:prstGeom prst="wedgeRoundRectCallout">
            <a:avLst>
              <a:gd name="adj1" fmla="val 92972"/>
              <a:gd name="adj2" fmla="val -858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/>
              <a:t>RAMAL</a:t>
            </a:r>
          </a:p>
          <a:p>
            <a:r>
              <a:rPr lang="pt-BR" altLang="en-US" sz="2400" b="1"/>
              <a:t>DE</a:t>
            </a:r>
          </a:p>
          <a:p>
            <a:r>
              <a:rPr lang="pt-BR" altLang="en-US" sz="2400" b="1"/>
              <a:t>ENTRADA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animBg="1" autoUpdateAnimBg="0"/>
      <p:bldP spid="27546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0" y="1651000"/>
          <a:ext cx="8955088" cy="447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Foto do Photo Editor" r:id="rId3" imgW="9047619" imgH="5095238" progId="MSPhotoEd.3">
                  <p:embed/>
                </p:oleObj>
              </mc:Choice>
              <mc:Fallback>
                <p:oleObj name="Foto do Photo Editor" r:id="rId3" imgW="9047619" imgH="5095238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51000"/>
                        <a:ext cx="8955088" cy="447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10"/>
          <p:cNvSpPr txBox="1">
            <a:spLocks noChangeArrowheads="1"/>
          </p:cNvSpPr>
          <p:nvPr/>
        </p:nvSpPr>
        <p:spPr bwMode="auto">
          <a:xfrm>
            <a:off x="4402138" y="2711450"/>
            <a:ext cx="855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JUQUIÁ</a:t>
            </a:r>
          </a:p>
        </p:txBody>
      </p:sp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1681163" y="3867150"/>
            <a:ext cx="1489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JACUPIRANGA</a:t>
            </a:r>
          </a:p>
        </p:txBody>
      </p:sp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3103563" y="4197350"/>
            <a:ext cx="1252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PARIQUERA</a:t>
            </a:r>
          </a:p>
          <a:p>
            <a:r>
              <a:rPr lang="pt-BR" altLang="en-US" sz="1400" b="1"/>
              <a:t>AÇU</a:t>
            </a: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6899275" y="2870200"/>
            <a:ext cx="976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PERUIBE</a:t>
            </a: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7793038" y="1909763"/>
            <a:ext cx="1260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MONGAGUÁ</a:t>
            </a: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4187825" y="3781425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IGUAPE</a:t>
            </a:r>
          </a:p>
        </p:txBody>
      </p:sp>
      <p:sp>
        <p:nvSpPr>
          <p:cNvPr id="1033" name="Oval 16"/>
          <p:cNvSpPr>
            <a:spLocks noChangeAspect="1" noChangeArrowheads="1"/>
          </p:cNvSpPr>
          <p:nvPr/>
        </p:nvSpPr>
        <p:spPr bwMode="auto">
          <a:xfrm>
            <a:off x="4295775" y="2846388"/>
            <a:ext cx="115888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6859588" y="2846388"/>
            <a:ext cx="115887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3654425" y="3381375"/>
            <a:ext cx="114300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6" name="Oval 19"/>
          <p:cNvSpPr>
            <a:spLocks noChangeAspect="1" noChangeArrowheads="1"/>
          </p:cNvSpPr>
          <p:nvPr/>
        </p:nvSpPr>
        <p:spPr bwMode="auto">
          <a:xfrm>
            <a:off x="4824413" y="4014788"/>
            <a:ext cx="114300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7" name="Oval 20"/>
          <p:cNvSpPr>
            <a:spLocks noChangeAspect="1" noChangeArrowheads="1"/>
          </p:cNvSpPr>
          <p:nvPr/>
        </p:nvSpPr>
        <p:spPr bwMode="auto">
          <a:xfrm>
            <a:off x="3541713" y="4116388"/>
            <a:ext cx="115887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8" name="Oval 21"/>
          <p:cNvSpPr>
            <a:spLocks noChangeAspect="1" noChangeArrowheads="1"/>
          </p:cNvSpPr>
          <p:nvPr/>
        </p:nvSpPr>
        <p:spPr bwMode="auto">
          <a:xfrm>
            <a:off x="3014663" y="4049713"/>
            <a:ext cx="114300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9" name="Oval 22"/>
          <p:cNvSpPr>
            <a:spLocks noChangeAspect="1" noChangeArrowheads="1"/>
          </p:cNvSpPr>
          <p:nvPr/>
        </p:nvSpPr>
        <p:spPr bwMode="auto">
          <a:xfrm>
            <a:off x="7726363" y="2409825"/>
            <a:ext cx="114300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0" name="Oval 23"/>
          <p:cNvSpPr>
            <a:spLocks noChangeAspect="1" noChangeArrowheads="1"/>
          </p:cNvSpPr>
          <p:nvPr/>
        </p:nvSpPr>
        <p:spPr bwMode="auto">
          <a:xfrm>
            <a:off x="8293100" y="2109788"/>
            <a:ext cx="114300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4872" name="Text Box 2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3468688" y="4716463"/>
            <a:ext cx="558006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800" i="1">
                <a:solidFill>
                  <a:srgbClr val="FF3300"/>
                </a:solidFill>
                <a:latin typeface="Arial Black" panose="020B0A04020102020204" pitchFamily="34" charset="0"/>
              </a:rPr>
              <a:t>CSR´s</a:t>
            </a:r>
          </a:p>
          <a:p>
            <a:r>
              <a:rPr lang="pt-BR" altLang="en-US" sz="2800" i="1">
                <a:solidFill>
                  <a:srgbClr val="FF3300"/>
                </a:solidFill>
                <a:latin typeface="Arial Black" panose="020B0A04020102020204" pitchFamily="34" charset="0"/>
              </a:rPr>
              <a:t>CENTRAIS  DE SERVIÇOS REGIONALIZADOS</a:t>
            </a:r>
          </a:p>
        </p:txBody>
      </p:sp>
      <p:sp>
        <p:nvSpPr>
          <p:cNvPr id="1042" name="Text Box 25"/>
          <p:cNvSpPr txBox="1">
            <a:spLocks noChangeArrowheads="1"/>
          </p:cNvSpPr>
          <p:nvPr/>
        </p:nvSpPr>
        <p:spPr bwMode="auto">
          <a:xfrm>
            <a:off x="3738563" y="3313113"/>
            <a:ext cx="1112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REGISTRO</a:t>
            </a:r>
          </a:p>
        </p:txBody>
      </p:sp>
      <p:sp>
        <p:nvSpPr>
          <p:cNvPr id="1043" name="Text Box 26"/>
          <p:cNvSpPr txBox="1">
            <a:spLocks noChangeArrowheads="1"/>
          </p:cNvSpPr>
          <p:nvPr/>
        </p:nvSpPr>
        <p:spPr bwMode="auto">
          <a:xfrm>
            <a:off x="7608888" y="2511425"/>
            <a:ext cx="1122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b="1"/>
              <a:t>ITANHAÉM</a:t>
            </a:r>
          </a:p>
        </p:txBody>
      </p:sp>
      <p:sp>
        <p:nvSpPr>
          <p:cNvPr id="1044" name="Oval 27"/>
          <p:cNvSpPr>
            <a:spLocks noChangeAspect="1" noChangeArrowheads="1"/>
          </p:cNvSpPr>
          <p:nvPr/>
        </p:nvSpPr>
        <p:spPr bwMode="auto">
          <a:xfrm>
            <a:off x="7731125" y="2409825"/>
            <a:ext cx="115888" cy="101600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5" name="Oval 28"/>
          <p:cNvSpPr>
            <a:spLocks noChangeAspect="1" noChangeArrowheads="1"/>
          </p:cNvSpPr>
          <p:nvPr/>
        </p:nvSpPr>
        <p:spPr bwMode="auto">
          <a:xfrm>
            <a:off x="3659188" y="3370263"/>
            <a:ext cx="115887" cy="103187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7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P002757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7450"/>
            <a:ext cx="38877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90538" y="1241425"/>
            <a:ext cx="3549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FORNECIMENTO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EM AT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4970463" y="4784725"/>
            <a:ext cx="3667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ACIMA DE 75 kW</a:t>
            </a:r>
          </a:p>
        </p:txBody>
      </p:sp>
      <p:pic>
        <p:nvPicPr>
          <p:cNvPr id="276485" name="Picture 5" descr="P002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717550"/>
            <a:ext cx="38877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P002636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00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1" name="Picture 3" descr="P002651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2436813" y="915988"/>
            <a:ext cx="4244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TIPOS DE</a:t>
            </a:r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 MEDIÇÃO</a:t>
            </a:r>
          </a:p>
        </p:txBody>
      </p:sp>
      <p:sp>
        <p:nvSpPr>
          <p:cNvPr id="278533" name="AutoShape 5"/>
          <p:cNvSpPr>
            <a:spLocks noChangeArrowheads="1"/>
          </p:cNvSpPr>
          <p:nvPr/>
        </p:nvSpPr>
        <p:spPr bwMode="auto">
          <a:xfrm>
            <a:off x="990600" y="4876800"/>
            <a:ext cx="2159000" cy="1439863"/>
          </a:xfrm>
          <a:prstGeom prst="wedgeRoundRectCallout">
            <a:avLst>
              <a:gd name="adj1" fmla="val 32722"/>
              <a:gd name="adj2" fmla="val -13335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/>
              <a:t>DIRETA</a:t>
            </a:r>
          </a:p>
        </p:txBody>
      </p:sp>
      <p:sp>
        <p:nvSpPr>
          <p:cNvPr id="278534" name="AutoShape 6"/>
          <p:cNvSpPr>
            <a:spLocks noChangeArrowheads="1"/>
          </p:cNvSpPr>
          <p:nvPr/>
        </p:nvSpPr>
        <p:spPr bwMode="auto">
          <a:xfrm>
            <a:off x="6985000" y="1196975"/>
            <a:ext cx="2159000" cy="1439863"/>
          </a:xfrm>
          <a:prstGeom prst="wedgeRoundRectCallout">
            <a:avLst>
              <a:gd name="adj1" fmla="val -43824"/>
              <a:gd name="adj2" fmla="val 9421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en-US" sz="2800" b="1"/>
          </a:p>
          <a:p>
            <a:r>
              <a:rPr lang="pt-BR" altLang="en-US" sz="2800" b="1"/>
              <a:t>INDIRETA</a:t>
            </a:r>
            <a:r>
              <a:rPr lang="pt-BR" altLang="en-US" sz="1000" b="1"/>
              <a:t> </a:t>
            </a:r>
          </a:p>
          <a:p>
            <a:endParaRPr lang="pt-BR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2" grpId="0" autoUpdateAnimBg="0"/>
      <p:bldP spid="278533" grpId="0" animBg="1" autoUpdateAnimBg="0"/>
      <p:bldP spid="278534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002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74700"/>
            <a:ext cx="77406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466975" y="1042988"/>
            <a:ext cx="4216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MEDIÇÃO DIRETA</a:t>
            </a:r>
          </a:p>
          <a:p>
            <a:r>
              <a:rPr lang="pt-BR" altLang="en-US" sz="3200" b="1">
                <a:latin typeface="Tahoma" panose="020B0604030504040204" pitchFamily="34" charset="0"/>
              </a:rPr>
              <a:t>DE</a:t>
            </a:r>
          </a:p>
          <a:p>
            <a:r>
              <a:rPr lang="pt-BR" altLang="en-US" sz="3200" b="1">
                <a:latin typeface="Tahoma" panose="020B0604030504040204" pitchFamily="34" charset="0"/>
              </a:rPr>
              <a:t>ENERGIA ELÉTRICA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00265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087438"/>
            <a:ext cx="7380288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2488" y="790575"/>
            <a:ext cx="74787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/>
              <a:t>TODA CORRENTE ABSORVIDA PELA</a:t>
            </a:r>
          </a:p>
          <a:p>
            <a:r>
              <a:rPr lang="pt-BR" altLang="en-US" sz="3200" b="1"/>
              <a:t>CARGA PASSA PELO MEDIDOR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0026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742950"/>
            <a:ext cx="781208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465263" y="746125"/>
            <a:ext cx="61769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LIMITE DE CORRENTE - 100A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002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35013"/>
            <a:ext cx="7885112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63713" y="842963"/>
            <a:ext cx="575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MEDIÇÃO INDIRETA EM BT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0027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728663"/>
            <a:ext cx="7812087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884238" y="1206500"/>
            <a:ext cx="740886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APENAS UMA PARTE DA CORRENTE</a:t>
            </a:r>
          </a:p>
          <a:p>
            <a:pPr>
              <a:lnSpc>
                <a:spcPct val="130000"/>
              </a:lnSpc>
            </a:pP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PASSA PELO MEDIDOR</a:t>
            </a: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2768600" y="596900"/>
            <a:ext cx="3179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0000"/>
                </a:solidFill>
                <a:latin typeface="Tahoma" panose="020B0604030504040204" pitchFamily="34" charset="0"/>
              </a:rPr>
              <a:t>USO DE TCs</a:t>
            </a:r>
            <a:endParaRPr lang="pt-BR" altLang="en-US" sz="40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autoUpdateAnimBg="0"/>
      <p:bldP spid="28365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icote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720725"/>
            <a:ext cx="7896225" cy="5922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300288" y="915988"/>
            <a:ext cx="4587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TC DE BAIXA TENSÃO</a:t>
            </a: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1417638" y="5145088"/>
            <a:ext cx="6489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REDUZ A CORRENTE ELÉTRICA</a:t>
            </a:r>
          </a:p>
        </p:txBody>
      </p:sp>
      <p:sp>
        <p:nvSpPr>
          <p:cNvPr id="284677" name="AutoShape 5"/>
          <p:cNvSpPr>
            <a:spLocks noChangeArrowheads="1"/>
          </p:cNvSpPr>
          <p:nvPr/>
        </p:nvSpPr>
        <p:spPr bwMode="auto">
          <a:xfrm>
            <a:off x="1922463" y="1844675"/>
            <a:ext cx="1065212" cy="488950"/>
          </a:xfrm>
          <a:prstGeom prst="wedgeRoundRectCallout">
            <a:avLst>
              <a:gd name="adj1" fmla="val 111847"/>
              <a:gd name="adj2" fmla="val 185389"/>
              <a:gd name="adj3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>
                <a:solidFill>
                  <a:srgbClr val="FF3300"/>
                </a:solidFill>
              </a:rPr>
              <a:t>100 A</a:t>
            </a:r>
          </a:p>
        </p:txBody>
      </p:sp>
      <p:sp>
        <p:nvSpPr>
          <p:cNvPr id="284678" name="AutoShape 6"/>
          <p:cNvSpPr>
            <a:spLocks noChangeArrowheads="1"/>
          </p:cNvSpPr>
          <p:nvPr/>
        </p:nvSpPr>
        <p:spPr bwMode="auto">
          <a:xfrm>
            <a:off x="5867400" y="3860800"/>
            <a:ext cx="881063" cy="488950"/>
          </a:xfrm>
          <a:prstGeom prst="wedgeRoundRectCallout">
            <a:avLst>
              <a:gd name="adj1" fmla="val -181713"/>
              <a:gd name="adj2" fmla="val -209093"/>
              <a:gd name="adj3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>
                <a:solidFill>
                  <a:srgbClr val="FF3300"/>
                </a:solidFill>
              </a:rPr>
              <a:t> 5 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4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 autoUpdateAnimBg="0"/>
      <p:bldP spid="284677" grpId="0" animBg="1" autoUpdateAnimBg="0"/>
      <p:bldP spid="284678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26988" y="1392238"/>
            <a:ext cx="9117012" cy="4845050"/>
            <a:chOff x="-1584" y="0"/>
            <a:chExt cx="7392" cy="4368"/>
          </a:xfrm>
        </p:grpSpPr>
        <p:pic>
          <p:nvPicPr>
            <p:cNvPr id="75780" name="Picture 3" descr="Cicote10"/>
            <p:cNvPicPr>
              <a:picLocks noChangeAspect="1" noChangeArrowheads="1"/>
            </p:cNvPicPr>
            <p:nvPr/>
          </p:nvPicPr>
          <p:blipFill>
            <a:blip r:embed="rId2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4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 descr="P0002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92"/>
              <a:ext cx="3264" cy="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2" name="Rectangle 5"/>
            <p:cNvSpPr>
              <a:spLocks noChangeArrowheads="1"/>
            </p:cNvSpPr>
            <p:nvPr/>
          </p:nvSpPr>
          <p:spPr bwMode="auto">
            <a:xfrm>
              <a:off x="2544" y="0"/>
              <a:ext cx="3216" cy="22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5562600" y="1244600"/>
            <a:ext cx="3175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pt-BR" altLang="en-US" sz="4000" b="1">
                <a:solidFill>
                  <a:srgbClr val="FFFF00"/>
                </a:solidFill>
              </a:rPr>
              <a:t>MEDIÇÃO</a:t>
            </a:r>
          </a:p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INDIRETA</a:t>
            </a:r>
            <a:r>
              <a:rPr lang="pt-BR" altLang="en-US" sz="4000" b="1">
                <a:solidFill>
                  <a:srgbClr val="FFFF00"/>
                </a:solidFill>
              </a:rPr>
              <a:t> EM</a:t>
            </a:r>
          </a:p>
          <a:p>
            <a:pPr>
              <a:lnSpc>
                <a:spcPct val="140000"/>
              </a:lnSpc>
            </a:pPr>
            <a:r>
              <a:rPr lang="pt-BR" altLang="en-US" sz="4000" b="1">
                <a:solidFill>
                  <a:srgbClr val="FFFF00"/>
                </a:solidFill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611188" y="765175"/>
            <a:ext cx="8094662" cy="5929313"/>
            <a:chOff x="0" y="0"/>
            <a:chExt cx="5760" cy="4320"/>
          </a:xfrm>
        </p:grpSpPr>
        <p:pic>
          <p:nvPicPr>
            <p:cNvPr id="76810" name="Picture 3" descr="Cicote10"/>
            <p:cNvPicPr>
              <a:picLocks noChangeAspect="1" noChangeArrowheads="1"/>
            </p:cNvPicPr>
            <p:nvPr/>
          </p:nvPicPr>
          <p:blipFill>
            <a:blip r:embed="rId2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811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76812" name="Rectangle 5"/>
              <p:cNvSpPr>
                <a:spLocks noChangeArrowheads="1"/>
              </p:cNvSpPr>
              <p:nvPr/>
            </p:nvSpPr>
            <p:spPr bwMode="auto">
              <a:xfrm>
                <a:off x="677" y="1904"/>
                <a:ext cx="131" cy="5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 b="1"/>
              </a:p>
            </p:txBody>
          </p:sp>
          <p:sp>
            <p:nvSpPr>
              <p:cNvPr id="76813" name="Rectangle 6"/>
              <p:cNvSpPr>
                <a:spLocks noChangeArrowheads="1"/>
              </p:cNvSpPr>
              <p:nvPr/>
            </p:nvSpPr>
            <p:spPr bwMode="auto">
              <a:xfrm>
                <a:off x="4272" y="0"/>
                <a:ext cx="1488" cy="43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814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6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6815" name="Rectangle 8"/>
              <p:cNvSpPr>
                <a:spLocks noChangeArrowheads="1"/>
              </p:cNvSpPr>
              <p:nvPr/>
            </p:nvSpPr>
            <p:spPr bwMode="auto">
              <a:xfrm>
                <a:off x="0" y="3984"/>
                <a:ext cx="5760" cy="3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3897" name="Text Box 9"/>
          <p:cNvSpPr txBox="1">
            <a:spLocks noChangeArrowheads="1"/>
          </p:cNvSpPr>
          <p:nvPr/>
        </p:nvSpPr>
        <p:spPr bwMode="auto">
          <a:xfrm>
            <a:off x="1023938" y="692150"/>
            <a:ext cx="70500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99FF33"/>
                </a:solidFill>
                <a:latin typeface="Tahoma" panose="020B0604030504040204" pitchFamily="34" charset="0"/>
              </a:rPr>
              <a:t>USO DE TP E TC ISOLAM</a:t>
            </a:r>
          </a:p>
          <a:p>
            <a:r>
              <a:rPr lang="pt-BR" altLang="en-US" sz="3200" b="1">
                <a:solidFill>
                  <a:srgbClr val="99FF33"/>
                </a:solidFill>
                <a:latin typeface="Tahoma" panose="020B0604030504040204" pitchFamily="34" charset="0"/>
              </a:rPr>
              <a:t>APARELHOS DE MEDIÇÃO DA A.T.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84213" y="2401888"/>
            <a:ext cx="3505200" cy="2971800"/>
            <a:chOff x="384" y="1056"/>
            <a:chExt cx="2208" cy="1872"/>
          </a:xfrm>
        </p:grpSpPr>
        <p:sp>
          <p:nvSpPr>
            <p:cNvPr id="76808" name="Text Box 11"/>
            <p:cNvSpPr txBox="1">
              <a:spLocks noChangeArrowheads="1"/>
            </p:cNvSpPr>
            <p:nvPr/>
          </p:nvSpPr>
          <p:spPr bwMode="auto">
            <a:xfrm>
              <a:off x="384" y="1056"/>
              <a:ext cx="52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000" b="1">
                  <a:solidFill>
                    <a:srgbClr val="FFFF00"/>
                  </a:solidFill>
                  <a:latin typeface="Tahoma" panose="020B0604030504040204" pitchFamily="34" charset="0"/>
                </a:rPr>
                <a:t>TP</a:t>
              </a:r>
            </a:p>
          </p:txBody>
        </p:sp>
        <p:sp>
          <p:nvSpPr>
            <p:cNvPr id="76809" name="Freeform 12"/>
            <p:cNvSpPr>
              <a:spLocks/>
            </p:cNvSpPr>
            <p:nvPr/>
          </p:nvSpPr>
          <p:spPr bwMode="auto">
            <a:xfrm>
              <a:off x="432" y="1440"/>
              <a:ext cx="2160" cy="1488"/>
            </a:xfrm>
            <a:custGeom>
              <a:avLst/>
              <a:gdLst>
                <a:gd name="T0" fmla="*/ 0 w 2160"/>
                <a:gd name="T1" fmla="*/ 0 h 1488"/>
                <a:gd name="T2" fmla="*/ 480 w 2160"/>
                <a:gd name="T3" fmla="*/ 0 h 1488"/>
                <a:gd name="T4" fmla="*/ 2160 w 2160"/>
                <a:gd name="T5" fmla="*/ 1488 h 1488"/>
                <a:gd name="T6" fmla="*/ 0 60000 65536"/>
                <a:gd name="T7" fmla="*/ 0 60000 65536"/>
                <a:gd name="T8" fmla="*/ 0 60000 65536"/>
                <a:gd name="T9" fmla="*/ 0 w 2160"/>
                <a:gd name="T10" fmla="*/ 0 h 1488"/>
                <a:gd name="T11" fmla="*/ 2160 w 2160"/>
                <a:gd name="T12" fmla="*/ 1488 h 14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1488">
                  <a:moveTo>
                    <a:pt x="0" y="0"/>
                  </a:moveTo>
                  <a:lnTo>
                    <a:pt x="480" y="0"/>
                  </a:lnTo>
                  <a:lnTo>
                    <a:pt x="2160" y="1488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096000" y="2006600"/>
            <a:ext cx="2466975" cy="701675"/>
            <a:chOff x="3840" y="1056"/>
            <a:chExt cx="1554" cy="442"/>
          </a:xfrm>
        </p:grpSpPr>
        <p:sp>
          <p:nvSpPr>
            <p:cNvPr id="76806" name="Text Box 14"/>
            <p:cNvSpPr txBox="1">
              <a:spLocks noChangeArrowheads="1"/>
            </p:cNvSpPr>
            <p:nvPr/>
          </p:nvSpPr>
          <p:spPr bwMode="auto">
            <a:xfrm>
              <a:off x="4868" y="1056"/>
              <a:ext cx="52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000" b="1">
                  <a:solidFill>
                    <a:srgbClr val="FFFF00"/>
                  </a:solidFill>
                  <a:latin typeface="Tahoma" panose="020B0604030504040204" pitchFamily="34" charset="0"/>
                </a:rPr>
                <a:t>TC</a:t>
              </a:r>
            </a:p>
          </p:txBody>
        </p:sp>
        <p:sp>
          <p:nvSpPr>
            <p:cNvPr id="76807" name="Freeform 15"/>
            <p:cNvSpPr>
              <a:spLocks/>
            </p:cNvSpPr>
            <p:nvPr/>
          </p:nvSpPr>
          <p:spPr bwMode="auto">
            <a:xfrm>
              <a:off x="3840" y="1248"/>
              <a:ext cx="1488" cy="240"/>
            </a:xfrm>
            <a:custGeom>
              <a:avLst/>
              <a:gdLst>
                <a:gd name="T0" fmla="*/ 1488 w 1488"/>
                <a:gd name="T1" fmla="*/ 240 h 240"/>
                <a:gd name="T2" fmla="*/ 1104 w 1488"/>
                <a:gd name="T3" fmla="*/ 240 h 240"/>
                <a:gd name="T4" fmla="*/ 0 w 1488"/>
                <a:gd name="T5" fmla="*/ 0 h 240"/>
                <a:gd name="T6" fmla="*/ 0 60000 65536"/>
                <a:gd name="T7" fmla="*/ 0 60000 65536"/>
                <a:gd name="T8" fmla="*/ 0 60000 65536"/>
                <a:gd name="T9" fmla="*/ 0 w 1488"/>
                <a:gd name="T10" fmla="*/ 0 h 240"/>
                <a:gd name="T11" fmla="*/ 1488 w 148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88" h="240">
                  <a:moveTo>
                    <a:pt x="1488" y="240"/>
                  </a:moveTo>
                  <a:lnTo>
                    <a:pt x="1104" y="240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ubícu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 Box 3"/>
          <p:cNvSpPr txBox="1">
            <a:spLocks noChangeArrowheads="1"/>
          </p:cNvSpPr>
          <p:nvPr/>
        </p:nvSpPr>
        <p:spPr bwMode="auto">
          <a:xfrm>
            <a:off x="1487488" y="866775"/>
            <a:ext cx="6096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A TENSÃO DE TRANSMISSÃO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É ABAIXADA PARA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TENSÃO DE DISTRIBUIÇÃO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379413" y="4860925"/>
            <a:ext cx="8347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66FF33"/>
                </a:solidFill>
                <a:latin typeface="Tahoma" panose="020B0604030504040204" pitchFamily="34" charset="0"/>
              </a:rPr>
              <a:t>A POTÊNCIA TOTAL É DIVIDIDA</a:t>
            </a:r>
          </a:p>
          <a:p>
            <a:r>
              <a:rPr lang="pt-BR" altLang="en-US" sz="4000" b="1">
                <a:solidFill>
                  <a:srgbClr val="66FF33"/>
                </a:solidFill>
                <a:latin typeface="Tahoma" panose="020B0604030504040204" pitchFamily="34" charset="0"/>
              </a:rPr>
              <a:t>ENTRE OS ALIMENTADORES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autoUpdateAnimBg="0"/>
      <p:bldP spid="25702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395288" y="692150"/>
            <a:ext cx="8208962" cy="5976938"/>
            <a:chOff x="-96" y="-144"/>
            <a:chExt cx="5952" cy="4464"/>
          </a:xfrm>
        </p:grpSpPr>
        <p:sp>
          <p:nvSpPr>
            <p:cNvPr id="77830" name="Rectangle 3"/>
            <p:cNvSpPr>
              <a:spLocks noChangeArrowheads="1"/>
            </p:cNvSpPr>
            <p:nvPr/>
          </p:nvSpPr>
          <p:spPr bwMode="auto">
            <a:xfrm>
              <a:off x="-96" y="-144"/>
              <a:ext cx="5952" cy="624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100000">
                  <a:srgbClr val="333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77831" name="Picture 4" descr="P00022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576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4479925" y="25876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000" b="1">
              <a:solidFill>
                <a:srgbClr val="FFFFFF"/>
              </a:solidFill>
            </a:endParaRPr>
          </a:p>
        </p:txBody>
      </p:sp>
      <p:sp>
        <p:nvSpPr>
          <p:cNvPr id="294918" name="AutoShape 6"/>
          <p:cNvSpPr>
            <a:spLocks noChangeArrowheads="1"/>
          </p:cNvSpPr>
          <p:nvPr/>
        </p:nvSpPr>
        <p:spPr bwMode="auto">
          <a:xfrm>
            <a:off x="1979613" y="679450"/>
            <a:ext cx="4992687" cy="1201738"/>
          </a:xfrm>
          <a:prstGeom prst="wedgeRoundRectCallout">
            <a:avLst>
              <a:gd name="adj1" fmla="val -38903"/>
              <a:gd name="adj2" fmla="val 94648"/>
              <a:gd name="adj3" fmla="val 16667"/>
            </a:avLst>
          </a:prstGeom>
          <a:solidFill>
            <a:srgbClr val="FFFFFF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3300"/>
                </a:solidFill>
              </a:rPr>
              <a:t>POTÊNCIA ATIVA - Kw</a:t>
            </a:r>
          </a:p>
          <a:p>
            <a:r>
              <a:rPr lang="pt-BR" altLang="en-US" sz="3200" b="1">
                <a:solidFill>
                  <a:srgbClr val="FF3300"/>
                </a:solidFill>
              </a:rPr>
              <a:t>E CONSUMO - kWh</a:t>
            </a:r>
            <a:endParaRPr lang="pt-BR" altLang="en-US" sz="3200" b="1">
              <a:solidFill>
                <a:srgbClr val="99FF33"/>
              </a:solidFill>
            </a:endParaRPr>
          </a:p>
        </p:txBody>
      </p:sp>
      <p:sp>
        <p:nvSpPr>
          <p:cNvPr id="294919" name="AutoShape 7"/>
          <p:cNvSpPr>
            <a:spLocks noChangeArrowheads="1"/>
          </p:cNvSpPr>
          <p:nvPr/>
        </p:nvSpPr>
        <p:spPr bwMode="auto">
          <a:xfrm>
            <a:off x="4284663" y="5407025"/>
            <a:ext cx="4791075" cy="1335088"/>
          </a:xfrm>
          <a:prstGeom prst="wedgeRoundRectCallout">
            <a:avLst>
              <a:gd name="adj1" fmla="val -38505"/>
              <a:gd name="adj2" fmla="val -125861"/>
              <a:gd name="adj3" fmla="val 16667"/>
            </a:avLst>
          </a:prstGeom>
          <a:solidFill>
            <a:srgbClr val="FFFFFF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600" b="1">
                <a:solidFill>
                  <a:srgbClr val="008000"/>
                </a:solidFill>
              </a:rPr>
              <a:t>ENERGIA REATIVA</a:t>
            </a:r>
          </a:p>
          <a:p>
            <a:r>
              <a:rPr lang="pt-BR" altLang="en-US" sz="3600" b="1">
                <a:solidFill>
                  <a:srgbClr val="008000"/>
                </a:solidFill>
              </a:rPr>
              <a:t>kQh OU kVArh</a:t>
            </a:r>
            <a:endParaRPr lang="pt-BR" altLang="en-US" sz="36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8" grpId="0" animBg="1" autoUpdateAnimBg="0"/>
      <p:bldP spid="294919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icot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9775"/>
            <a:ext cx="8027988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641475" y="782638"/>
            <a:ext cx="582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FF00"/>
                </a:solidFill>
              </a:rPr>
              <a:t>ILUMINAÇÃO PÚBLICA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39750" y="2582863"/>
            <a:ext cx="8251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0000"/>
                </a:solidFill>
              </a:rPr>
              <a:t>ACIONADA AUTOMATICAMENTE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1716088" y="4038600"/>
            <a:ext cx="5772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FFFF"/>
                </a:solidFill>
              </a:rPr>
              <a:t>COMANDO EM GRUPO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784350" y="5029200"/>
            <a:ext cx="5911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FFFF"/>
                </a:solidFill>
              </a:rPr>
              <a:t>COMANDO INDIVIDUAL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utoUpdateAnimBg="0"/>
      <p:bldP spid="138245" grpId="0" autoUpdateAnimBg="0"/>
      <p:bldP spid="13824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icot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30250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3346450" y="842963"/>
            <a:ext cx="2463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</a:rPr>
              <a:t>LUMINÁRIA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Cicote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725738"/>
            <a:ext cx="52578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9"/>
          <p:cNvSpPr txBox="1">
            <a:spLocks noChangeArrowheads="1"/>
          </p:cNvSpPr>
          <p:nvPr/>
        </p:nvSpPr>
        <p:spPr bwMode="auto">
          <a:xfrm>
            <a:off x="1579563" y="681038"/>
            <a:ext cx="60118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CHAVE MAGNÉTICA PARA IP</a:t>
            </a:r>
          </a:p>
        </p:txBody>
      </p:sp>
      <p:sp>
        <p:nvSpPr>
          <p:cNvPr id="140300" name="AutoShape 12"/>
          <p:cNvSpPr>
            <a:spLocks noChangeArrowheads="1"/>
          </p:cNvSpPr>
          <p:nvPr/>
        </p:nvSpPr>
        <p:spPr bwMode="auto">
          <a:xfrm>
            <a:off x="6877050" y="2060575"/>
            <a:ext cx="2133600" cy="1219200"/>
          </a:xfrm>
          <a:prstGeom prst="wedgeRoundRectCallout">
            <a:avLst>
              <a:gd name="adj1" fmla="val -69495"/>
              <a:gd name="adj2" fmla="val 111718"/>
              <a:gd name="adj3" fmla="val 16667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pt-BR" altLang="en-US" sz="2400" b="1"/>
              <a:t>GRUPO</a:t>
            </a:r>
          </a:p>
          <a:p>
            <a:pPr eaLnBrk="1" hangingPunct="1"/>
            <a:endParaRPr lang="pt-BR" altLang="en-US" sz="2400">
              <a:latin typeface="Times New Roman" panose="02020603050405020304" pitchFamily="18" charset="0"/>
            </a:endParaRPr>
          </a:p>
        </p:txBody>
      </p:sp>
      <p:pic>
        <p:nvPicPr>
          <p:cNvPr id="809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313"/>
            <a:ext cx="4048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9" name="AutoShape 11"/>
          <p:cNvSpPr>
            <a:spLocks noChangeArrowheads="1"/>
          </p:cNvSpPr>
          <p:nvPr/>
        </p:nvSpPr>
        <p:spPr bwMode="auto">
          <a:xfrm>
            <a:off x="3924300" y="2060575"/>
            <a:ext cx="2133600" cy="1219200"/>
          </a:xfrm>
          <a:prstGeom prst="wedgeRoundRectCallout">
            <a:avLst>
              <a:gd name="adj1" fmla="val -66593"/>
              <a:gd name="adj2" fmla="val 88671"/>
              <a:gd name="adj3" fmla="val 16667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pt-BR" altLang="en-US" sz="2400" b="1"/>
              <a:t>INDIVIDUAL</a:t>
            </a:r>
          </a:p>
          <a:p>
            <a:pPr eaLnBrk="1" hangingPunct="1"/>
            <a:endParaRPr lang="pt-BR" altLang="en-US" sz="2400">
              <a:latin typeface="Times New Roman" panose="02020603050405020304" pitchFamily="18" charset="0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2228850" y="1268413"/>
            <a:ext cx="4659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>
                <a:solidFill>
                  <a:srgbClr val="33CC33"/>
                </a:solidFill>
                <a:latin typeface="Tahoma" panose="020B0604030504040204" pitchFamily="34" charset="0"/>
              </a:rPr>
              <a:t>ACIONA AUTOMATICAMENTE</a:t>
            </a:r>
          </a:p>
          <a:p>
            <a:r>
              <a:rPr lang="pt-BR" altLang="en-US" sz="2400" b="1">
                <a:solidFill>
                  <a:srgbClr val="33CC33"/>
                </a:solidFill>
                <a:latin typeface="Tahoma" panose="020B0604030504040204" pitchFamily="34" charset="0"/>
              </a:rPr>
              <a:t>A ILUMINAÇÃO PÚBLICA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 autoUpdateAnimBg="0"/>
      <p:bldP spid="140299" grpId="0" animBg="1" autoUpdateAnimBg="0"/>
      <p:bldP spid="140298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65163"/>
            <a:ext cx="7956550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30400" y="2925763"/>
            <a:ext cx="5286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EQUIPAMENTOS DE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MANOBRAS E PROTEÇÃO</a:t>
            </a:r>
          </a:p>
        </p:txBody>
      </p:sp>
    </p:spTree>
  </p:cSld>
  <p:clrMapOvr>
    <a:masterClrMapping/>
  </p:clrMapOvr>
  <p:transition>
    <p:sndAc>
      <p:stSnd loop="1">
        <p:snd r:embed="rId2" name="T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730250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693863" y="1287463"/>
            <a:ext cx="4213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EQUIPAMENTOS DE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MANOBRAS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1076325" y="3192463"/>
            <a:ext cx="25606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MANOBRAS</a:t>
            </a: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1331913" y="4441825"/>
            <a:ext cx="64055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TRANSFERÊNCIAS DE CARGAS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900113" y="5540375"/>
            <a:ext cx="59928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ABERTURA E FECHAMENTOS</a:t>
            </a:r>
          </a:p>
          <a:p>
            <a:pPr algn="l"/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DE CIRCUITOS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autoUpdateAnimBg="0"/>
      <p:bldP spid="142341" grpId="0" autoUpdateAnimBg="0"/>
      <p:bldP spid="14234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3_1_2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727075"/>
            <a:ext cx="89535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2401888" y="955675"/>
            <a:ext cx="4205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SECCIONADORA DE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FACA UNIPOLAR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2038350" y="5133975"/>
            <a:ext cx="53006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ABERTURA DE CIRCUITO</a:t>
            </a:r>
          </a:p>
          <a:p>
            <a:r>
              <a:rPr lang="pt-BR" altLang="en-US" sz="3200" b="1">
                <a:latin typeface="Tahoma" panose="020B0604030504040204" pitchFamily="34" charset="0"/>
              </a:rPr>
              <a:t>COM CARGA</a:t>
            </a:r>
            <a:endParaRPr lang="pt-BR" altLang="en-US" sz="3200" b="1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USO DO DAC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0026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27075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401888" y="1027113"/>
            <a:ext cx="4205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SECCIONADORA DE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FACA UNIPOLAR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002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31838"/>
            <a:ext cx="7885112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401888" y="811213"/>
            <a:ext cx="4205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SECCIONADORA DE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FACA UNIPOLAR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0026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739775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20675" y="787400"/>
            <a:ext cx="29559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D</a:t>
            </a:r>
            <a:r>
              <a:rPr lang="pt-BR" altLang="en-US" sz="3200" b="1">
                <a:latin typeface="Tahoma" panose="020B0604030504040204" pitchFamily="34" charset="0"/>
              </a:rPr>
              <a:t>ispositivo</a:t>
            </a:r>
          </a:p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A</a:t>
            </a:r>
            <a:r>
              <a:rPr lang="pt-BR" altLang="en-US" sz="3200" b="1">
                <a:latin typeface="Tahoma" panose="020B0604030504040204" pitchFamily="34" charset="0"/>
              </a:rPr>
              <a:t>bertura com</a:t>
            </a:r>
          </a:p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</a:t>
            </a:r>
            <a:r>
              <a:rPr lang="pt-BR" altLang="en-US" sz="3200" b="1">
                <a:latin typeface="Tahoma" panose="020B0604030504040204" pitchFamily="34" charset="0"/>
              </a:rPr>
              <a:t>arga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 vista aé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723900" y="4724400"/>
            <a:ext cx="79613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FF0000"/>
            </a:outer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pt-BR" sz="4000" b="1" dirty="0">
                <a:solidFill>
                  <a:srgbClr val="003399"/>
                </a:solidFill>
                <a:latin typeface="Tahoma" pitchFamily="34" charset="0"/>
              </a:rPr>
              <a:t>O SISTEMA DE DISTRIBUIÇÃO</a:t>
            </a:r>
          </a:p>
          <a:p>
            <a:pPr eaLnBrk="0" hangingPunct="0">
              <a:defRPr/>
            </a:pPr>
            <a:r>
              <a:rPr lang="pt-BR" sz="4000" b="1" dirty="0">
                <a:solidFill>
                  <a:srgbClr val="003399"/>
                </a:solidFill>
                <a:latin typeface="Tahoma" pitchFamily="34" charset="0"/>
              </a:rPr>
              <a:t>DE ENERGIA ELÉTRICA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063875" y="1214438"/>
            <a:ext cx="2855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66FF33"/>
                </a:solidFill>
                <a:latin typeface="Tahoma" panose="020B0604030504040204" pitchFamily="34" charset="0"/>
              </a:rPr>
              <a:t>INICIA-SE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3_2_10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735013"/>
            <a:ext cx="7818438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014788" y="3438525"/>
            <a:ext cx="43180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EQUIPAMENTO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COM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CÂMARA DE</a:t>
            </a:r>
          </a:p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EXTINÇÃO</a:t>
            </a:r>
            <a:endParaRPr lang="pt-BR" altLang="en-US" sz="3200" b="1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DE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ARCO ELÉTRICO</a:t>
            </a:r>
            <a:endParaRPr lang="pt-BR" altLang="en-US" sz="32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P002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730250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917700" y="788988"/>
            <a:ext cx="5441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CHAVE A ÓLEO TRIPOLAR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52475"/>
            <a:ext cx="7885113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470150" y="1516063"/>
            <a:ext cx="4213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EQUIPAMENTOS DE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PROTEÇÃO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1614488" y="4030663"/>
            <a:ext cx="312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SOBRECARGA 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3922713" y="5554663"/>
            <a:ext cx="3359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SOBRE TENSÃO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autoUpdateAnimBg="0"/>
      <p:bldP spid="151557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3_5_10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727075"/>
            <a:ext cx="7885112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773363" y="776288"/>
            <a:ext cx="4249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0000"/>
                </a:solidFill>
                <a:latin typeface="Tahoma" panose="020B0604030504040204" pitchFamily="34" charset="0"/>
              </a:rPr>
              <a:t>CHAVE FUSÍVEL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571750" y="2528888"/>
            <a:ext cx="43878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DESLIGA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AUTOMATICAMENTE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POR DEFEITO 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NO CIRCUITO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2947988" y="5530850"/>
            <a:ext cx="36528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MANOBRA COM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CARGA COM </a:t>
            </a:r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DAC</a:t>
            </a:r>
            <a:endParaRPr lang="pt-BR" altLang="en-US" sz="3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 autoUpdateAnimBg="0"/>
      <p:bldP spid="152581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002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46125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1547813" y="915988"/>
            <a:ext cx="5784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CHAVE FUSÍVEL - FECHADA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0024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796925"/>
            <a:ext cx="781208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7"/>
          <p:cNvSpPr>
            <a:spLocks noChangeArrowheads="1"/>
          </p:cNvSpPr>
          <p:nvPr/>
        </p:nvSpPr>
        <p:spPr bwMode="auto">
          <a:xfrm>
            <a:off x="971550" y="811213"/>
            <a:ext cx="358775" cy="583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8" name="Rectangle 8"/>
          <p:cNvSpPr>
            <a:spLocks noChangeArrowheads="1"/>
          </p:cNvSpPr>
          <p:nvPr/>
        </p:nvSpPr>
        <p:spPr bwMode="auto">
          <a:xfrm>
            <a:off x="8066088" y="803275"/>
            <a:ext cx="857250" cy="585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9" name="Rectangle 9"/>
          <p:cNvSpPr>
            <a:spLocks noChangeArrowheads="1"/>
          </p:cNvSpPr>
          <p:nvPr/>
        </p:nvSpPr>
        <p:spPr bwMode="auto">
          <a:xfrm>
            <a:off x="1327150" y="765175"/>
            <a:ext cx="67691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90" name="Text Box 10"/>
          <p:cNvSpPr txBox="1">
            <a:spLocks noChangeArrowheads="1"/>
          </p:cNvSpPr>
          <p:nvPr/>
        </p:nvSpPr>
        <p:spPr bwMode="auto">
          <a:xfrm>
            <a:off x="1979613" y="692150"/>
            <a:ext cx="57610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altLang="en-US" sz="3200" b="1">
                <a:latin typeface="Tahoma" panose="020B0604030504040204" pitchFamily="34" charset="0"/>
              </a:rPr>
              <a:t>CHAVE FÚSIVEL - ABERTA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rep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730250"/>
            <a:ext cx="795655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790575" y="614363"/>
            <a:ext cx="7773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b="1">
                <a:solidFill>
                  <a:srgbClr val="FF0000"/>
                </a:solidFill>
                <a:latin typeface="Tahoma" panose="020B0604030504040204" pitchFamily="34" charset="0"/>
              </a:rPr>
              <a:t>CHAVE FUSÍVEL REPETIDORA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195263" y="1385888"/>
            <a:ext cx="52133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MELHORA A</a:t>
            </a:r>
          </a:p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CONFIABILIDADE</a:t>
            </a:r>
          </a:p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DO SISTEMA ELÉTRICO</a:t>
            </a: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227013" y="3352800"/>
            <a:ext cx="5213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DEFEITO PASSAGEIRO RELIGA O CIRCUITO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150813" y="4724400"/>
            <a:ext cx="52133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DEFEITO PEMANENTE DESLIGA O CIRCUITO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APÓS DOIS RELIGAMENTOS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utoUpdateAnimBg="0"/>
      <p:bldP spid="155653" grpId="0" autoUpdateAnimBg="0"/>
      <p:bldP spid="15565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0026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1843088" y="800100"/>
            <a:ext cx="5676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SEQUÊNCIA DE OPERAÇÃO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002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730250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11188" y="727075"/>
            <a:ext cx="79216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838325" y="896938"/>
            <a:ext cx="5676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SEQUÊNCIA DE OPERAÇÃO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P002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739775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1771650" y="825500"/>
            <a:ext cx="5676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SEQUÊNCIA DE OPERAÇÃO</a:t>
            </a: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0025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71500"/>
            <a:ext cx="71437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922463" y="731838"/>
            <a:ext cx="54848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REDES DE DISTRIBUIÇÃO</a:t>
            </a:r>
          </a:p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PRIMÁRIAS</a:t>
            </a:r>
          </a:p>
        </p:txBody>
      </p:sp>
    </p:spTree>
  </p:cSld>
  <p:clrMapOvr>
    <a:masterClrMapping/>
  </p:clrMapOvr>
  <p:transition>
    <p:sndAc>
      <p:stSnd loop="1">
        <p:snd r:embed="rId2" name="TSAXBIG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P0026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735013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250825" y="739775"/>
            <a:ext cx="8281988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698625" y="752475"/>
            <a:ext cx="5676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SEQUÊNCIA DE OPERAÇÃO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3_2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91440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835150" y="609600"/>
            <a:ext cx="4440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CHAVE RELIGADORA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61925" y="4008438"/>
            <a:ext cx="3843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MELHORAR A</a:t>
            </a:r>
          </a:p>
          <a:p>
            <a:r>
              <a:rPr lang="pt-BR" altLang="en-US" sz="3200" b="1">
                <a:solidFill>
                  <a:schemeClr val="accent2"/>
                </a:solidFill>
                <a:latin typeface="Tahoma" panose="020B0604030504040204" pitchFamily="34" charset="0"/>
              </a:rPr>
              <a:t>CONFIABILIDADE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utoUpdateAnimBg="0"/>
      <p:bldP spid="160773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6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35013"/>
            <a:ext cx="384651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5127625" y="952500"/>
            <a:ext cx="32400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RELIGAMENTO</a:t>
            </a:r>
          </a:p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POR DEFEITOS</a:t>
            </a:r>
          </a:p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PASSAGEIROS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5060950" y="4068763"/>
            <a:ext cx="35004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DESLIGAMENTO</a:t>
            </a:r>
          </a:p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POR DEFEITOS</a:t>
            </a:r>
          </a:p>
          <a:p>
            <a:pPr>
              <a:lnSpc>
                <a:spcPct val="140000"/>
              </a:lnSpc>
            </a:pPr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PERMANENTES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3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727075"/>
            <a:ext cx="4035425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27050" y="960438"/>
            <a:ext cx="32321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BLOQUEIO DE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RELIGAMENTO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PARA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MANUTENÇÃO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477838" y="4573588"/>
            <a:ext cx="33321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MANOBRAS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DE CIRCUITOS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3_32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704850"/>
            <a:ext cx="41370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306388" y="1190625"/>
            <a:ext cx="44894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CHAVE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SECCIONALIZADORA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1003300" y="3749675"/>
            <a:ext cx="33972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ATUA EM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FUNÇÃO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DO RELIGADOR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35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04875"/>
            <a:ext cx="915035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263650" y="842963"/>
            <a:ext cx="6403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latin typeface="Tahoma" panose="020B0604030504040204" pitchFamily="34" charset="0"/>
              </a:rPr>
              <a:t>MELHORA A CONFIABILIDADE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30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752475"/>
            <a:ext cx="3933826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4719638" y="1328738"/>
            <a:ext cx="3116262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DESLIGAR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TRECHOS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DEFEITUOSOS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572000" y="5170488"/>
            <a:ext cx="33321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MANOBRAS</a:t>
            </a:r>
          </a:p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DE CIRCUITOS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3_26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914400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07950" y="1185863"/>
            <a:ext cx="2816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PARA-RAIOS</a:t>
            </a:r>
          </a:p>
        </p:txBody>
      </p:sp>
      <p:sp>
        <p:nvSpPr>
          <p:cNvPr id="166916" name="Oval 4"/>
          <p:cNvSpPr>
            <a:spLocks noChangeArrowheads="1"/>
          </p:cNvSpPr>
          <p:nvPr/>
        </p:nvSpPr>
        <p:spPr bwMode="auto">
          <a:xfrm>
            <a:off x="3422650" y="887413"/>
            <a:ext cx="428625" cy="10112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000" b="1">
              <a:solidFill>
                <a:srgbClr val="66FF33"/>
              </a:solidFill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79388" y="4292600"/>
            <a:ext cx="32400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A50021"/>
                </a:solidFill>
                <a:latin typeface="Tahoma" panose="020B0604030504040204" pitchFamily="34" charset="0"/>
              </a:rPr>
              <a:t>PROTEÇÃO </a:t>
            </a:r>
          </a:p>
          <a:p>
            <a:r>
              <a:rPr lang="pt-BR" altLang="en-US" sz="3200" b="1">
                <a:solidFill>
                  <a:srgbClr val="A50021"/>
                </a:solidFill>
                <a:latin typeface="Tahoma" panose="020B0604030504040204" pitchFamily="34" charset="0"/>
              </a:rPr>
              <a:t>CONTRA </a:t>
            </a:r>
          </a:p>
          <a:p>
            <a:r>
              <a:rPr lang="pt-BR" altLang="en-US" sz="3200" b="1">
                <a:solidFill>
                  <a:srgbClr val="A50021"/>
                </a:solidFill>
                <a:latin typeface="Tahoma" panose="020B0604030504040204" pitchFamily="34" charset="0"/>
              </a:rPr>
              <a:t>SOBRETENSÃO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75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nimBg="1" autoUpdateAnimBg="0"/>
      <p:bldP spid="166917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00258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781208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754188" y="842963"/>
            <a:ext cx="5635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latin typeface="Tahoma" panose="020B0604030504040204" pitchFamily="34" charset="0"/>
              </a:rPr>
              <a:t>PARA-RAIOS POLIMÉRICO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Line 2"/>
          <p:cNvSpPr>
            <a:spLocks noChangeShapeType="1"/>
          </p:cNvSpPr>
          <p:nvPr/>
        </p:nvSpPr>
        <p:spPr bwMode="auto">
          <a:xfrm>
            <a:off x="1143000" y="2209800"/>
            <a:ext cx="1828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9987" name="Line 3"/>
          <p:cNvSpPr>
            <a:spLocks noChangeShapeType="1"/>
          </p:cNvSpPr>
          <p:nvPr/>
        </p:nvSpPr>
        <p:spPr bwMode="auto">
          <a:xfrm>
            <a:off x="3613150" y="2209800"/>
            <a:ext cx="3048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>
            <a:off x="4298950" y="2209800"/>
            <a:ext cx="1588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>
            <a:off x="4298950" y="4191000"/>
            <a:ext cx="1588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>
            <a:off x="4298950" y="4572000"/>
            <a:ext cx="762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>
            <a:off x="5913438" y="4572000"/>
            <a:ext cx="762000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89500" y="4364038"/>
            <a:ext cx="1054100" cy="703262"/>
            <a:chOff x="3080" y="2509"/>
            <a:chExt cx="664" cy="443"/>
          </a:xfrm>
        </p:grpSpPr>
        <p:sp>
          <p:nvSpPr>
            <p:cNvPr id="107544" name="Arc 9"/>
            <p:cNvSpPr>
              <a:spLocks/>
            </p:cNvSpPr>
            <p:nvPr/>
          </p:nvSpPr>
          <p:spPr bwMode="auto">
            <a:xfrm>
              <a:off x="3080" y="2509"/>
              <a:ext cx="96" cy="257"/>
            </a:xfrm>
            <a:custGeom>
              <a:avLst/>
              <a:gdLst>
                <a:gd name="T0" fmla="*/ 0 w 21600"/>
                <a:gd name="T1" fmla="*/ 0 h 38383"/>
                <a:gd name="T2" fmla="*/ 0 w 21600"/>
                <a:gd name="T3" fmla="*/ 0 h 38383"/>
                <a:gd name="T4" fmla="*/ 0 w 21600"/>
                <a:gd name="T5" fmla="*/ 0 h 3838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8383"/>
                <a:gd name="T11" fmla="*/ 21600 w 21600"/>
                <a:gd name="T12" fmla="*/ 38383 h 38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8383" fill="none" extrusionOk="0">
                  <a:moveTo>
                    <a:pt x="9092" y="0"/>
                  </a:moveTo>
                  <a:cubicBezTo>
                    <a:pt x="16720" y="3539"/>
                    <a:pt x="21600" y="11184"/>
                    <a:pt x="21600" y="19593"/>
                  </a:cubicBezTo>
                  <a:cubicBezTo>
                    <a:pt x="21600" y="27370"/>
                    <a:pt x="17418" y="34547"/>
                    <a:pt x="10653" y="38383"/>
                  </a:cubicBezTo>
                </a:path>
                <a:path w="21600" h="38383" stroke="0" extrusionOk="0">
                  <a:moveTo>
                    <a:pt x="9092" y="0"/>
                  </a:moveTo>
                  <a:cubicBezTo>
                    <a:pt x="16720" y="3539"/>
                    <a:pt x="21600" y="11184"/>
                    <a:pt x="21600" y="19593"/>
                  </a:cubicBezTo>
                  <a:cubicBezTo>
                    <a:pt x="21600" y="27370"/>
                    <a:pt x="17418" y="34547"/>
                    <a:pt x="10653" y="38383"/>
                  </a:cubicBezTo>
                  <a:lnTo>
                    <a:pt x="0" y="19593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545" name="Line 10"/>
            <p:cNvSpPr>
              <a:spLocks noChangeShapeType="1"/>
            </p:cNvSpPr>
            <p:nvPr/>
          </p:nvSpPr>
          <p:spPr bwMode="auto">
            <a:xfrm flipH="1">
              <a:off x="3269" y="2640"/>
              <a:ext cx="456" cy="3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7546" name="Freeform 11"/>
            <p:cNvSpPr>
              <a:spLocks/>
            </p:cNvSpPr>
            <p:nvPr/>
          </p:nvSpPr>
          <p:spPr bwMode="auto">
            <a:xfrm>
              <a:off x="3264" y="2640"/>
              <a:ext cx="480" cy="288"/>
            </a:xfrm>
            <a:custGeom>
              <a:avLst/>
              <a:gdLst>
                <a:gd name="T0" fmla="*/ 0 w 480"/>
                <a:gd name="T1" fmla="*/ 288 h 288"/>
                <a:gd name="T2" fmla="*/ 48 w 480"/>
                <a:gd name="T3" fmla="*/ 144 h 288"/>
                <a:gd name="T4" fmla="*/ 244 w 480"/>
                <a:gd name="T5" fmla="*/ 152 h 288"/>
                <a:gd name="T6" fmla="*/ 444 w 480"/>
                <a:gd name="T7" fmla="*/ 160 h 288"/>
                <a:gd name="T8" fmla="*/ 460 w 480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288"/>
                <a:gd name="T17" fmla="*/ 480 w 4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288">
                  <a:moveTo>
                    <a:pt x="0" y="288"/>
                  </a:moveTo>
                  <a:cubicBezTo>
                    <a:pt x="3" y="227"/>
                    <a:pt x="7" y="167"/>
                    <a:pt x="48" y="144"/>
                  </a:cubicBezTo>
                  <a:cubicBezTo>
                    <a:pt x="89" y="121"/>
                    <a:pt x="178" y="149"/>
                    <a:pt x="244" y="152"/>
                  </a:cubicBezTo>
                  <a:cubicBezTo>
                    <a:pt x="310" y="155"/>
                    <a:pt x="408" y="185"/>
                    <a:pt x="444" y="160"/>
                  </a:cubicBezTo>
                  <a:cubicBezTo>
                    <a:pt x="480" y="135"/>
                    <a:pt x="462" y="27"/>
                    <a:pt x="46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" y="1800225"/>
            <a:ext cx="779463" cy="823913"/>
            <a:chOff x="576" y="1536"/>
            <a:chExt cx="491" cy="519"/>
          </a:xfrm>
        </p:grpSpPr>
        <p:sp>
          <p:nvSpPr>
            <p:cNvPr id="107540" name="Rectangle 13"/>
            <p:cNvSpPr>
              <a:spLocks noChangeArrowheads="1"/>
            </p:cNvSpPr>
            <p:nvPr/>
          </p:nvSpPr>
          <p:spPr bwMode="auto">
            <a:xfrm>
              <a:off x="576" y="1536"/>
              <a:ext cx="491" cy="4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541" name="Line 14"/>
            <p:cNvSpPr>
              <a:spLocks noChangeShapeType="1"/>
            </p:cNvSpPr>
            <p:nvPr/>
          </p:nvSpPr>
          <p:spPr bwMode="auto">
            <a:xfrm flipH="1">
              <a:off x="586" y="1536"/>
              <a:ext cx="480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42" name="Text Box 15"/>
            <p:cNvSpPr txBox="1">
              <a:spLocks noChangeArrowheads="1"/>
            </p:cNvSpPr>
            <p:nvPr/>
          </p:nvSpPr>
          <p:spPr bwMode="auto">
            <a:xfrm>
              <a:off x="576" y="1536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2800" b="1">
                  <a:solidFill>
                    <a:schemeClr val="accent2"/>
                  </a:solidFill>
                </a:rPr>
                <a:t>S</a:t>
              </a:r>
            </a:p>
          </p:txBody>
        </p:sp>
        <p:sp>
          <p:nvSpPr>
            <p:cNvPr id="107543" name="Text Box 16"/>
            <p:cNvSpPr txBox="1">
              <a:spLocks noChangeArrowheads="1"/>
            </p:cNvSpPr>
            <p:nvPr/>
          </p:nvSpPr>
          <p:spPr bwMode="auto">
            <a:xfrm>
              <a:off x="768" y="1728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2800" b="1">
                  <a:solidFill>
                    <a:schemeClr val="accent2"/>
                  </a:solidFill>
                </a:rPr>
                <a:t>E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841625" y="1800225"/>
            <a:ext cx="788988" cy="823913"/>
            <a:chOff x="570" y="1536"/>
            <a:chExt cx="497" cy="519"/>
          </a:xfrm>
        </p:grpSpPr>
        <p:sp>
          <p:nvSpPr>
            <p:cNvPr id="107536" name="Rectangle 18"/>
            <p:cNvSpPr>
              <a:spLocks noChangeArrowheads="1"/>
            </p:cNvSpPr>
            <p:nvPr/>
          </p:nvSpPr>
          <p:spPr bwMode="auto">
            <a:xfrm>
              <a:off x="576" y="1536"/>
              <a:ext cx="491" cy="4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537" name="Line 19"/>
            <p:cNvSpPr>
              <a:spLocks noChangeShapeType="1"/>
            </p:cNvSpPr>
            <p:nvPr/>
          </p:nvSpPr>
          <p:spPr bwMode="auto">
            <a:xfrm flipH="1">
              <a:off x="586" y="1536"/>
              <a:ext cx="480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7538" name="Text Box 20"/>
            <p:cNvSpPr txBox="1">
              <a:spLocks noChangeArrowheads="1"/>
            </p:cNvSpPr>
            <p:nvPr/>
          </p:nvSpPr>
          <p:spPr bwMode="auto">
            <a:xfrm>
              <a:off x="570" y="1536"/>
              <a:ext cx="27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2800" b="1">
                  <a:solidFill>
                    <a:schemeClr val="accent2"/>
                  </a:solidFill>
                </a:rPr>
                <a:t>R</a:t>
              </a:r>
            </a:p>
          </p:txBody>
        </p:sp>
        <p:sp>
          <p:nvSpPr>
            <p:cNvPr id="107539" name="Text Box 21"/>
            <p:cNvSpPr txBox="1">
              <a:spLocks noChangeArrowheads="1"/>
            </p:cNvSpPr>
            <p:nvPr/>
          </p:nvSpPr>
          <p:spPr bwMode="auto">
            <a:xfrm>
              <a:off x="774" y="1728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2800" b="1">
                  <a:solidFill>
                    <a:schemeClr val="accent2"/>
                  </a:solidFill>
                </a:rPr>
                <a:t>L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810000" y="3200400"/>
            <a:ext cx="985838" cy="965200"/>
            <a:chOff x="3484" y="2688"/>
            <a:chExt cx="621" cy="608"/>
          </a:xfrm>
        </p:grpSpPr>
        <p:sp>
          <p:nvSpPr>
            <p:cNvPr id="107534" name="Oval 23"/>
            <p:cNvSpPr>
              <a:spLocks noChangeArrowheads="1"/>
            </p:cNvSpPr>
            <p:nvPr/>
          </p:nvSpPr>
          <p:spPr bwMode="auto">
            <a:xfrm>
              <a:off x="3484" y="2688"/>
              <a:ext cx="621" cy="60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 b="1"/>
            </a:p>
          </p:txBody>
        </p:sp>
        <p:sp>
          <p:nvSpPr>
            <p:cNvPr id="107535" name="Text Box 24"/>
            <p:cNvSpPr txBox="1">
              <a:spLocks noChangeArrowheads="1"/>
            </p:cNvSpPr>
            <p:nvPr/>
          </p:nvSpPr>
          <p:spPr bwMode="auto">
            <a:xfrm>
              <a:off x="3638" y="2794"/>
              <a:ext cx="32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000" b="1">
                  <a:solidFill>
                    <a:schemeClr val="accent2"/>
                  </a:solidFill>
                </a:rPr>
                <a:t>S</a:t>
              </a:r>
            </a:p>
          </p:txBody>
        </p:sp>
      </p:grpSp>
      <p:pic>
        <p:nvPicPr>
          <p:cNvPr id="170009" name="Picture 25" descr="C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3825875"/>
            <a:ext cx="2241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3" name="Text Box 26"/>
          <p:cNvSpPr txBox="1">
            <a:spLocks noChangeArrowheads="1"/>
          </p:cNvSpPr>
          <p:nvPr/>
        </p:nvSpPr>
        <p:spPr bwMode="auto">
          <a:xfrm>
            <a:off x="1514475" y="768350"/>
            <a:ext cx="6099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COORDENAÇÃO DO SISTEMA</a:t>
            </a:r>
          </a:p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DE PROTEÇÃO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0025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411288" y="4500563"/>
            <a:ext cx="628173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OS ALIMENTADORES PARTEM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DA S/E PARA OS</a:t>
            </a:r>
          </a:p>
          <a:p>
            <a:r>
              <a:rPr lang="pt-BR" altLang="en-US" sz="3200" b="1">
                <a:solidFill>
                  <a:srgbClr val="66FF33"/>
                </a:solidFill>
                <a:latin typeface="Tahoma" panose="020B0604030504040204" pitchFamily="34" charset="0"/>
              </a:rPr>
              <a:t>CENTROS CONSUMIDORES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758950" y="538163"/>
            <a:ext cx="5286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TENSÃO USUAL - 13,8 kV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5359400" y="1196975"/>
            <a:ext cx="1935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4000" b="1">
                <a:solidFill>
                  <a:srgbClr val="FF0000"/>
                </a:solidFill>
              </a:rPr>
              <a:t>34,5 kV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  <p:bldP spid="91140" grpId="0" autoUpdateAnimBg="0"/>
      <p:bldP spid="91143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81000" y="1800225"/>
            <a:ext cx="8505825" cy="3533775"/>
            <a:chOff x="240" y="894"/>
            <a:chExt cx="5358" cy="2226"/>
          </a:xfrm>
        </p:grpSpPr>
        <p:sp>
          <p:nvSpPr>
            <p:cNvPr id="108556" name="Line 3"/>
            <p:cNvSpPr>
              <a:spLocks noChangeShapeType="1"/>
            </p:cNvSpPr>
            <p:nvPr/>
          </p:nvSpPr>
          <p:spPr bwMode="auto">
            <a:xfrm>
              <a:off x="720" y="1152"/>
              <a:ext cx="115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8557" name="Line 4"/>
            <p:cNvSpPr>
              <a:spLocks noChangeShapeType="1"/>
            </p:cNvSpPr>
            <p:nvPr/>
          </p:nvSpPr>
          <p:spPr bwMode="auto">
            <a:xfrm>
              <a:off x="2276" y="1152"/>
              <a:ext cx="192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558" name="Line 5"/>
            <p:cNvSpPr>
              <a:spLocks noChangeShapeType="1"/>
            </p:cNvSpPr>
            <p:nvPr/>
          </p:nvSpPr>
          <p:spPr bwMode="auto">
            <a:xfrm>
              <a:off x="2708" y="1152"/>
              <a:ext cx="1" cy="7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559" name="Line 6"/>
            <p:cNvSpPr>
              <a:spLocks noChangeShapeType="1"/>
            </p:cNvSpPr>
            <p:nvPr/>
          </p:nvSpPr>
          <p:spPr bwMode="auto">
            <a:xfrm>
              <a:off x="2708" y="2400"/>
              <a:ext cx="1" cy="7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8560" name="Line 7"/>
            <p:cNvSpPr>
              <a:spLocks noChangeShapeType="1"/>
            </p:cNvSpPr>
            <p:nvPr/>
          </p:nvSpPr>
          <p:spPr bwMode="auto">
            <a:xfrm>
              <a:off x="2708" y="2640"/>
              <a:ext cx="48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08561" name="Group 8"/>
            <p:cNvGrpSpPr>
              <a:grpSpLocks/>
            </p:cNvGrpSpPr>
            <p:nvPr/>
          </p:nvGrpSpPr>
          <p:grpSpPr bwMode="auto">
            <a:xfrm>
              <a:off x="240" y="894"/>
              <a:ext cx="491" cy="519"/>
              <a:chOff x="576" y="1536"/>
              <a:chExt cx="491" cy="519"/>
            </a:xfrm>
          </p:grpSpPr>
          <p:sp>
            <p:nvSpPr>
              <p:cNvPr id="108571" name="Rectangle 9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8572" name="Line 10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73" name="Text Box 11"/>
              <p:cNvSpPr txBox="1">
                <a:spLocks noChangeArrowheads="1"/>
              </p:cNvSpPr>
              <p:nvPr/>
            </p:nvSpPr>
            <p:spPr bwMode="auto">
              <a:xfrm>
                <a:off x="576" y="1536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  <p:sp>
            <p:nvSpPr>
              <p:cNvPr id="108574" name="Text Box 12"/>
              <p:cNvSpPr txBox="1">
                <a:spLocks noChangeArrowheads="1"/>
              </p:cNvSpPr>
              <p:nvPr/>
            </p:nvSpPr>
            <p:spPr bwMode="auto">
              <a:xfrm>
                <a:off x="768" y="1728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E</a:t>
                </a:r>
              </a:p>
            </p:txBody>
          </p:sp>
        </p:grpSp>
        <p:grpSp>
          <p:nvGrpSpPr>
            <p:cNvPr id="108562" name="Group 13"/>
            <p:cNvGrpSpPr>
              <a:grpSpLocks/>
            </p:cNvGrpSpPr>
            <p:nvPr/>
          </p:nvGrpSpPr>
          <p:grpSpPr bwMode="auto">
            <a:xfrm>
              <a:off x="1790" y="894"/>
              <a:ext cx="497" cy="519"/>
              <a:chOff x="570" y="1536"/>
              <a:chExt cx="497" cy="519"/>
            </a:xfrm>
          </p:grpSpPr>
          <p:sp>
            <p:nvSpPr>
              <p:cNvPr id="108567" name="Rectangle 14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8568" name="Line 15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69" name="Text Box 16"/>
              <p:cNvSpPr txBox="1">
                <a:spLocks noChangeArrowheads="1"/>
              </p:cNvSpPr>
              <p:nvPr/>
            </p:nvSpPr>
            <p:spPr bwMode="auto">
              <a:xfrm>
                <a:off x="570" y="1536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R</a:t>
                </a:r>
              </a:p>
            </p:txBody>
          </p:sp>
          <p:sp>
            <p:nvSpPr>
              <p:cNvPr id="108570" name="Text Box 17"/>
              <p:cNvSpPr txBox="1">
                <a:spLocks noChangeArrowheads="1"/>
              </p:cNvSpPr>
              <p:nvPr/>
            </p:nvSpPr>
            <p:spPr bwMode="auto">
              <a:xfrm>
                <a:off x="774" y="172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L</a:t>
                </a:r>
              </a:p>
            </p:txBody>
          </p:sp>
        </p:grpSp>
        <p:grpSp>
          <p:nvGrpSpPr>
            <p:cNvPr id="108563" name="Group 18"/>
            <p:cNvGrpSpPr>
              <a:grpSpLocks/>
            </p:cNvGrpSpPr>
            <p:nvPr/>
          </p:nvGrpSpPr>
          <p:grpSpPr bwMode="auto">
            <a:xfrm>
              <a:off x="2400" y="1776"/>
              <a:ext cx="621" cy="608"/>
              <a:chOff x="3484" y="2688"/>
              <a:chExt cx="621" cy="608"/>
            </a:xfrm>
          </p:grpSpPr>
          <p:sp>
            <p:nvSpPr>
              <p:cNvPr id="108565" name="Oval 19"/>
              <p:cNvSpPr>
                <a:spLocks noChangeArrowheads="1"/>
              </p:cNvSpPr>
              <p:nvPr/>
            </p:nvSpPr>
            <p:spPr bwMode="auto">
              <a:xfrm>
                <a:off x="3484" y="2688"/>
                <a:ext cx="621" cy="60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 b="1"/>
              </a:p>
            </p:txBody>
          </p:sp>
          <p:sp>
            <p:nvSpPr>
              <p:cNvPr id="108566" name="Text Box 20"/>
              <p:cNvSpPr txBox="1">
                <a:spLocks noChangeArrowheads="1"/>
              </p:cNvSpPr>
              <p:nvPr/>
            </p:nvSpPr>
            <p:spPr bwMode="auto">
              <a:xfrm>
                <a:off x="3638" y="2794"/>
                <a:ext cx="329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0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</p:grpSp>
        <p:pic>
          <p:nvPicPr>
            <p:cNvPr id="108564" name="Picture 21" descr="C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" y="2170"/>
              <a:ext cx="1412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47" name="Text Box 22"/>
          <p:cNvSpPr txBox="1">
            <a:spLocks noChangeArrowheads="1"/>
          </p:cNvSpPr>
          <p:nvPr/>
        </p:nvSpPr>
        <p:spPr bwMode="auto">
          <a:xfrm>
            <a:off x="1514475" y="706438"/>
            <a:ext cx="6099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COORDENAÇÃO DO SISTEMA</a:t>
            </a:r>
          </a:p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DE PROTEÇÃO</a:t>
            </a: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889500" y="3729038"/>
            <a:ext cx="1785938" cy="1338262"/>
            <a:chOff x="3080" y="2349"/>
            <a:chExt cx="1125" cy="843"/>
          </a:xfrm>
        </p:grpSpPr>
        <p:grpSp>
          <p:nvGrpSpPr>
            <p:cNvPr id="108549" name="Group 24"/>
            <p:cNvGrpSpPr>
              <a:grpSpLocks/>
            </p:cNvGrpSpPr>
            <p:nvPr/>
          </p:nvGrpSpPr>
          <p:grpSpPr bwMode="auto">
            <a:xfrm>
              <a:off x="3080" y="2749"/>
              <a:ext cx="1125" cy="443"/>
              <a:chOff x="3080" y="2509"/>
              <a:chExt cx="1125" cy="443"/>
            </a:xfrm>
          </p:grpSpPr>
          <p:sp>
            <p:nvSpPr>
              <p:cNvPr id="108551" name="Line 25"/>
              <p:cNvSpPr>
                <a:spLocks noChangeShapeType="1"/>
              </p:cNvSpPr>
              <p:nvPr/>
            </p:nvSpPr>
            <p:spPr bwMode="auto">
              <a:xfrm>
                <a:off x="3725" y="2640"/>
                <a:ext cx="48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08552" name="Group 26"/>
              <p:cNvGrpSpPr>
                <a:grpSpLocks/>
              </p:cNvGrpSpPr>
              <p:nvPr/>
            </p:nvGrpSpPr>
            <p:grpSpPr bwMode="auto">
              <a:xfrm>
                <a:off x="3080" y="2509"/>
                <a:ext cx="664" cy="443"/>
                <a:chOff x="3080" y="2509"/>
                <a:chExt cx="664" cy="443"/>
              </a:xfrm>
            </p:grpSpPr>
            <p:sp>
              <p:nvSpPr>
                <p:cNvPr id="108553" name="Arc 27"/>
                <p:cNvSpPr>
                  <a:spLocks/>
                </p:cNvSpPr>
                <p:nvPr/>
              </p:nvSpPr>
              <p:spPr bwMode="auto">
                <a:xfrm>
                  <a:off x="3080" y="2509"/>
                  <a:ext cx="96" cy="257"/>
                </a:xfrm>
                <a:custGeom>
                  <a:avLst/>
                  <a:gdLst>
                    <a:gd name="T0" fmla="*/ 0 w 21600"/>
                    <a:gd name="T1" fmla="*/ 0 h 38383"/>
                    <a:gd name="T2" fmla="*/ 0 w 21600"/>
                    <a:gd name="T3" fmla="*/ 0 h 38383"/>
                    <a:gd name="T4" fmla="*/ 0 w 21600"/>
                    <a:gd name="T5" fmla="*/ 0 h 3838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8383"/>
                    <a:gd name="T11" fmla="*/ 21600 w 21600"/>
                    <a:gd name="T12" fmla="*/ 38383 h 383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8383" fill="none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</a:path>
                    <a:path w="21600" h="38383" stroke="0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  <a:lnTo>
                        <a:pt x="0" y="19593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8554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269" y="2640"/>
                  <a:ext cx="456" cy="312"/>
                </a:xfrm>
                <a:prstGeom prst="line">
                  <a:avLst/>
                </a:pr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8555" name="Freeform 29"/>
                <p:cNvSpPr>
                  <a:spLocks/>
                </p:cNvSpPr>
                <p:nvPr/>
              </p:nvSpPr>
              <p:spPr bwMode="auto">
                <a:xfrm>
                  <a:off x="3264" y="2640"/>
                  <a:ext cx="480" cy="288"/>
                </a:xfrm>
                <a:custGeom>
                  <a:avLst/>
                  <a:gdLst>
                    <a:gd name="T0" fmla="*/ 0 w 480"/>
                    <a:gd name="T1" fmla="*/ 288 h 288"/>
                    <a:gd name="T2" fmla="*/ 48 w 480"/>
                    <a:gd name="T3" fmla="*/ 144 h 288"/>
                    <a:gd name="T4" fmla="*/ 244 w 480"/>
                    <a:gd name="T5" fmla="*/ 152 h 288"/>
                    <a:gd name="T6" fmla="*/ 444 w 480"/>
                    <a:gd name="T7" fmla="*/ 160 h 288"/>
                    <a:gd name="T8" fmla="*/ 460 w 480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0"/>
                    <a:gd name="T16" fmla="*/ 0 h 288"/>
                    <a:gd name="T17" fmla="*/ 480 w 48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0" h="288">
                      <a:moveTo>
                        <a:pt x="0" y="288"/>
                      </a:moveTo>
                      <a:cubicBezTo>
                        <a:pt x="3" y="227"/>
                        <a:pt x="7" y="167"/>
                        <a:pt x="48" y="144"/>
                      </a:cubicBezTo>
                      <a:cubicBezTo>
                        <a:pt x="89" y="121"/>
                        <a:pt x="178" y="149"/>
                        <a:pt x="244" y="152"/>
                      </a:cubicBezTo>
                      <a:cubicBezTo>
                        <a:pt x="310" y="155"/>
                        <a:pt x="408" y="185"/>
                        <a:pt x="444" y="160"/>
                      </a:cubicBezTo>
                      <a:cubicBezTo>
                        <a:pt x="480" y="135"/>
                        <a:pt x="462" y="27"/>
                        <a:pt x="460" y="0"/>
                      </a:cubicBezTo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108550" name="Freeform 30"/>
            <p:cNvSpPr>
              <a:spLocks/>
            </p:cNvSpPr>
            <p:nvPr/>
          </p:nvSpPr>
          <p:spPr bwMode="auto">
            <a:xfrm rot="10800000" flipH="1" flipV="1">
              <a:off x="3793" y="2349"/>
              <a:ext cx="335" cy="522"/>
            </a:xfrm>
            <a:custGeom>
              <a:avLst/>
              <a:gdLst>
                <a:gd name="T0" fmla="*/ 87 w 565"/>
                <a:gd name="T1" fmla="*/ 23 h 881"/>
                <a:gd name="T2" fmla="*/ 29 w 565"/>
                <a:gd name="T3" fmla="*/ 124 h 881"/>
                <a:gd name="T4" fmla="*/ 71 w 565"/>
                <a:gd name="T5" fmla="*/ 124 h 881"/>
                <a:gd name="T6" fmla="*/ 22 w 565"/>
                <a:gd name="T7" fmla="*/ 208 h 881"/>
                <a:gd name="T8" fmla="*/ 53 w 565"/>
                <a:gd name="T9" fmla="*/ 217 h 881"/>
                <a:gd name="T10" fmla="*/ 0 w 565"/>
                <a:gd name="T11" fmla="*/ 309 h 881"/>
                <a:gd name="T12" fmla="*/ 104 w 565"/>
                <a:gd name="T13" fmla="*/ 206 h 881"/>
                <a:gd name="T14" fmla="*/ 71 w 565"/>
                <a:gd name="T15" fmla="*/ 206 h 881"/>
                <a:gd name="T16" fmla="*/ 143 w 565"/>
                <a:gd name="T17" fmla="*/ 107 h 881"/>
                <a:gd name="T18" fmla="*/ 114 w 565"/>
                <a:gd name="T19" fmla="*/ 107 h 881"/>
                <a:gd name="T20" fmla="*/ 199 w 565"/>
                <a:gd name="T21" fmla="*/ 11 h 881"/>
                <a:gd name="T22" fmla="*/ 117 w 565"/>
                <a:gd name="T23" fmla="*/ 48 h 881"/>
                <a:gd name="T24" fmla="*/ 103 w 565"/>
                <a:gd name="T25" fmla="*/ 0 h 881"/>
                <a:gd name="T26" fmla="*/ 87 w 565"/>
                <a:gd name="T27" fmla="*/ 23 h 8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"/>
                <a:gd name="T43" fmla="*/ 0 h 881"/>
                <a:gd name="T44" fmla="*/ 565 w 565"/>
                <a:gd name="T45" fmla="*/ 881 h 8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" h="881">
                  <a:moveTo>
                    <a:pt x="248" y="65"/>
                  </a:moveTo>
                  <a:lnTo>
                    <a:pt x="82" y="353"/>
                  </a:lnTo>
                  <a:lnTo>
                    <a:pt x="200" y="353"/>
                  </a:lnTo>
                  <a:lnTo>
                    <a:pt x="62" y="593"/>
                  </a:lnTo>
                  <a:lnTo>
                    <a:pt x="152" y="617"/>
                  </a:lnTo>
                  <a:lnTo>
                    <a:pt x="0" y="881"/>
                  </a:lnTo>
                  <a:lnTo>
                    <a:pt x="296" y="585"/>
                  </a:lnTo>
                  <a:lnTo>
                    <a:pt x="200" y="585"/>
                  </a:lnTo>
                  <a:lnTo>
                    <a:pt x="408" y="304"/>
                  </a:lnTo>
                  <a:lnTo>
                    <a:pt x="324" y="304"/>
                  </a:lnTo>
                  <a:lnTo>
                    <a:pt x="565" y="32"/>
                  </a:lnTo>
                  <a:lnTo>
                    <a:pt x="334" y="137"/>
                  </a:lnTo>
                  <a:lnTo>
                    <a:pt x="293" y="0"/>
                  </a:lnTo>
                  <a:lnTo>
                    <a:pt x="248" y="65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NDER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381000" y="1800225"/>
            <a:ext cx="8505825" cy="3503613"/>
            <a:chOff x="240" y="894"/>
            <a:chExt cx="5358" cy="2207"/>
          </a:xfrm>
        </p:grpSpPr>
        <p:sp>
          <p:nvSpPr>
            <p:cNvPr id="109582" name="Line 3"/>
            <p:cNvSpPr>
              <a:spLocks noChangeShapeType="1"/>
            </p:cNvSpPr>
            <p:nvPr/>
          </p:nvSpPr>
          <p:spPr bwMode="auto">
            <a:xfrm>
              <a:off x="720" y="1152"/>
              <a:ext cx="115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9583" name="Line 4"/>
            <p:cNvSpPr>
              <a:spLocks noChangeShapeType="1"/>
            </p:cNvSpPr>
            <p:nvPr/>
          </p:nvSpPr>
          <p:spPr bwMode="auto">
            <a:xfrm>
              <a:off x="2276" y="1152"/>
              <a:ext cx="1920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9584" name="Line 5"/>
            <p:cNvSpPr>
              <a:spLocks noChangeShapeType="1"/>
            </p:cNvSpPr>
            <p:nvPr/>
          </p:nvSpPr>
          <p:spPr bwMode="auto">
            <a:xfrm>
              <a:off x="2708" y="1152"/>
              <a:ext cx="1" cy="7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09585" name="Group 6"/>
            <p:cNvGrpSpPr>
              <a:grpSpLocks/>
            </p:cNvGrpSpPr>
            <p:nvPr/>
          </p:nvGrpSpPr>
          <p:grpSpPr bwMode="auto">
            <a:xfrm>
              <a:off x="240" y="894"/>
              <a:ext cx="491" cy="519"/>
              <a:chOff x="576" y="1536"/>
              <a:chExt cx="491" cy="519"/>
            </a:xfrm>
          </p:grpSpPr>
          <p:sp>
            <p:nvSpPr>
              <p:cNvPr id="109595" name="Rectangle 7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9596" name="Line 8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597" name="Text Box 9"/>
              <p:cNvSpPr txBox="1">
                <a:spLocks noChangeArrowheads="1"/>
              </p:cNvSpPr>
              <p:nvPr/>
            </p:nvSpPr>
            <p:spPr bwMode="auto">
              <a:xfrm>
                <a:off x="576" y="1536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  <p:sp>
            <p:nvSpPr>
              <p:cNvPr id="109598" name="Text Box 10"/>
              <p:cNvSpPr txBox="1">
                <a:spLocks noChangeArrowheads="1"/>
              </p:cNvSpPr>
              <p:nvPr/>
            </p:nvSpPr>
            <p:spPr bwMode="auto">
              <a:xfrm>
                <a:off x="768" y="1728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E</a:t>
                </a:r>
              </a:p>
            </p:txBody>
          </p:sp>
        </p:grpSp>
        <p:grpSp>
          <p:nvGrpSpPr>
            <p:cNvPr id="109586" name="Group 11"/>
            <p:cNvGrpSpPr>
              <a:grpSpLocks/>
            </p:cNvGrpSpPr>
            <p:nvPr/>
          </p:nvGrpSpPr>
          <p:grpSpPr bwMode="auto">
            <a:xfrm>
              <a:off x="1790" y="894"/>
              <a:ext cx="497" cy="519"/>
              <a:chOff x="570" y="1536"/>
              <a:chExt cx="497" cy="519"/>
            </a:xfrm>
          </p:grpSpPr>
          <p:sp>
            <p:nvSpPr>
              <p:cNvPr id="109591" name="Rectangle 12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9592" name="Line 13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593" name="Text Box 14"/>
              <p:cNvSpPr txBox="1">
                <a:spLocks noChangeArrowheads="1"/>
              </p:cNvSpPr>
              <p:nvPr/>
            </p:nvSpPr>
            <p:spPr bwMode="auto">
              <a:xfrm>
                <a:off x="570" y="1536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R</a:t>
                </a:r>
              </a:p>
            </p:txBody>
          </p:sp>
          <p:sp>
            <p:nvSpPr>
              <p:cNvPr id="109594" name="Text Box 15"/>
              <p:cNvSpPr txBox="1">
                <a:spLocks noChangeArrowheads="1"/>
              </p:cNvSpPr>
              <p:nvPr/>
            </p:nvSpPr>
            <p:spPr bwMode="auto">
              <a:xfrm>
                <a:off x="774" y="172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L</a:t>
                </a:r>
              </a:p>
            </p:txBody>
          </p:sp>
        </p:grpSp>
        <p:grpSp>
          <p:nvGrpSpPr>
            <p:cNvPr id="109587" name="Group 16"/>
            <p:cNvGrpSpPr>
              <a:grpSpLocks/>
            </p:cNvGrpSpPr>
            <p:nvPr/>
          </p:nvGrpSpPr>
          <p:grpSpPr bwMode="auto">
            <a:xfrm>
              <a:off x="2400" y="1776"/>
              <a:ext cx="621" cy="608"/>
              <a:chOff x="3484" y="2688"/>
              <a:chExt cx="621" cy="608"/>
            </a:xfrm>
          </p:grpSpPr>
          <p:sp>
            <p:nvSpPr>
              <p:cNvPr id="109589" name="Oval 17"/>
              <p:cNvSpPr>
                <a:spLocks noChangeArrowheads="1"/>
              </p:cNvSpPr>
              <p:nvPr/>
            </p:nvSpPr>
            <p:spPr bwMode="auto">
              <a:xfrm>
                <a:off x="3484" y="2688"/>
                <a:ext cx="621" cy="60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 b="1"/>
              </a:p>
            </p:txBody>
          </p:sp>
          <p:sp>
            <p:nvSpPr>
              <p:cNvPr id="109590" name="Text Box 18"/>
              <p:cNvSpPr txBox="1">
                <a:spLocks noChangeArrowheads="1"/>
              </p:cNvSpPr>
              <p:nvPr/>
            </p:nvSpPr>
            <p:spPr bwMode="auto">
              <a:xfrm>
                <a:off x="3638" y="2794"/>
                <a:ext cx="329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0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</p:grpSp>
        <p:pic>
          <p:nvPicPr>
            <p:cNvPr id="109588" name="Picture 19" descr="C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" y="2170"/>
              <a:ext cx="1412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571" name="Text Box 20"/>
          <p:cNvSpPr txBox="1">
            <a:spLocks noChangeArrowheads="1"/>
          </p:cNvSpPr>
          <p:nvPr/>
        </p:nvSpPr>
        <p:spPr bwMode="auto">
          <a:xfrm>
            <a:off x="1514475" y="633413"/>
            <a:ext cx="6100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3200" b="1">
                <a:solidFill>
                  <a:schemeClr val="folHlink"/>
                </a:solidFill>
              </a:rPr>
              <a:t>COORDENAÇÃO DO SISTEMA</a:t>
            </a:r>
          </a:p>
          <a:p>
            <a:pPr eaLnBrk="1" hangingPunct="1"/>
            <a:r>
              <a:rPr lang="pt-BR" altLang="en-US" sz="3200" b="1">
                <a:solidFill>
                  <a:schemeClr val="folHlink"/>
                </a:solidFill>
              </a:rPr>
              <a:t>DE PROTEÇÃO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429000" y="4191000"/>
            <a:ext cx="3246438" cy="1143000"/>
            <a:chOff x="2160" y="2640"/>
            <a:chExt cx="2045" cy="720"/>
          </a:xfrm>
        </p:grpSpPr>
        <p:grpSp>
          <p:nvGrpSpPr>
            <p:cNvPr id="109573" name="Group 22"/>
            <p:cNvGrpSpPr>
              <a:grpSpLocks/>
            </p:cNvGrpSpPr>
            <p:nvPr/>
          </p:nvGrpSpPr>
          <p:grpSpPr bwMode="auto">
            <a:xfrm>
              <a:off x="2708" y="2640"/>
              <a:ext cx="1497" cy="720"/>
              <a:chOff x="2708" y="2400"/>
              <a:chExt cx="1497" cy="720"/>
            </a:xfrm>
          </p:grpSpPr>
          <p:sp>
            <p:nvSpPr>
              <p:cNvPr id="109575" name="Line 23"/>
              <p:cNvSpPr>
                <a:spLocks noChangeShapeType="1"/>
              </p:cNvSpPr>
              <p:nvPr/>
            </p:nvSpPr>
            <p:spPr bwMode="auto">
              <a:xfrm>
                <a:off x="2708" y="2400"/>
                <a:ext cx="1" cy="720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576" name="Line 24"/>
              <p:cNvSpPr>
                <a:spLocks noChangeShapeType="1"/>
              </p:cNvSpPr>
              <p:nvPr/>
            </p:nvSpPr>
            <p:spPr bwMode="auto">
              <a:xfrm>
                <a:off x="2708" y="2640"/>
                <a:ext cx="48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577" name="Line 25"/>
              <p:cNvSpPr>
                <a:spLocks noChangeShapeType="1"/>
              </p:cNvSpPr>
              <p:nvPr/>
            </p:nvSpPr>
            <p:spPr bwMode="auto">
              <a:xfrm>
                <a:off x="3725" y="2640"/>
                <a:ext cx="48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09578" name="Group 26"/>
              <p:cNvGrpSpPr>
                <a:grpSpLocks/>
              </p:cNvGrpSpPr>
              <p:nvPr/>
            </p:nvGrpSpPr>
            <p:grpSpPr bwMode="auto">
              <a:xfrm>
                <a:off x="3080" y="2509"/>
                <a:ext cx="664" cy="443"/>
                <a:chOff x="3080" y="2509"/>
                <a:chExt cx="664" cy="443"/>
              </a:xfrm>
            </p:grpSpPr>
            <p:sp>
              <p:nvSpPr>
                <p:cNvPr id="109579" name="Arc 27"/>
                <p:cNvSpPr>
                  <a:spLocks/>
                </p:cNvSpPr>
                <p:nvPr/>
              </p:nvSpPr>
              <p:spPr bwMode="auto">
                <a:xfrm>
                  <a:off x="3080" y="2509"/>
                  <a:ext cx="96" cy="257"/>
                </a:xfrm>
                <a:custGeom>
                  <a:avLst/>
                  <a:gdLst>
                    <a:gd name="T0" fmla="*/ 0 w 21600"/>
                    <a:gd name="T1" fmla="*/ 0 h 38383"/>
                    <a:gd name="T2" fmla="*/ 0 w 21600"/>
                    <a:gd name="T3" fmla="*/ 0 h 38383"/>
                    <a:gd name="T4" fmla="*/ 0 w 21600"/>
                    <a:gd name="T5" fmla="*/ 0 h 3838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8383"/>
                    <a:gd name="T11" fmla="*/ 21600 w 21600"/>
                    <a:gd name="T12" fmla="*/ 38383 h 383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8383" fill="none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</a:path>
                    <a:path w="21600" h="38383" stroke="0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  <a:lnTo>
                        <a:pt x="0" y="19593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958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269" y="2640"/>
                  <a:ext cx="456" cy="312"/>
                </a:xfrm>
                <a:prstGeom prst="line">
                  <a:avLst/>
                </a:pr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9581" name="Freeform 29"/>
                <p:cNvSpPr>
                  <a:spLocks/>
                </p:cNvSpPr>
                <p:nvPr/>
              </p:nvSpPr>
              <p:spPr bwMode="auto">
                <a:xfrm>
                  <a:off x="3264" y="2640"/>
                  <a:ext cx="480" cy="288"/>
                </a:xfrm>
                <a:custGeom>
                  <a:avLst/>
                  <a:gdLst>
                    <a:gd name="T0" fmla="*/ 0 w 480"/>
                    <a:gd name="T1" fmla="*/ 288 h 288"/>
                    <a:gd name="T2" fmla="*/ 48 w 480"/>
                    <a:gd name="T3" fmla="*/ 144 h 288"/>
                    <a:gd name="T4" fmla="*/ 244 w 480"/>
                    <a:gd name="T5" fmla="*/ 152 h 288"/>
                    <a:gd name="T6" fmla="*/ 444 w 480"/>
                    <a:gd name="T7" fmla="*/ 160 h 288"/>
                    <a:gd name="T8" fmla="*/ 460 w 480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0"/>
                    <a:gd name="T16" fmla="*/ 0 h 288"/>
                    <a:gd name="T17" fmla="*/ 480 w 48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0" h="288">
                      <a:moveTo>
                        <a:pt x="0" y="288"/>
                      </a:moveTo>
                      <a:cubicBezTo>
                        <a:pt x="3" y="227"/>
                        <a:pt x="7" y="167"/>
                        <a:pt x="48" y="144"/>
                      </a:cubicBezTo>
                      <a:cubicBezTo>
                        <a:pt x="89" y="121"/>
                        <a:pt x="178" y="149"/>
                        <a:pt x="244" y="152"/>
                      </a:cubicBezTo>
                      <a:cubicBezTo>
                        <a:pt x="310" y="155"/>
                        <a:pt x="408" y="185"/>
                        <a:pt x="444" y="160"/>
                      </a:cubicBezTo>
                      <a:cubicBezTo>
                        <a:pt x="480" y="135"/>
                        <a:pt x="462" y="27"/>
                        <a:pt x="460" y="0"/>
                      </a:cubicBezTo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109574" name="Freeform 30"/>
            <p:cNvSpPr>
              <a:spLocks/>
            </p:cNvSpPr>
            <p:nvPr/>
          </p:nvSpPr>
          <p:spPr bwMode="auto">
            <a:xfrm rot="5400000" flipH="1" flipV="1">
              <a:off x="2253" y="2600"/>
              <a:ext cx="335" cy="522"/>
            </a:xfrm>
            <a:custGeom>
              <a:avLst/>
              <a:gdLst>
                <a:gd name="T0" fmla="*/ 87 w 565"/>
                <a:gd name="T1" fmla="*/ 23 h 881"/>
                <a:gd name="T2" fmla="*/ 29 w 565"/>
                <a:gd name="T3" fmla="*/ 124 h 881"/>
                <a:gd name="T4" fmla="*/ 71 w 565"/>
                <a:gd name="T5" fmla="*/ 124 h 881"/>
                <a:gd name="T6" fmla="*/ 22 w 565"/>
                <a:gd name="T7" fmla="*/ 208 h 881"/>
                <a:gd name="T8" fmla="*/ 53 w 565"/>
                <a:gd name="T9" fmla="*/ 217 h 881"/>
                <a:gd name="T10" fmla="*/ 0 w 565"/>
                <a:gd name="T11" fmla="*/ 309 h 881"/>
                <a:gd name="T12" fmla="*/ 104 w 565"/>
                <a:gd name="T13" fmla="*/ 206 h 881"/>
                <a:gd name="T14" fmla="*/ 71 w 565"/>
                <a:gd name="T15" fmla="*/ 206 h 881"/>
                <a:gd name="T16" fmla="*/ 143 w 565"/>
                <a:gd name="T17" fmla="*/ 107 h 881"/>
                <a:gd name="T18" fmla="*/ 114 w 565"/>
                <a:gd name="T19" fmla="*/ 107 h 881"/>
                <a:gd name="T20" fmla="*/ 199 w 565"/>
                <a:gd name="T21" fmla="*/ 11 h 881"/>
                <a:gd name="T22" fmla="*/ 117 w 565"/>
                <a:gd name="T23" fmla="*/ 48 h 881"/>
                <a:gd name="T24" fmla="*/ 103 w 565"/>
                <a:gd name="T25" fmla="*/ 0 h 881"/>
                <a:gd name="T26" fmla="*/ 87 w 565"/>
                <a:gd name="T27" fmla="*/ 23 h 8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"/>
                <a:gd name="T43" fmla="*/ 0 h 881"/>
                <a:gd name="T44" fmla="*/ 565 w 565"/>
                <a:gd name="T45" fmla="*/ 881 h 8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" h="881">
                  <a:moveTo>
                    <a:pt x="248" y="65"/>
                  </a:moveTo>
                  <a:lnTo>
                    <a:pt x="82" y="353"/>
                  </a:lnTo>
                  <a:lnTo>
                    <a:pt x="200" y="353"/>
                  </a:lnTo>
                  <a:lnTo>
                    <a:pt x="62" y="593"/>
                  </a:lnTo>
                  <a:lnTo>
                    <a:pt x="152" y="617"/>
                  </a:lnTo>
                  <a:lnTo>
                    <a:pt x="0" y="881"/>
                  </a:lnTo>
                  <a:lnTo>
                    <a:pt x="296" y="585"/>
                  </a:lnTo>
                  <a:lnTo>
                    <a:pt x="200" y="585"/>
                  </a:lnTo>
                  <a:lnTo>
                    <a:pt x="408" y="304"/>
                  </a:lnTo>
                  <a:lnTo>
                    <a:pt x="324" y="304"/>
                  </a:lnTo>
                  <a:lnTo>
                    <a:pt x="565" y="32"/>
                  </a:lnTo>
                  <a:lnTo>
                    <a:pt x="334" y="137"/>
                  </a:lnTo>
                  <a:lnTo>
                    <a:pt x="293" y="0"/>
                  </a:lnTo>
                  <a:lnTo>
                    <a:pt x="248" y="65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NDER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514475" y="633413"/>
            <a:ext cx="6099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COORDENAÇÃO DO SISTEMA</a:t>
            </a:r>
          </a:p>
          <a:p>
            <a:pPr eaLnBrk="1" hangingPunct="1"/>
            <a:r>
              <a:rPr lang="pt-BR" altLang="en-US" sz="3200" b="1">
                <a:solidFill>
                  <a:schemeClr val="folHlink"/>
                </a:solidFill>
                <a:latin typeface="Tahoma" panose="020B0604030504040204" pitchFamily="34" charset="0"/>
              </a:rPr>
              <a:t>DE PROTEÇÃO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3150" y="1381125"/>
            <a:ext cx="3062288" cy="3952875"/>
            <a:chOff x="2276" y="870"/>
            <a:chExt cx="1929" cy="2490"/>
          </a:xfrm>
        </p:grpSpPr>
        <p:grpSp>
          <p:nvGrpSpPr>
            <p:cNvPr id="110612" name="Group 4"/>
            <p:cNvGrpSpPr>
              <a:grpSpLocks/>
            </p:cNvGrpSpPr>
            <p:nvPr/>
          </p:nvGrpSpPr>
          <p:grpSpPr bwMode="auto">
            <a:xfrm>
              <a:off x="2276" y="1392"/>
              <a:ext cx="1929" cy="1968"/>
              <a:chOff x="2276" y="1152"/>
              <a:chExt cx="1929" cy="1968"/>
            </a:xfrm>
          </p:grpSpPr>
          <p:sp>
            <p:nvSpPr>
              <p:cNvPr id="110614" name="Line 5"/>
              <p:cNvSpPr>
                <a:spLocks noChangeShapeType="1"/>
              </p:cNvSpPr>
              <p:nvPr/>
            </p:nvSpPr>
            <p:spPr bwMode="auto">
              <a:xfrm>
                <a:off x="2276" y="1152"/>
                <a:ext cx="192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15" name="Line 6"/>
              <p:cNvSpPr>
                <a:spLocks noChangeShapeType="1"/>
              </p:cNvSpPr>
              <p:nvPr/>
            </p:nvSpPr>
            <p:spPr bwMode="auto">
              <a:xfrm>
                <a:off x="2708" y="1152"/>
                <a:ext cx="1" cy="720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16" name="Line 7"/>
              <p:cNvSpPr>
                <a:spLocks noChangeShapeType="1"/>
              </p:cNvSpPr>
              <p:nvPr/>
            </p:nvSpPr>
            <p:spPr bwMode="auto">
              <a:xfrm>
                <a:off x="2708" y="2400"/>
                <a:ext cx="1" cy="720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17" name="Line 8"/>
              <p:cNvSpPr>
                <a:spLocks noChangeShapeType="1"/>
              </p:cNvSpPr>
              <p:nvPr/>
            </p:nvSpPr>
            <p:spPr bwMode="auto">
              <a:xfrm>
                <a:off x="2708" y="2640"/>
                <a:ext cx="48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18" name="Line 9"/>
              <p:cNvSpPr>
                <a:spLocks noChangeShapeType="1"/>
              </p:cNvSpPr>
              <p:nvPr/>
            </p:nvSpPr>
            <p:spPr bwMode="auto">
              <a:xfrm>
                <a:off x="3725" y="2640"/>
                <a:ext cx="480" cy="1"/>
              </a:xfrm>
              <a:prstGeom prst="line">
                <a:avLst/>
              </a:prstGeom>
              <a:noFill/>
              <a:ln w="5715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10619" name="Group 10"/>
              <p:cNvGrpSpPr>
                <a:grpSpLocks/>
              </p:cNvGrpSpPr>
              <p:nvPr/>
            </p:nvGrpSpPr>
            <p:grpSpPr bwMode="auto">
              <a:xfrm>
                <a:off x="3080" y="2509"/>
                <a:ext cx="664" cy="443"/>
                <a:chOff x="3080" y="2509"/>
                <a:chExt cx="664" cy="443"/>
              </a:xfrm>
            </p:grpSpPr>
            <p:sp>
              <p:nvSpPr>
                <p:cNvPr id="110620" name="Arc 11"/>
                <p:cNvSpPr>
                  <a:spLocks/>
                </p:cNvSpPr>
                <p:nvPr/>
              </p:nvSpPr>
              <p:spPr bwMode="auto">
                <a:xfrm>
                  <a:off x="3080" y="2509"/>
                  <a:ext cx="96" cy="257"/>
                </a:xfrm>
                <a:custGeom>
                  <a:avLst/>
                  <a:gdLst>
                    <a:gd name="T0" fmla="*/ 0 w 21600"/>
                    <a:gd name="T1" fmla="*/ 0 h 38383"/>
                    <a:gd name="T2" fmla="*/ 0 w 21600"/>
                    <a:gd name="T3" fmla="*/ 0 h 38383"/>
                    <a:gd name="T4" fmla="*/ 0 w 21600"/>
                    <a:gd name="T5" fmla="*/ 0 h 3838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8383"/>
                    <a:gd name="T11" fmla="*/ 21600 w 21600"/>
                    <a:gd name="T12" fmla="*/ 38383 h 383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8383" fill="none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</a:path>
                    <a:path w="21600" h="38383" stroke="0" extrusionOk="0">
                      <a:moveTo>
                        <a:pt x="9092" y="0"/>
                      </a:moveTo>
                      <a:cubicBezTo>
                        <a:pt x="16720" y="3539"/>
                        <a:pt x="21600" y="11184"/>
                        <a:pt x="21600" y="19593"/>
                      </a:cubicBezTo>
                      <a:cubicBezTo>
                        <a:pt x="21600" y="27370"/>
                        <a:pt x="17418" y="34547"/>
                        <a:pt x="10653" y="38383"/>
                      </a:cubicBezTo>
                      <a:lnTo>
                        <a:pt x="0" y="19593"/>
                      </a:lnTo>
                      <a:close/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062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269" y="2640"/>
                  <a:ext cx="456" cy="312"/>
                </a:xfrm>
                <a:prstGeom prst="line">
                  <a:avLst/>
                </a:pr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0622" name="Freeform 13"/>
                <p:cNvSpPr>
                  <a:spLocks/>
                </p:cNvSpPr>
                <p:nvPr/>
              </p:nvSpPr>
              <p:spPr bwMode="auto">
                <a:xfrm>
                  <a:off x="3264" y="2640"/>
                  <a:ext cx="480" cy="288"/>
                </a:xfrm>
                <a:custGeom>
                  <a:avLst/>
                  <a:gdLst>
                    <a:gd name="T0" fmla="*/ 0 w 480"/>
                    <a:gd name="T1" fmla="*/ 288 h 288"/>
                    <a:gd name="T2" fmla="*/ 48 w 480"/>
                    <a:gd name="T3" fmla="*/ 144 h 288"/>
                    <a:gd name="T4" fmla="*/ 244 w 480"/>
                    <a:gd name="T5" fmla="*/ 152 h 288"/>
                    <a:gd name="T6" fmla="*/ 444 w 480"/>
                    <a:gd name="T7" fmla="*/ 160 h 288"/>
                    <a:gd name="T8" fmla="*/ 460 w 480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0"/>
                    <a:gd name="T16" fmla="*/ 0 h 288"/>
                    <a:gd name="T17" fmla="*/ 480 w 480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0" h="288">
                      <a:moveTo>
                        <a:pt x="0" y="288"/>
                      </a:moveTo>
                      <a:cubicBezTo>
                        <a:pt x="3" y="227"/>
                        <a:pt x="7" y="167"/>
                        <a:pt x="48" y="144"/>
                      </a:cubicBezTo>
                      <a:cubicBezTo>
                        <a:pt x="89" y="121"/>
                        <a:pt x="178" y="149"/>
                        <a:pt x="244" y="152"/>
                      </a:cubicBezTo>
                      <a:cubicBezTo>
                        <a:pt x="310" y="155"/>
                        <a:pt x="408" y="185"/>
                        <a:pt x="444" y="160"/>
                      </a:cubicBezTo>
                      <a:cubicBezTo>
                        <a:pt x="480" y="135"/>
                        <a:pt x="462" y="27"/>
                        <a:pt x="460" y="0"/>
                      </a:cubicBezTo>
                    </a:path>
                  </a:pathLst>
                </a:custGeom>
                <a:noFill/>
                <a:ln w="57150">
                  <a:solidFill>
                    <a:srgbClr val="99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110613" name="Freeform 14"/>
            <p:cNvSpPr>
              <a:spLocks/>
            </p:cNvSpPr>
            <p:nvPr/>
          </p:nvSpPr>
          <p:spPr bwMode="auto">
            <a:xfrm>
              <a:off x="3696" y="870"/>
              <a:ext cx="335" cy="522"/>
            </a:xfrm>
            <a:custGeom>
              <a:avLst/>
              <a:gdLst>
                <a:gd name="T0" fmla="*/ 87 w 565"/>
                <a:gd name="T1" fmla="*/ 23 h 881"/>
                <a:gd name="T2" fmla="*/ 29 w 565"/>
                <a:gd name="T3" fmla="*/ 124 h 881"/>
                <a:gd name="T4" fmla="*/ 71 w 565"/>
                <a:gd name="T5" fmla="*/ 124 h 881"/>
                <a:gd name="T6" fmla="*/ 22 w 565"/>
                <a:gd name="T7" fmla="*/ 208 h 881"/>
                <a:gd name="T8" fmla="*/ 53 w 565"/>
                <a:gd name="T9" fmla="*/ 217 h 881"/>
                <a:gd name="T10" fmla="*/ 0 w 565"/>
                <a:gd name="T11" fmla="*/ 309 h 881"/>
                <a:gd name="T12" fmla="*/ 104 w 565"/>
                <a:gd name="T13" fmla="*/ 206 h 881"/>
                <a:gd name="T14" fmla="*/ 71 w 565"/>
                <a:gd name="T15" fmla="*/ 206 h 881"/>
                <a:gd name="T16" fmla="*/ 143 w 565"/>
                <a:gd name="T17" fmla="*/ 107 h 881"/>
                <a:gd name="T18" fmla="*/ 114 w 565"/>
                <a:gd name="T19" fmla="*/ 107 h 881"/>
                <a:gd name="T20" fmla="*/ 199 w 565"/>
                <a:gd name="T21" fmla="*/ 11 h 881"/>
                <a:gd name="T22" fmla="*/ 117 w 565"/>
                <a:gd name="T23" fmla="*/ 48 h 881"/>
                <a:gd name="T24" fmla="*/ 103 w 565"/>
                <a:gd name="T25" fmla="*/ 0 h 881"/>
                <a:gd name="T26" fmla="*/ 87 w 565"/>
                <a:gd name="T27" fmla="*/ 23 h 8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5"/>
                <a:gd name="T43" fmla="*/ 0 h 881"/>
                <a:gd name="T44" fmla="*/ 565 w 565"/>
                <a:gd name="T45" fmla="*/ 881 h 8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5" h="881">
                  <a:moveTo>
                    <a:pt x="248" y="65"/>
                  </a:moveTo>
                  <a:lnTo>
                    <a:pt x="82" y="353"/>
                  </a:lnTo>
                  <a:lnTo>
                    <a:pt x="200" y="353"/>
                  </a:lnTo>
                  <a:lnTo>
                    <a:pt x="62" y="593"/>
                  </a:lnTo>
                  <a:lnTo>
                    <a:pt x="152" y="617"/>
                  </a:lnTo>
                  <a:lnTo>
                    <a:pt x="0" y="881"/>
                  </a:lnTo>
                  <a:lnTo>
                    <a:pt x="296" y="585"/>
                  </a:lnTo>
                  <a:lnTo>
                    <a:pt x="200" y="585"/>
                  </a:lnTo>
                  <a:lnTo>
                    <a:pt x="408" y="304"/>
                  </a:lnTo>
                  <a:lnTo>
                    <a:pt x="324" y="304"/>
                  </a:lnTo>
                  <a:lnTo>
                    <a:pt x="565" y="32"/>
                  </a:lnTo>
                  <a:lnTo>
                    <a:pt x="334" y="137"/>
                  </a:lnTo>
                  <a:lnTo>
                    <a:pt x="293" y="0"/>
                  </a:lnTo>
                  <a:lnTo>
                    <a:pt x="248" y="65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0596" name="Group 15"/>
          <p:cNvGrpSpPr>
            <a:grpSpLocks/>
          </p:cNvGrpSpPr>
          <p:nvPr/>
        </p:nvGrpSpPr>
        <p:grpSpPr bwMode="auto">
          <a:xfrm>
            <a:off x="381000" y="1800225"/>
            <a:ext cx="8505825" cy="3503613"/>
            <a:chOff x="240" y="894"/>
            <a:chExt cx="5358" cy="2207"/>
          </a:xfrm>
        </p:grpSpPr>
        <p:sp>
          <p:nvSpPr>
            <p:cNvPr id="110597" name="Line 16"/>
            <p:cNvSpPr>
              <a:spLocks noChangeShapeType="1"/>
            </p:cNvSpPr>
            <p:nvPr/>
          </p:nvSpPr>
          <p:spPr bwMode="auto">
            <a:xfrm>
              <a:off x="720" y="1152"/>
              <a:ext cx="115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10598" name="Group 17"/>
            <p:cNvGrpSpPr>
              <a:grpSpLocks/>
            </p:cNvGrpSpPr>
            <p:nvPr/>
          </p:nvGrpSpPr>
          <p:grpSpPr bwMode="auto">
            <a:xfrm>
              <a:off x="240" y="894"/>
              <a:ext cx="491" cy="519"/>
              <a:chOff x="576" y="1536"/>
              <a:chExt cx="491" cy="519"/>
            </a:xfrm>
          </p:grpSpPr>
          <p:sp>
            <p:nvSpPr>
              <p:cNvPr id="110608" name="Rectangle 18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0609" name="Line 19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10" name="Text Box 20"/>
              <p:cNvSpPr txBox="1">
                <a:spLocks noChangeArrowheads="1"/>
              </p:cNvSpPr>
              <p:nvPr/>
            </p:nvSpPr>
            <p:spPr bwMode="auto">
              <a:xfrm>
                <a:off x="576" y="1536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  <p:sp>
            <p:nvSpPr>
              <p:cNvPr id="110611" name="Text Box 21"/>
              <p:cNvSpPr txBox="1">
                <a:spLocks noChangeArrowheads="1"/>
              </p:cNvSpPr>
              <p:nvPr/>
            </p:nvSpPr>
            <p:spPr bwMode="auto">
              <a:xfrm>
                <a:off x="768" y="1728"/>
                <a:ext cx="265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E</a:t>
                </a:r>
              </a:p>
            </p:txBody>
          </p:sp>
        </p:grpSp>
        <p:grpSp>
          <p:nvGrpSpPr>
            <p:cNvPr id="110599" name="Group 22"/>
            <p:cNvGrpSpPr>
              <a:grpSpLocks/>
            </p:cNvGrpSpPr>
            <p:nvPr/>
          </p:nvGrpSpPr>
          <p:grpSpPr bwMode="auto">
            <a:xfrm>
              <a:off x="1790" y="894"/>
              <a:ext cx="497" cy="519"/>
              <a:chOff x="570" y="1536"/>
              <a:chExt cx="497" cy="519"/>
            </a:xfrm>
          </p:grpSpPr>
          <p:sp>
            <p:nvSpPr>
              <p:cNvPr id="110604" name="Rectangle 23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91" cy="4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0605" name="Line 24"/>
              <p:cNvSpPr>
                <a:spLocks noChangeShapeType="1"/>
              </p:cNvSpPr>
              <p:nvPr/>
            </p:nvSpPr>
            <p:spPr bwMode="auto">
              <a:xfrm flipH="1">
                <a:off x="586" y="1536"/>
                <a:ext cx="480" cy="4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0606" name="Text Box 25"/>
              <p:cNvSpPr txBox="1">
                <a:spLocks noChangeArrowheads="1"/>
              </p:cNvSpPr>
              <p:nvPr/>
            </p:nvSpPr>
            <p:spPr bwMode="auto">
              <a:xfrm>
                <a:off x="570" y="1536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R</a:t>
                </a:r>
              </a:p>
            </p:txBody>
          </p:sp>
          <p:sp>
            <p:nvSpPr>
              <p:cNvPr id="110607" name="Text Box 26"/>
              <p:cNvSpPr txBox="1">
                <a:spLocks noChangeArrowheads="1"/>
              </p:cNvSpPr>
              <p:nvPr/>
            </p:nvSpPr>
            <p:spPr bwMode="auto">
              <a:xfrm>
                <a:off x="774" y="172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2800" b="1">
                    <a:solidFill>
                      <a:schemeClr val="accent2"/>
                    </a:solidFill>
                  </a:rPr>
                  <a:t>L</a:t>
                </a:r>
              </a:p>
            </p:txBody>
          </p:sp>
        </p:grpSp>
        <p:grpSp>
          <p:nvGrpSpPr>
            <p:cNvPr id="110600" name="Group 27"/>
            <p:cNvGrpSpPr>
              <a:grpSpLocks/>
            </p:cNvGrpSpPr>
            <p:nvPr/>
          </p:nvGrpSpPr>
          <p:grpSpPr bwMode="auto">
            <a:xfrm>
              <a:off x="2400" y="1776"/>
              <a:ext cx="621" cy="608"/>
              <a:chOff x="3484" y="2688"/>
              <a:chExt cx="621" cy="608"/>
            </a:xfrm>
          </p:grpSpPr>
          <p:sp>
            <p:nvSpPr>
              <p:cNvPr id="110602" name="Oval 28"/>
              <p:cNvSpPr>
                <a:spLocks noChangeArrowheads="1"/>
              </p:cNvSpPr>
              <p:nvPr/>
            </p:nvSpPr>
            <p:spPr bwMode="auto">
              <a:xfrm>
                <a:off x="3484" y="2688"/>
                <a:ext cx="621" cy="60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 b="1"/>
              </a:p>
            </p:txBody>
          </p:sp>
          <p:sp>
            <p:nvSpPr>
              <p:cNvPr id="110603" name="Text Box 29"/>
              <p:cNvSpPr txBox="1">
                <a:spLocks noChangeArrowheads="1"/>
              </p:cNvSpPr>
              <p:nvPr/>
            </p:nvSpPr>
            <p:spPr bwMode="auto">
              <a:xfrm>
                <a:off x="3638" y="2794"/>
                <a:ext cx="329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000" b="1">
                    <a:solidFill>
                      <a:schemeClr val="accent2"/>
                    </a:solidFill>
                  </a:rPr>
                  <a:t>S</a:t>
                </a:r>
              </a:p>
            </p:txBody>
          </p:sp>
        </p:grpSp>
        <p:pic>
          <p:nvPicPr>
            <p:cNvPr id="110601" name="Picture 30" descr="C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" y="2170"/>
              <a:ext cx="1412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NDER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611188" y="752475"/>
            <a:ext cx="8027987" cy="5926138"/>
            <a:chOff x="0" y="0"/>
            <a:chExt cx="5760" cy="4325"/>
          </a:xfrm>
        </p:grpSpPr>
        <p:pic>
          <p:nvPicPr>
            <p:cNvPr id="111620" name="Picture 3" descr="Equipamento de Correçã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1" name="Rectangle 4"/>
            <p:cNvSpPr>
              <a:spLocks noChangeArrowheads="1"/>
            </p:cNvSpPr>
            <p:nvPr/>
          </p:nvSpPr>
          <p:spPr bwMode="auto">
            <a:xfrm>
              <a:off x="2736" y="0"/>
              <a:ext cx="3024" cy="2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1619" name="Text Box 5"/>
          <p:cNvSpPr txBox="1">
            <a:spLocks noChangeArrowheads="1"/>
          </p:cNvSpPr>
          <p:nvPr/>
        </p:nvSpPr>
        <p:spPr bwMode="auto">
          <a:xfrm>
            <a:off x="4859338" y="1570038"/>
            <a:ext cx="34813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</a:rPr>
              <a:t>EQUIPAMENTOS</a:t>
            </a:r>
          </a:p>
          <a:p>
            <a:r>
              <a:rPr lang="pt-BR" altLang="en-US" sz="3200" b="1">
                <a:solidFill>
                  <a:srgbClr val="66FF33"/>
                </a:solidFill>
              </a:rPr>
              <a:t>CORRETIVOS</a:t>
            </a:r>
          </a:p>
        </p:txBody>
      </p:sp>
    </p:spTree>
  </p:cSld>
  <p:clrMapOvr>
    <a:masterClrMapping/>
  </p:clrMapOvr>
  <p:transition>
    <p:sndAc>
      <p:stSnd loop="1">
        <p:snd r:embed="rId2" name="MUSRELAX.WAV"/>
      </p:stSnd>
    </p:sndAc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00022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27075"/>
            <a:ext cx="7883525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930400" y="819150"/>
            <a:ext cx="5218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0000"/>
                </a:solidFill>
                <a:latin typeface="Tahoma" panose="020B0604030504040204" pitchFamily="34" charset="0"/>
              </a:rPr>
              <a:t>REGULADOR DE TENSÃO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527175" y="3136900"/>
            <a:ext cx="621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FF00"/>
                </a:solidFill>
                <a:latin typeface="Tahoma" panose="020B0604030504040204" pitchFamily="34" charset="0"/>
              </a:rPr>
              <a:t>MANTER O NÍVEL DE TENSÃO</a:t>
            </a: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3_8_41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739775"/>
            <a:ext cx="3856037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36538" y="1381125"/>
            <a:ext cx="39766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chemeClr val="folHlink"/>
                </a:solidFill>
              </a:rPr>
              <a:t>AUTO</a:t>
            </a:r>
          </a:p>
          <a:p>
            <a:r>
              <a:rPr lang="pt-BR" altLang="en-US" sz="3200" b="1">
                <a:solidFill>
                  <a:schemeClr val="folHlink"/>
                </a:solidFill>
              </a:rPr>
              <a:t>TRANSFORMADOR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349250" y="3665538"/>
            <a:ext cx="37512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66FF33"/>
                </a:solidFill>
              </a:rPr>
              <a:t>REGULA ATÉ 10%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396875" y="4535488"/>
            <a:ext cx="3657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pt-BR" altLang="en-US" sz="3200" b="1">
                <a:solidFill>
                  <a:srgbClr val="FFFF00"/>
                </a:solidFill>
              </a:rPr>
              <a:t> 16 DEGRAUS (+)</a:t>
            </a: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417513" y="5297488"/>
            <a:ext cx="35544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pt-BR" altLang="en-US" sz="3200" b="1">
                <a:solidFill>
                  <a:srgbClr val="FFFF00"/>
                </a:solidFill>
              </a:rPr>
              <a:t> 16 DEGRAUS (-)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autoUpdateAnimBg="0"/>
      <p:bldP spid="177157" grpId="0" autoUpdateAnimBg="0"/>
      <p:bldP spid="177158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P0002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39775"/>
            <a:ext cx="78851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2987675" y="915988"/>
            <a:ext cx="389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600" b="1">
                <a:solidFill>
                  <a:schemeClr val="folHlink"/>
                </a:solidFill>
              </a:rPr>
              <a:t>AUTO-BOOSTER</a:t>
            </a:r>
            <a:endParaRPr lang="pt-BR" altLang="en-US" sz="6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3_3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669925"/>
            <a:ext cx="795972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95513" y="908050"/>
            <a:ext cx="5362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pt-BR" altLang="en-US" sz="3200" b="1">
                <a:solidFill>
                  <a:schemeClr val="bg1"/>
                </a:solidFill>
                <a:latin typeface="Tahoma" panose="020B0604030504040204" pitchFamily="34" charset="0"/>
              </a:rPr>
              <a:t>BANCO DE CAPACITORES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679450" y="3794125"/>
            <a:ext cx="76374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FFCC00"/>
                </a:solidFill>
                <a:latin typeface="Tahoma" panose="020B0604030504040204" pitchFamily="34" charset="0"/>
              </a:rPr>
              <a:t>CORREÇÃO DO FATOR DE POTÊNCIA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6934200" y="3581400"/>
            <a:ext cx="191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400" b="1">
                <a:solidFill>
                  <a:srgbClr val="3939FF"/>
                </a:solidFill>
                <a:latin typeface="Tahoma" panose="020B0604030504040204" pitchFamily="34" charset="0"/>
              </a:rPr>
              <a:t>Visão Geral</a:t>
            </a: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4648200" y="2895600"/>
            <a:ext cx="4224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3200" b="1">
                <a:solidFill>
                  <a:srgbClr val="3939FF"/>
                </a:solidFill>
                <a:latin typeface="Tahoma" panose="020B0604030504040204" pitchFamily="34" charset="0"/>
              </a:rPr>
              <a:t>Centro de Operação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688" y="779463"/>
            <a:ext cx="5329237" cy="56197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anchor="t"/>
          <a:lstStyle/>
          <a:p>
            <a:pPr algn="l" eaLnBrk="1" hangingPunct="1"/>
            <a:r>
              <a:rPr lang="pt-BR" altLang="en-US" sz="2800" b="1" smtClean="0">
                <a:latin typeface="Tahoma" panose="020B0604030504040204" pitchFamily="34" charset="0"/>
              </a:rPr>
              <a:t>CENTRO DE OPERAÇÃO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152400" y="1893888"/>
            <a:ext cx="4343400" cy="4343400"/>
          </a:xfrm>
        </p:spPr>
        <p:txBody>
          <a:bodyPr/>
          <a:lstStyle/>
          <a:p>
            <a:pPr marL="285750" indent="-285750" eaLnBrk="1" hangingPunct="1"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400" b="1" smtClean="0">
                <a:solidFill>
                  <a:srgbClr val="000066"/>
                </a:solidFill>
                <a:latin typeface="Tahoma" panose="020B0604030504040204" pitchFamily="34" charset="0"/>
              </a:rPr>
              <a:t>Operação Centralizada e Integrada</a:t>
            </a:r>
          </a:p>
          <a:p>
            <a:pPr marL="285750" indent="-285750" eaLnBrk="1" hangingPunct="1"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400" b="1" smtClean="0">
                <a:solidFill>
                  <a:srgbClr val="000066"/>
                </a:solidFill>
                <a:latin typeface="Tahoma" panose="020B0604030504040204" pitchFamily="34" charset="0"/>
              </a:rPr>
              <a:t>21 Postos de Operação</a:t>
            </a:r>
          </a:p>
          <a:p>
            <a:pPr marL="285750" indent="-285750" eaLnBrk="1" hangingPunct="1"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400" b="1" smtClean="0">
                <a:solidFill>
                  <a:srgbClr val="000066"/>
                </a:solidFill>
                <a:latin typeface="Tahoma" panose="020B0604030504040204" pitchFamily="34" charset="0"/>
              </a:rPr>
              <a:t>300.000 ocorrência / Ano</a:t>
            </a:r>
          </a:p>
          <a:p>
            <a:pPr marL="285750" indent="-285750" eaLnBrk="1" hangingPunct="1"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400" b="1" smtClean="0">
                <a:solidFill>
                  <a:srgbClr val="000066"/>
                </a:solidFill>
                <a:latin typeface="Tahoma" panose="020B0604030504040204" pitchFamily="34" charset="0"/>
              </a:rPr>
              <a:t>800 ocorrências em média por dia</a:t>
            </a:r>
          </a:p>
          <a:p>
            <a:pPr marL="285750" indent="-285750" eaLnBrk="1" hangingPunct="1">
              <a:buClr>
                <a:srgbClr val="000066"/>
              </a:buClr>
              <a:buFont typeface="Wingdings" panose="05000000000000000000" pitchFamily="2" charset="2"/>
              <a:buChar char="n"/>
            </a:pPr>
            <a:r>
              <a:rPr lang="en-US" altLang="en-US" sz="2400" b="1" smtClean="0">
                <a:solidFill>
                  <a:srgbClr val="000066"/>
                </a:solidFill>
                <a:latin typeface="Tahoma" panose="020B0604030504040204" pitchFamily="34" charset="0"/>
              </a:rPr>
              <a:t>Capacidade de atendimento 3.000 ocorrências/dia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419600" y="1447800"/>
          <a:ext cx="47244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Foto do Photo Editor" r:id="rId3" imgW="12193702" imgH="9142857" progId="MSPhotoEd.3">
                  <p:embed/>
                </p:oleObj>
              </mc:Choice>
              <mc:Fallback>
                <p:oleObj name="Foto do Photo Editor" r:id="rId3" imgW="12193702" imgH="91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447800"/>
                        <a:ext cx="47244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3285</TotalTime>
  <Words>1121</Words>
  <Application>Microsoft Office PowerPoint</Application>
  <PresentationFormat>On-screen Show (4:3)</PresentationFormat>
  <Paragraphs>410</Paragraphs>
  <Slides>111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Arial</vt:lpstr>
      <vt:lpstr>Calibri</vt:lpstr>
      <vt:lpstr>Tahoma</vt:lpstr>
      <vt:lpstr>Arial Black</vt:lpstr>
      <vt:lpstr>Times New Roman</vt:lpstr>
      <vt:lpstr>Wingdings</vt:lpstr>
      <vt:lpstr>Verdana</vt:lpstr>
      <vt:lpstr>Tema do Office</vt:lpstr>
      <vt:lpstr>Foto do Microsoft Photo Editor 3.0</vt:lpstr>
      <vt:lpstr>Imagem de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CENTRO DE OPERAÇÃO</vt:lpstr>
      <vt:lpstr>Integração de Processos e Sistemas</vt:lpstr>
      <vt:lpstr>Sistema Integrado VHF SAT</vt:lpstr>
      <vt:lpstr>Comunicação Embarcada  Auto-Track</vt:lpstr>
      <vt:lpstr>SGD - Sistema de Gestão da Distribuição</vt:lpstr>
      <vt:lpstr>Telemedição</vt:lpstr>
      <vt:lpstr>SISRAIOS - Sistema de Supervisão de Raios</vt:lpstr>
      <vt:lpstr>INPE - Instituto Nacional de Pesquisas Espaciais</vt:lpstr>
      <vt:lpstr>Sistema de Gerenciamento de Linhas de Transmissão</vt:lpstr>
      <vt:lpstr>Sistema de Gerenciamento de Linhas de Transmissão</vt:lpstr>
      <vt:lpstr>SGD - Sistema de Gestão da Distribuição</vt:lpstr>
      <vt:lpstr>PowerPoint Presentation</vt:lpstr>
      <vt:lpstr>PowerPoint Presentation</vt:lpstr>
    </vt:vector>
  </TitlesOfParts>
  <Company>Viab comunicações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VIAB</dc:creator>
  <cp:lastModifiedBy>word</cp:lastModifiedBy>
  <cp:revision>105</cp:revision>
  <dcterms:created xsi:type="dcterms:W3CDTF">2005-06-24T21:26:55Z</dcterms:created>
  <dcterms:modified xsi:type="dcterms:W3CDTF">2025-04-01T21:27:55Z</dcterms:modified>
</cp:coreProperties>
</file>