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780" r:id="rId1"/>
    <p:sldMasterId id="2147485791" r:id="rId2"/>
    <p:sldMasterId id="2147485835" r:id="rId3"/>
  </p:sldMasterIdLst>
  <p:notesMasterIdLst>
    <p:notesMasterId r:id="rId8"/>
  </p:notesMasterIdLst>
  <p:handoutMasterIdLst>
    <p:handoutMasterId r:id="rId9"/>
  </p:handoutMasterIdLst>
  <p:sldIdLst>
    <p:sldId id="692" r:id="rId4"/>
    <p:sldId id="733" r:id="rId5"/>
    <p:sldId id="693" r:id="rId6"/>
    <p:sldId id="694" r:id="rId7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E1"/>
    <a:srgbClr val="FFFFFF"/>
    <a:srgbClr val="FF9900"/>
    <a:srgbClr val="A7E8FF"/>
    <a:srgbClr val="969696"/>
    <a:srgbClr val="5F5F5F"/>
    <a:srgbClr val="787714"/>
    <a:srgbClr val="78774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80" autoAdjust="0"/>
  </p:normalViewPr>
  <p:slideViewPr>
    <p:cSldViewPr>
      <p:cViewPr varScale="1">
        <p:scale>
          <a:sx n="100" d="100"/>
          <a:sy n="100" d="100"/>
        </p:scale>
        <p:origin x="-19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44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E940D96-47FC-4935-8A0F-63CEE70BA4C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37977524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BD107D2-8102-4F01-A596-A77CE0318882}" type="datetimeFigureOut">
              <a:rPr lang="pt-BR"/>
              <a:pPr>
                <a:defRPr/>
              </a:pPr>
              <a:t>11/02/2025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A68CCA7-9FCC-4AF8-A5BE-89E7BE5E69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2886160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634" y="1214438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634" y="421599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51176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1_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104BFCA-88D9-4D8A-8A3C-A67F5F8423A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2265451487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634" y="1214438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634" y="421599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5324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849313" y="61913"/>
            <a:ext cx="3900487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Noções de Prevenção e Combate a Incêndio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15060989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27513579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AC33401-F1F1-44A2-BAE6-851390086F8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1160000909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98B466D-362E-4F75-B1E4-A1AF1AA359F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1973319608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3776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177184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31493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4788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4951666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2634" y="1214438"/>
            <a:ext cx="6858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2634" y="4215992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596323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0" y="6350"/>
            <a:ext cx="563721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defRPr/>
            </a:pPr>
            <a:r>
              <a:rPr lang="pt-BR" altLang="pt-BR" sz="2400" b="1" dirty="0">
                <a:solidFill>
                  <a:schemeClr val="bg1"/>
                </a:solidFill>
                <a:cs typeface="Arial" panose="020B0604020202020204" pitchFamily="34" charset="0"/>
              </a:rPr>
              <a:t>NR – 10 – Segurança em Instalações e Serviços com Eletricidade - Formação</a:t>
            </a:r>
            <a:endParaRPr lang="pt-BR" alt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132856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8557703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/>
        </p:nvSpPr>
        <p:spPr bwMode="auto">
          <a:xfrm>
            <a:off x="1439863" y="169863"/>
            <a:ext cx="3284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cs typeface="Arial" panose="020B0604020202020204" pitchFamily="34" charset="0"/>
              </a:rPr>
              <a:t>NR – 10: Reciclagem: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24809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39863" y="169863"/>
            <a:ext cx="3284537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cs typeface="Arial" panose="020B0604020202020204" pitchFamily="34" charset="0"/>
              </a:rPr>
              <a:t>NR – 10: Reciclagem: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0" y="0"/>
            <a:ext cx="0" cy="0"/>
          </a:xfr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0"/>
            <a:ext cx="0" cy="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A51DEDED-CCD4-45AC-ABD7-C0754829D67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3237692494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16182"/>
            <a:ext cx="7886700" cy="4351338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>
          <a:xfrm>
            <a:off x="0" y="1058091"/>
            <a:ext cx="7886700" cy="969057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="" xmlns:p14="http://schemas.microsoft.com/office/powerpoint/2010/main" val="912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6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3865638-83F1-4931-A3C9-CA3BECABA5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815335228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>
            <a:spLocks noChangeArrowheads="1"/>
          </p:cNvSpPr>
          <p:nvPr userDrawn="1"/>
        </p:nvSpPr>
        <p:spPr bwMode="auto">
          <a:xfrm>
            <a:off x="1223963" y="174625"/>
            <a:ext cx="32400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pt-BR" altLang="pt-BR" sz="2800" b="1">
                <a:solidFill>
                  <a:schemeClr val="bg1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NR – 10: Reciclagem</a:t>
            </a:r>
            <a:endParaRPr lang="pt-BR" altLang="pt-BR" sz="2800" b="1">
              <a:solidFill>
                <a:schemeClr val="bg1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6A29F42-FD15-4D04-96FD-212C214BFB9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="" xmlns:p14="http://schemas.microsoft.com/office/powerpoint/2010/main" val="577341914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3498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0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45516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92168"/>
            <a:ext cx="8880534" cy="5375352"/>
          </a:xfrm>
          <a:prstGeom prst="rect">
            <a:avLst/>
          </a:prstGeo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8723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2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1019175"/>
            <a:ext cx="78867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3700" y="2112963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77" r:id="rId1"/>
    <p:sldLayoutId id="2147485978" r:id="rId2"/>
    <p:sldLayoutId id="2147485979" r:id="rId3"/>
    <p:sldLayoutId id="2147485980" r:id="rId4"/>
    <p:sldLayoutId id="2147485981" r:id="rId5"/>
    <p:sldLayoutId id="2147485969" r:id="rId6"/>
    <p:sldLayoutId id="2147485970" r:id="rId7"/>
    <p:sldLayoutId id="2147485971" r:id="rId8"/>
    <p:sldLayoutId id="2147485972" r:id="rId9"/>
    <p:sldLayoutId id="2147485982" r:id="rId10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1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1019175"/>
            <a:ext cx="78867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3700" y="2112963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3" r:id="rId1"/>
    <p:sldLayoutId id="2147485984" r:id="rId2"/>
    <p:sldLayoutId id="2147485985" r:id="rId3"/>
    <p:sldLayoutId id="2147485986" r:id="rId4"/>
    <p:sldLayoutId id="2147485987" r:id="rId5"/>
    <p:sldLayoutId id="2147485973" r:id="rId6"/>
    <p:sldLayoutId id="2147485974" r:id="rId7"/>
    <p:sldLayoutId id="2147485975" r:id="rId8"/>
    <p:sldLayoutId id="2147485976" r:id="rId9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anose="020B0502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393700" y="1019175"/>
            <a:ext cx="78867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3700" y="2112963"/>
            <a:ext cx="7886700" cy="4351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Editar estilos de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88" r:id="rId1"/>
    <p:sldLayoutId id="2147485989" r:id="rId2"/>
    <p:sldLayoutId id="2147485990" r:id="rId3"/>
    <p:sldLayoutId id="2147485991" r:id="rId4"/>
  </p:sldLayoutIdLst>
  <p:transition spd="slow">
    <p:randomBar dir="vert"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entury Gothic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760439" y="1862122"/>
            <a:ext cx="7669213" cy="4427537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O que </a:t>
            </a:r>
            <a:r>
              <a:rPr lang="pt-BR" sz="2400" dirty="0">
                <a:latin typeface="Calibri" panose="020F0502020204030204" pitchFamily="34" charset="0"/>
              </a:rPr>
              <a:t>determina</a:t>
            </a: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 a gravidade do choque elétrico é: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400" dirty="0">
                <a:latin typeface="Calibri" panose="020F0502020204030204" pitchFamily="34" charset="0"/>
              </a:rPr>
              <a:t>A intensidade da corrente circulante pelo corpo;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400" dirty="0">
                <a:latin typeface="Calibri" panose="020F0502020204030204" pitchFamily="34" charset="0"/>
              </a:rPr>
              <a:t>O  caminho percorrido pela corrente elétrica no corpo humano</a:t>
            </a:r>
          </a:p>
          <a:p>
            <a:pPr algn="just"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pt-BR" sz="2400" dirty="0">
                <a:latin typeface="Calibri" panose="020F0502020204030204" pitchFamily="34" charset="0"/>
              </a:rPr>
              <a:t>Resistência elétrica do corpo.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39939" name="Subtítulo 2"/>
          <p:cNvSpPr txBox="1">
            <a:spLocks/>
          </p:cNvSpPr>
          <p:nvPr/>
        </p:nvSpPr>
        <p:spPr bwMode="auto">
          <a:xfrm>
            <a:off x="112739" y="1214422"/>
            <a:ext cx="8316913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 dirty="0">
                <a:latin typeface="Calibri" pitchFamily="34" charset="0"/>
              </a:rPr>
              <a:t>Choque elétrico – gravidade:</a:t>
            </a:r>
          </a:p>
        </p:txBody>
      </p:sp>
      <p:pic>
        <p:nvPicPr>
          <p:cNvPr id="5" name="Picture 2" descr="http://caldeiraeletrica.com/wp-content/uploads/2014/06/corrente-el%C3%A9trica-choque-Aspectos-comportamenta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39" y="2257409"/>
            <a:ext cx="8107363" cy="3779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ubtítulo 2"/>
          <p:cNvSpPr txBox="1">
            <a:spLocks/>
          </p:cNvSpPr>
          <p:nvPr/>
        </p:nvSpPr>
        <p:spPr bwMode="auto">
          <a:xfrm>
            <a:off x="0" y="1214422"/>
            <a:ext cx="8208963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 dirty="0">
                <a:latin typeface="Calibri" pitchFamily="34" charset="0"/>
              </a:rPr>
              <a:t>Choque elétrico – gravidade:</a:t>
            </a:r>
          </a:p>
        </p:txBody>
      </p:sp>
      <p:pic>
        <p:nvPicPr>
          <p:cNvPr id="41987" name="Picture 70" descr="corrente_temp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669" r="3145" b="1163"/>
          <a:stretch>
            <a:fillRect/>
          </a:stretch>
        </p:blipFill>
        <p:spPr bwMode="auto">
          <a:xfrm>
            <a:off x="358775" y="2114534"/>
            <a:ext cx="8123238" cy="4037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250825" y="2205038"/>
            <a:ext cx="3924300" cy="2879725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É o contato de pessoas ou animais com partes normalmente energizadas (partes vivas da instalação, condutores, conexões).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0963" name="Subtítulo 2"/>
          <p:cNvSpPr txBox="1">
            <a:spLocks/>
          </p:cNvSpPr>
          <p:nvPr/>
        </p:nvSpPr>
        <p:spPr bwMode="auto">
          <a:xfrm>
            <a:off x="0" y="1557338"/>
            <a:ext cx="8208963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 dirty="0">
                <a:latin typeface="Calibri" pitchFamily="34" charset="0"/>
              </a:rPr>
              <a:t>Tipos de choque elétrico – Choque direto:</a:t>
            </a:r>
          </a:p>
        </p:txBody>
      </p:sp>
      <p:pic>
        <p:nvPicPr>
          <p:cNvPr id="40965" name="Picture 10" descr="imagem112-Cont Di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9588" y="2312988"/>
            <a:ext cx="3508375" cy="3778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ço Reservado para Conteúdo 2"/>
          <p:cNvSpPr>
            <a:spLocks noGrp="1"/>
          </p:cNvSpPr>
          <p:nvPr>
            <p:ph idx="1"/>
          </p:nvPr>
        </p:nvSpPr>
        <p:spPr>
          <a:xfrm>
            <a:off x="179388" y="2205038"/>
            <a:ext cx="3924300" cy="4427537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pt-BR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rPr>
              <a:t>É o contato de pessoas ou animais com partes metálicas das estruturas mas que não pertencem ao circuito elétrico e que se encontram energizadas acidentalmente.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pt-BR" altLang="pt-BR" sz="2400" dirty="0">
              <a:solidFill>
                <a:schemeClr val="tx1">
                  <a:lumMod val="95000"/>
                  <a:lumOff val="5000"/>
                </a:schemeClr>
              </a:solidFill>
              <a:latin typeface="Calibri" pitchFamily="34" charset="0"/>
            </a:endParaRPr>
          </a:p>
        </p:txBody>
      </p:sp>
      <p:sp>
        <p:nvSpPr>
          <p:cNvPr id="41987" name="Subtítulo 2"/>
          <p:cNvSpPr txBox="1">
            <a:spLocks/>
          </p:cNvSpPr>
          <p:nvPr/>
        </p:nvSpPr>
        <p:spPr bwMode="auto">
          <a:xfrm>
            <a:off x="0" y="1557338"/>
            <a:ext cx="8280400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20000"/>
              </a:spcBef>
              <a:buFontTx/>
              <a:buNone/>
            </a:pPr>
            <a:r>
              <a:rPr lang="pt-BR" altLang="pt-BR" dirty="0">
                <a:latin typeface="Calibri" pitchFamily="34" charset="0"/>
              </a:rPr>
              <a:t>Tipos de choque elétrico – Choque indireto:</a:t>
            </a:r>
          </a:p>
        </p:txBody>
      </p:sp>
      <p:pic>
        <p:nvPicPr>
          <p:cNvPr id="41989" name="Picture 9" descr="imagem112-Cont In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92613" y="2395538"/>
            <a:ext cx="3600450" cy="38782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571472" y="4857760"/>
            <a:ext cx="2844800" cy="1116013"/>
          </a:xfrm>
          <a:prstGeom prst="rect">
            <a:avLst/>
          </a:prstGeom>
          <a:gradFill rotWithShape="0">
            <a:gsLst>
              <a:gs pos="0">
                <a:srgbClr val="A50021"/>
              </a:gs>
              <a:gs pos="100000">
                <a:srgbClr val="FF0000"/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4D4D4D">
                <a:alpha val="50000"/>
              </a:srgbClr>
            </a:outerShdw>
          </a:effectLst>
        </p:spPr>
        <p:txBody>
          <a:bodyPr anchor="ctr" anchorCtr="1"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 dirty="0">
                <a:solidFill>
                  <a:schemeClr val="bg1"/>
                </a:solidFill>
                <a:latin typeface="Arial" charset="0"/>
              </a:rPr>
              <a:t>A pele normalmente está úmida e isto diminui a resistência elétrica do corpo.</a:t>
            </a:r>
            <a:endParaRPr lang="pt-BR" altLang="pt-BR" sz="1500" b="1" dirty="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/>
      <p:bldP spid="7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Apresentação modelo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13524</TotalTime>
  <Words>119</Words>
  <Application>Microsoft Office PowerPoint</Application>
  <PresentationFormat>Apresentação na tela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4</vt:i4>
      </vt:variant>
    </vt:vector>
  </HeadingPairs>
  <TitlesOfParts>
    <vt:vector size="7" baseType="lpstr">
      <vt:lpstr>Tema do Office</vt:lpstr>
      <vt:lpstr>1_Tema do Office</vt:lpstr>
      <vt:lpstr>Apresentação modelo</vt:lpstr>
      <vt:lpstr>Slide 1</vt:lpstr>
      <vt:lpstr>Slide 2</vt:lpstr>
      <vt:lpstr>Slide 3</vt:lpstr>
      <vt:lpstr>Slide 4</vt:lpstr>
    </vt:vector>
  </TitlesOfParts>
  <Company>SESI - SENAI  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ss1010334</dc:creator>
  <cp:lastModifiedBy>Oficina</cp:lastModifiedBy>
  <cp:revision>655</cp:revision>
  <dcterms:created xsi:type="dcterms:W3CDTF">2011-05-25T19:06:43Z</dcterms:created>
  <dcterms:modified xsi:type="dcterms:W3CDTF">2025-02-12T02:29:51Z</dcterms:modified>
</cp:coreProperties>
</file>