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notesMasterIdLst>
    <p:notesMasterId r:id="rId3"/>
  </p:notesMasterIdLst>
  <p:sldIdLst>
    <p:sldId id="465" r:id="rId2"/>
  </p:sldIdLst>
  <p:sldSz cx="12192000" cy="6858000"/>
  <p:notesSz cx="6797675" cy="992505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606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657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C44FE8-59F3-48C5-A50C-20B9B4EDBB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6853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248CB-2762-4193-A4DA-134ACE3C41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98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E7EF-DFC5-4CA4-8B1F-23EC4E491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352356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413F2-167A-4AD9-BDBC-72A6F09AA3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951619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5F403-A863-4E7C-B7CE-B5B8E366F7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1569229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D859D-3A96-4637-882C-7A97B93D8C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4096076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770EB-D14D-436E-A8E3-38D6A0D08B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878968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78F45-327D-43D3-A08F-5FFCA6C15E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1766102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8AB75-313B-4B3B-A5EE-8625DBB3BE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467894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E03FA-21B6-43A0-862A-E76E85AF05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932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31FB265-10F5-4810-91FF-0AD91DDB2B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017767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52158-3243-452B-8921-975FFBC3F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70798389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32B66C-BA29-4847-93D2-4FC26FF9F6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47" r:id="rId2"/>
    <p:sldLayoutId id="2147484153" r:id="rId3"/>
    <p:sldLayoutId id="2147484148" r:id="rId4"/>
    <p:sldLayoutId id="2147484149" r:id="rId5"/>
    <p:sldLayoutId id="2147484150" r:id="rId6"/>
    <p:sldLayoutId id="2147484154" r:id="rId7"/>
    <p:sldLayoutId id="2147484155" r:id="rId8"/>
    <p:sldLayoutId id="2147484156" r:id="rId9"/>
    <p:sldLayoutId id="2147484151" r:id="rId10"/>
    <p:sldLayoutId id="2147484157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aixaDeTexto 1"/>
          <p:cNvSpPr txBox="1">
            <a:spLocks noChangeArrowheads="1"/>
          </p:cNvSpPr>
          <p:nvPr/>
        </p:nvSpPr>
        <p:spPr bwMode="auto">
          <a:xfrm>
            <a:off x="2208213" y="1190613"/>
            <a:ext cx="7991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pt-BR" sz="2800" b="1" dirty="0">
                <a:solidFill>
                  <a:srgbClr val="FF0000"/>
                </a:solidFill>
              </a:rPr>
              <a:t>CONCEITO DE ATO INSEGURO</a:t>
            </a:r>
          </a:p>
        </p:txBody>
      </p:sp>
      <p:pic>
        <p:nvPicPr>
          <p:cNvPr id="20483" name="Picture 6" descr="http://ddsonline.herbertfariatrei.netdna-cdn.com/images/3_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2220932"/>
            <a:ext cx="3028950" cy="290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tângulo 5"/>
          <p:cNvSpPr>
            <a:spLocks noChangeArrowheads="1"/>
          </p:cNvSpPr>
          <p:nvPr/>
        </p:nvSpPr>
        <p:spPr bwMode="auto">
          <a:xfrm>
            <a:off x="5303838" y="2076470"/>
            <a:ext cx="4968875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pt-BR" sz="2000">
                <a:solidFill>
                  <a:srgbClr val="CC3300"/>
                </a:solidFill>
                <a:latin typeface="Arial Black" panose="020B0A04020102020204" pitchFamily="34" charset="0"/>
              </a:rPr>
              <a:t>ATO</a:t>
            </a:r>
            <a:r>
              <a:rPr lang="pt-BR" sz="2000">
                <a:latin typeface="Arial Black" panose="020B0A04020102020204" pitchFamily="34" charset="0"/>
              </a:rPr>
              <a:t> INSEGURO:</a:t>
            </a:r>
          </a:p>
          <a:p>
            <a:pPr algn="just"/>
            <a:endParaRPr lang="pt-BR" sz="500">
              <a:latin typeface="Arial" panose="020B0604020202020204" pitchFamily="34" charset="0"/>
            </a:endParaRPr>
          </a:p>
          <a:p>
            <a:pPr algn="just"/>
            <a:r>
              <a:rPr lang="pt-BR" sz="2000">
                <a:latin typeface="Arial" panose="020B0604020202020204" pitchFamily="34" charset="0"/>
              </a:rPr>
              <a:t>São atitudes, atos, ações ou comportamentos do trabalhador contrários às normas de segurança.</a:t>
            </a:r>
          </a:p>
        </p:txBody>
      </p:sp>
      <p:sp>
        <p:nvSpPr>
          <p:cNvPr id="20485" name="Text Box 46"/>
          <p:cNvSpPr txBox="1">
            <a:spLocks noChangeArrowheads="1"/>
          </p:cNvSpPr>
          <p:nvPr/>
        </p:nvSpPr>
        <p:spPr bwMode="auto">
          <a:xfrm>
            <a:off x="2063750" y="5389582"/>
            <a:ext cx="8280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3200" rIns="90000" bIns="43200" anchor="ctr">
            <a:spAutoFit/>
          </a:bodyPr>
          <a:lstStyle>
            <a:lvl1pPr marL="190500" indent="-1905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50000"/>
              </a:lnSpc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sz="1600">
                <a:latin typeface="Arial" panose="020B0604020202020204" pitchFamily="34" charset="0"/>
              </a:rPr>
              <a:t> Desligar dispositivos de proteção coletiva de máquinas e/ou equipamentos.</a:t>
            </a:r>
          </a:p>
          <a:p>
            <a:pPr>
              <a:lnSpc>
                <a:spcPct val="150000"/>
              </a:lnSpc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sz="1600">
                <a:latin typeface="Arial" panose="020B0604020202020204" pitchFamily="34" charset="0"/>
              </a:rPr>
              <a:t>Carregar peso superior ao recomendado ou de modo a dificultar visão.</a:t>
            </a:r>
          </a:p>
        </p:txBody>
      </p:sp>
      <p:sp>
        <p:nvSpPr>
          <p:cNvPr id="20486" name="Retângulo 7"/>
          <p:cNvSpPr>
            <a:spLocks noChangeArrowheads="1"/>
          </p:cNvSpPr>
          <p:nvPr/>
        </p:nvSpPr>
        <p:spPr bwMode="auto">
          <a:xfrm>
            <a:off x="5124450" y="3505220"/>
            <a:ext cx="52927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1600">
                <a:solidFill>
                  <a:srgbClr val="CC3300"/>
                </a:solidFill>
                <a:latin typeface="Arial" panose="020B0604020202020204" pitchFamily="34" charset="0"/>
              </a:rPr>
              <a:t>Exemplos:</a:t>
            </a:r>
          </a:p>
          <a:p>
            <a:pPr algn="just">
              <a:lnSpc>
                <a:spcPct val="150000"/>
              </a:lnSpc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sz="1600">
                <a:latin typeface="Arial" panose="020B0604020202020204" pitchFamily="34" charset="0"/>
              </a:rPr>
              <a:t> Deixar materiais espalhados pelo corredor.</a:t>
            </a:r>
          </a:p>
          <a:p>
            <a:pPr>
              <a:lnSpc>
                <a:spcPct val="150000"/>
              </a:lnSpc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sz="1600">
                <a:latin typeface="Arial" panose="020B0604020202020204" pitchFamily="34" charset="0"/>
              </a:rPr>
              <a:t> Operar máquinas e equipamentos sem habilitação.</a:t>
            </a:r>
          </a:p>
          <a:p>
            <a:pPr>
              <a:lnSpc>
                <a:spcPct val="150000"/>
              </a:lnSpc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sz="1600">
                <a:latin typeface="Arial" panose="020B0604020202020204" pitchFamily="34" charset="0"/>
              </a:rPr>
              <a:t> Distrair-se ou realizar brincadeiras durante o trabalho.</a:t>
            </a:r>
          </a:p>
          <a:p>
            <a:pPr>
              <a:lnSpc>
                <a:spcPct val="150000"/>
              </a:lnSpc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pt-BR" sz="1600">
                <a:latin typeface="Arial" panose="020B0604020202020204" pitchFamily="34" charset="0"/>
              </a:rPr>
              <a:t>Trabalhar sob efeito de álcool e/ou drogas.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3477</TotalTime>
  <Words>80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Retrospectiva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empilhadeira</dc:title>
  <dc:creator>Oficina</dc:creator>
  <cp:lastModifiedBy>Oficina</cp:lastModifiedBy>
  <cp:revision>328</cp:revision>
  <dcterms:created xsi:type="dcterms:W3CDTF">2008-01-21T14:57:15Z</dcterms:created>
  <dcterms:modified xsi:type="dcterms:W3CDTF">2025-01-08T19:25:52Z</dcterms:modified>
</cp:coreProperties>
</file>