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780" r:id="rId1"/>
    <p:sldMasterId id="2147485791" r:id="rId2"/>
    <p:sldMasterId id="2147485835" r:id="rId3"/>
  </p:sldMasterIdLst>
  <p:notesMasterIdLst>
    <p:notesMasterId r:id="rId14"/>
  </p:notesMasterIdLst>
  <p:handoutMasterIdLst>
    <p:handoutMasterId r:id="rId15"/>
  </p:handoutMasterIdLst>
  <p:sldIdLst>
    <p:sldId id="720" r:id="rId4"/>
    <p:sldId id="721" r:id="rId5"/>
    <p:sldId id="722" r:id="rId6"/>
    <p:sldId id="723" r:id="rId7"/>
    <p:sldId id="729" r:id="rId8"/>
    <p:sldId id="724" r:id="rId9"/>
    <p:sldId id="725" r:id="rId10"/>
    <p:sldId id="726" r:id="rId11"/>
    <p:sldId id="727" r:id="rId12"/>
    <p:sldId id="699" r:id="rId13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E1"/>
    <a:srgbClr val="FFFFFF"/>
    <a:srgbClr val="FF9900"/>
    <a:srgbClr val="A7E8FF"/>
    <a:srgbClr val="969696"/>
    <a:srgbClr val="5F5F5F"/>
    <a:srgbClr val="787714"/>
    <a:srgbClr val="7877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E940D96-47FC-4935-8A0F-63CEE70BA4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79775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D107D2-8102-4F01-A596-A77CE0318882}" type="datetimeFigureOut">
              <a:rPr lang="pt-BR"/>
              <a:pPr>
                <a:defRPr/>
              </a:pPr>
              <a:t>11/02/2025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68CCA7-9FCC-4AF8-A5BE-89E7BE5E69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886160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117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04BFCA-88D9-4D8A-8A3C-A67F5F8423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26545148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5324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849313" y="61913"/>
            <a:ext cx="3900487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Noções de Prevenção e Combate a Incêndio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06098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751357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C33401-F1F1-44A2-BAE6-851390086F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1160000909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98B466D-362E-4F75-B1E4-A1AF1AA359F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1973319608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776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7718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1493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478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495166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9632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0" y="6350"/>
            <a:ext cx="5637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BR" altLang="pt-BR" sz="2400" b="1" dirty="0">
                <a:solidFill>
                  <a:schemeClr val="bg1"/>
                </a:solidFill>
                <a:cs typeface="Arial" panose="020B0604020202020204" pitchFamily="34" charset="0"/>
              </a:rPr>
              <a:t>NR – 10 – Segurança em Instalações e Serviços com Eletricidade - Formação</a:t>
            </a:r>
            <a:endParaRPr lang="pt-BR" alt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55770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1439863" y="169863"/>
            <a:ext cx="3284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cs typeface="Arial" panose="020B0604020202020204" pitchFamily="34" charset="0"/>
              </a:rPr>
              <a:t>NR – 10: Reciclagem: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4809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39863" y="169863"/>
            <a:ext cx="3284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cs typeface="Arial" panose="020B0604020202020204" pitchFamily="34" charset="0"/>
              </a:rPr>
              <a:t>NR – 10: Reciclagem: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51DEDED-CCD4-45AC-ABD7-C0754829D6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23769249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912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865638-83F1-4931-A3C9-CA3BECABA5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81533522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6A29F42-FD15-4D04-96FD-212C214BFB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57734191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498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0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551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23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7" r:id="rId1"/>
    <p:sldLayoutId id="2147485978" r:id="rId2"/>
    <p:sldLayoutId id="2147485979" r:id="rId3"/>
    <p:sldLayoutId id="2147485980" r:id="rId4"/>
    <p:sldLayoutId id="2147485981" r:id="rId5"/>
    <p:sldLayoutId id="2147485969" r:id="rId6"/>
    <p:sldLayoutId id="2147485970" r:id="rId7"/>
    <p:sldLayoutId id="2147485971" r:id="rId8"/>
    <p:sldLayoutId id="2147485972" r:id="rId9"/>
    <p:sldLayoutId id="214748598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3" r:id="rId1"/>
    <p:sldLayoutId id="2147485984" r:id="rId2"/>
    <p:sldLayoutId id="2147485985" r:id="rId3"/>
    <p:sldLayoutId id="2147485986" r:id="rId4"/>
    <p:sldLayoutId id="2147485987" r:id="rId5"/>
    <p:sldLayoutId id="2147485973" r:id="rId6"/>
    <p:sldLayoutId id="2147485974" r:id="rId7"/>
    <p:sldLayoutId id="2147485975" r:id="rId8"/>
    <p:sldLayoutId id="2147485976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8" r:id="rId1"/>
    <p:sldLayoutId id="2147485989" r:id="rId2"/>
    <p:sldLayoutId id="2147485990" r:id="rId3"/>
    <p:sldLayoutId id="2147485991" r:id="rId4"/>
  </p:sldLayoutIdLst>
  <p:transition spd="slow">
    <p:randomBar dir="vert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../Hiperlinks/SOBREVIVENTE%20DE%20ARCOS%20%20VOLTAICOS.avi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Conteúdo 2"/>
          <p:cNvSpPr>
            <a:spLocks noGrp="1"/>
          </p:cNvSpPr>
          <p:nvPr>
            <p:ph idx="1"/>
          </p:nvPr>
        </p:nvSpPr>
        <p:spPr>
          <a:xfrm>
            <a:off x="395288" y="2205038"/>
            <a:ext cx="7885112" cy="2700337"/>
          </a:xfrm>
        </p:spPr>
        <p:txBody>
          <a:bodyPr/>
          <a:lstStyle/>
          <a:p>
            <a:pPr algn="just" eaLnBrk="1" hangingPunct="1"/>
            <a:r>
              <a:rPr lang="pt-BR" altLang="pt-BR">
                <a:latin typeface="Calibri" pitchFamily="34" charset="0"/>
              </a:rPr>
              <a:t>A corrente elétrica atinge o organismo através da pele e as vítimas de choque elétrico apresentam casos de queimaduras.</a:t>
            </a:r>
          </a:p>
          <a:p>
            <a:pPr algn="just" eaLnBrk="1" hangingPunct="1"/>
            <a:r>
              <a:rPr lang="pt-BR" altLang="pt-BR">
                <a:latin typeface="Calibri" pitchFamily="34" charset="0"/>
              </a:rPr>
              <a:t>Além das queimaduras, a passagem de corrente elétrica produz alterações estruturais conhecidas como ― marcas de corrente.</a:t>
            </a:r>
          </a:p>
        </p:txBody>
      </p:sp>
      <p:sp>
        <p:nvSpPr>
          <p:cNvPr id="44035" name="Subtítulo 2"/>
          <p:cNvSpPr txBox="1">
            <a:spLocks/>
          </p:cNvSpPr>
          <p:nvPr/>
        </p:nvSpPr>
        <p:spPr bwMode="auto">
          <a:xfrm>
            <a:off x="0" y="1557338"/>
            <a:ext cx="820896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Queimaduras: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Conteúdo 2"/>
          <p:cNvSpPr>
            <a:spLocks noGrp="1"/>
          </p:cNvSpPr>
          <p:nvPr>
            <p:ph idx="1"/>
          </p:nvPr>
        </p:nvSpPr>
        <p:spPr>
          <a:xfrm>
            <a:off x="647700" y="1647808"/>
            <a:ext cx="7453313" cy="4427537"/>
          </a:xfrm>
        </p:spPr>
        <p:txBody>
          <a:bodyPr/>
          <a:lstStyle/>
          <a:p>
            <a:pPr algn="just" eaLnBrk="1" hangingPunct="1"/>
            <a:r>
              <a:rPr lang="pt-BR" altLang="pt-BR" sz="2400" dirty="0">
                <a:latin typeface="Calibri" pitchFamily="34" charset="0"/>
              </a:rPr>
              <a:t>Na fusão de um elo fusível ou condutor, há a emissão de vapores e derramamento de metais derretidos (em alguns casos prata ou estanho) podendo atingir as pessoas localizadas nas proximidades. </a:t>
            </a:r>
          </a:p>
          <a:p>
            <a:pPr algn="just" eaLnBrk="1" hangingPunct="1"/>
            <a:endParaRPr lang="pt-BR" altLang="pt-BR" sz="2400" dirty="0">
              <a:latin typeface="Calibri" pitchFamily="34" charset="0"/>
            </a:endParaRPr>
          </a:p>
        </p:txBody>
      </p:sp>
      <p:sp>
        <p:nvSpPr>
          <p:cNvPr id="48131" name="Subtítulo 2"/>
          <p:cNvSpPr txBox="1">
            <a:spLocks/>
          </p:cNvSpPr>
          <p:nvPr/>
        </p:nvSpPr>
        <p:spPr bwMode="auto">
          <a:xfrm>
            <a:off x="0" y="1000108"/>
            <a:ext cx="820896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 por vapor metálico:</a:t>
            </a:r>
          </a:p>
        </p:txBody>
      </p:sp>
      <p:pic>
        <p:nvPicPr>
          <p:cNvPr id="6" name="Picture 4" descr="http://www.sempretops.com/wp-content/uploads/Tratamentos-de-Queimaduras-FOT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8" y="3071810"/>
            <a:ext cx="3090296" cy="27503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2" descr="http://4.bp.blogspot.com/-7wZL8WKKTL4/VIW_c6gDtBI/AAAAAAAAT1g/SbGBadaIv7E/s1600/Chernobyl_queimaduras_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3143248"/>
            <a:ext cx="4125698" cy="2714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/>
      <p:bldP spid="481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ubtítulo 2"/>
          <p:cNvSpPr txBox="1">
            <a:spLocks/>
          </p:cNvSpPr>
          <p:nvPr/>
        </p:nvSpPr>
        <p:spPr bwMode="auto">
          <a:xfrm>
            <a:off x="0" y="1071546"/>
            <a:ext cx="820896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Queimaduras:</a:t>
            </a:r>
          </a:p>
        </p:txBody>
      </p:sp>
      <p:pic>
        <p:nvPicPr>
          <p:cNvPr id="7" name="Picture 2" descr="http://www.medicina.ufmg.br/imagemdasemana/img/caso76_extr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47"/>
          <a:stretch/>
        </p:blipFill>
        <p:spPr bwMode="auto">
          <a:xfrm>
            <a:off x="467544" y="1670486"/>
            <a:ext cx="8033810" cy="45162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543175" y="3406758"/>
            <a:ext cx="23050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>
                <a:solidFill>
                  <a:srgbClr val="FFFF00"/>
                </a:solidFill>
                <a:latin typeface="Arial" charset="0"/>
                <a:cs typeface="Arial" charset="0"/>
              </a:rPr>
              <a:t>Queimadura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5945188" y="5003783"/>
            <a:ext cx="25209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200">
                <a:solidFill>
                  <a:srgbClr val="C00000"/>
                </a:solidFill>
                <a:latin typeface="Arial" charset="0"/>
              </a:rPr>
              <a:t>Marcas de corrente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Conteúdo 2"/>
          <p:cNvSpPr>
            <a:spLocks noGrp="1"/>
          </p:cNvSpPr>
          <p:nvPr>
            <p:ph idx="1"/>
          </p:nvPr>
        </p:nvSpPr>
        <p:spPr>
          <a:xfrm>
            <a:off x="647700" y="1719246"/>
            <a:ext cx="7669213" cy="1260475"/>
          </a:xfrm>
        </p:spPr>
        <p:txBody>
          <a:bodyPr/>
          <a:lstStyle/>
          <a:p>
            <a:pPr algn="just" eaLnBrk="1" hangingPunct="1"/>
            <a:r>
              <a:rPr lang="pt-BR" altLang="pt-BR" sz="2400">
                <a:latin typeface="Calibri" pitchFamily="34" charset="0"/>
              </a:rPr>
              <a:t>As queimaduras provocadas pela eletricidade diferem daquelas causadas por efeitos químicos, térmicos e biológicos. </a:t>
            </a:r>
          </a:p>
        </p:txBody>
      </p:sp>
      <p:sp>
        <p:nvSpPr>
          <p:cNvPr id="71683" name="Subtítulo 2"/>
          <p:cNvSpPr txBox="1">
            <a:spLocks/>
          </p:cNvSpPr>
          <p:nvPr/>
        </p:nvSpPr>
        <p:spPr bwMode="auto">
          <a:xfrm>
            <a:off x="0" y="1071546"/>
            <a:ext cx="8424863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Queimaduras:</a:t>
            </a:r>
          </a:p>
        </p:txBody>
      </p:sp>
      <p:pic>
        <p:nvPicPr>
          <p:cNvPr id="5" name="Picture 2" descr="http://dicassobresaude.com/wp-content/uploads/2012/12/quema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01" y="3350080"/>
            <a:ext cx="4385009" cy="2689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 descr="http://images3.minhavida.com.br/imagensConteudo/10169/dreamstime_6112404_10169_114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00" y="3348913"/>
            <a:ext cx="2690639" cy="26906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ço Reservado para Conteúdo 2"/>
          <p:cNvSpPr>
            <a:spLocks noGrp="1"/>
          </p:cNvSpPr>
          <p:nvPr>
            <p:ph idx="1"/>
          </p:nvPr>
        </p:nvSpPr>
        <p:spPr>
          <a:xfrm>
            <a:off x="647700" y="1719246"/>
            <a:ext cx="7561263" cy="4427537"/>
          </a:xfrm>
        </p:spPr>
        <p:txBody>
          <a:bodyPr/>
          <a:lstStyle/>
          <a:p>
            <a:pPr algn="just" eaLnBrk="1" hangingPunct="1"/>
            <a:r>
              <a:rPr lang="pt-BR" altLang="pt-BR" sz="2400">
                <a:latin typeface="Calibri" pitchFamily="34" charset="0"/>
              </a:rPr>
              <a:t>A passagem da corrente pode destruir as terminações nervosas o que faz parecer que as queimaduras por eletricidade são menos dolorosas. </a:t>
            </a:r>
          </a:p>
          <a:p>
            <a:pPr algn="just" eaLnBrk="1" hangingPunct="1"/>
            <a:r>
              <a:rPr lang="pt-BR" altLang="pt-BR" sz="2400">
                <a:latin typeface="Calibri" pitchFamily="34" charset="0"/>
              </a:rPr>
              <a:t>Contudo, elas tendem a progredir em profundidade, mesmo depois do contato elétrico. </a:t>
            </a:r>
          </a:p>
        </p:txBody>
      </p:sp>
      <p:sp>
        <p:nvSpPr>
          <p:cNvPr id="72707" name="Subtítulo 2"/>
          <p:cNvSpPr txBox="1">
            <a:spLocks/>
          </p:cNvSpPr>
          <p:nvPr/>
        </p:nvSpPr>
        <p:spPr bwMode="auto">
          <a:xfrm>
            <a:off x="0" y="1071546"/>
            <a:ext cx="83518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Queimaduras:</a:t>
            </a:r>
          </a:p>
        </p:txBody>
      </p:sp>
      <p:pic>
        <p:nvPicPr>
          <p:cNvPr id="5" name="Picture 2" descr="Queimadura 2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3977606"/>
            <a:ext cx="3560161" cy="21558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 descr="Queimadura 3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4043429"/>
            <a:ext cx="3312368" cy="20242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ubtítulo 2"/>
          <p:cNvSpPr txBox="1">
            <a:spLocks/>
          </p:cNvSpPr>
          <p:nvPr/>
        </p:nvSpPr>
        <p:spPr bwMode="auto">
          <a:xfrm>
            <a:off x="0" y="1557338"/>
            <a:ext cx="824388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 – Em resumo: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13" t="8894" r="5714" b="46027"/>
          <a:stretch>
            <a:fillRect/>
          </a:stretch>
        </p:blipFill>
        <p:spPr bwMode="auto">
          <a:xfrm>
            <a:off x="323850" y="3213100"/>
            <a:ext cx="3798888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059" t="53854" r="5014"/>
          <a:stretch>
            <a:fillRect/>
          </a:stretch>
        </p:blipFill>
        <p:spPr bwMode="auto">
          <a:xfrm>
            <a:off x="4535488" y="3271838"/>
            <a:ext cx="37084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ubtítulo 2"/>
          <p:cNvSpPr txBox="1">
            <a:spLocks/>
          </p:cNvSpPr>
          <p:nvPr/>
        </p:nvSpPr>
        <p:spPr bwMode="auto">
          <a:xfrm>
            <a:off x="0" y="1214422"/>
            <a:ext cx="83883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Queimaduras – Na prática:</a:t>
            </a:r>
          </a:p>
        </p:txBody>
      </p:sp>
      <p:pic>
        <p:nvPicPr>
          <p:cNvPr id="8" name="Picture 10" descr="imagem114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17717" t="10124" r="7593" b="21373"/>
          <a:stretch>
            <a:fillRect/>
          </a:stretch>
        </p:blipFill>
        <p:spPr bwMode="auto">
          <a:xfrm>
            <a:off x="142844" y="1898096"/>
            <a:ext cx="4255896" cy="36740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14" descr="imagem119"/>
          <p:cNvPicPr>
            <a:picLocks noChangeAspect="1" noChangeArrowheads="1"/>
          </p:cNvPicPr>
          <p:nvPr/>
        </p:nvPicPr>
        <p:blipFill>
          <a:blip r:embed="rId3">
            <a:lum contrast="32000"/>
          </a:blip>
          <a:srcRect l="9703" t="662" r="9703" b="13239"/>
          <a:stretch>
            <a:fillRect/>
          </a:stretch>
        </p:blipFill>
        <p:spPr bwMode="auto">
          <a:xfrm>
            <a:off x="4786314" y="1785926"/>
            <a:ext cx="4178487" cy="37793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2205038"/>
            <a:ext cx="7885113" cy="4427537"/>
          </a:xfrm>
        </p:spPr>
        <p:txBody>
          <a:bodyPr/>
          <a:lstStyle/>
          <a:p>
            <a:pPr algn="just" eaLnBrk="1" hangingPunct="1"/>
            <a:r>
              <a:rPr lang="pt-BR" altLang="pt-BR" sz="2400">
                <a:latin typeface="Calibri" pitchFamily="34" charset="0"/>
              </a:rPr>
              <a:t>A eletricidade pode produzir queimaduras por diversas formas, seja por contato com condutores ou não, o que resulta na seguinte classificação: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BR" altLang="pt-BR" sz="2400">
                <a:latin typeface="Calibri" pitchFamily="34" charset="0"/>
              </a:rPr>
              <a:t>Queimaduras por contato;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BR" altLang="pt-BR" sz="2400">
                <a:latin typeface="Calibri" pitchFamily="34" charset="0"/>
              </a:rPr>
              <a:t>Queimaduras por arco voltaico;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BR" altLang="pt-BR" sz="2400">
                <a:latin typeface="Calibri" pitchFamily="34" charset="0"/>
              </a:rPr>
              <a:t>Queimaduras por vapor metálico;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BR" altLang="pt-BR" sz="2400">
                <a:latin typeface="Calibri" pitchFamily="34" charset="0"/>
              </a:rPr>
              <a:t>Queimaduras por radiação (em arcos produzidos por curtos-circuitos).</a:t>
            </a:r>
          </a:p>
        </p:txBody>
      </p:sp>
      <p:sp>
        <p:nvSpPr>
          <p:cNvPr id="44035" name="Subtítulo 2"/>
          <p:cNvSpPr txBox="1">
            <a:spLocks/>
          </p:cNvSpPr>
          <p:nvPr/>
        </p:nvSpPr>
        <p:spPr bwMode="auto">
          <a:xfrm>
            <a:off x="0" y="1557338"/>
            <a:ext cx="83883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 – tipos: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647700" y="1647808"/>
            <a:ext cx="7632700" cy="4427537"/>
          </a:xfrm>
        </p:spPr>
        <p:txBody>
          <a:bodyPr/>
          <a:lstStyle/>
          <a:p>
            <a:pPr algn="just" eaLnBrk="1" hangingPunct="1"/>
            <a:r>
              <a:rPr lang="pt-BR" altLang="pt-BR" sz="2400">
                <a:latin typeface="Calibri" pitchFamily="34" charset="0"/>
              </a:rPr>
              <a:t>Quando se toca uma superfície condutora energizada, as queimaduras podem atingir até a parte óssea.</a:t>
            </a:r>
          </a:p>
        </p:txBody>
      </p:sp>
      <p:sp>
        <p:nvSpPr>
          <p:cNvPr id="44035" name="Subtítulo 2"/>
          <p:cNvSpPr txBox="1">
            <a:spLocks/>
          </p:cNvSpPr>
          <p:nvPr/>
        </p:nvSpPr>
        <p:spPr bwMode="auto">
          <a:xfrm>
            <a:off x="0" y="1000108"/>
            <a:ext cx="828040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 por contato:</a:t>
            </a:r>
          </a:p>
        </p:txBody>
      </p:sp>
      <p:pic>
        <p:nvPicPr>
          <p:cNvPr id="5" name="Picture 2" descr="https://wchristianeletrotecnica.files.wordpress.com/2011/04/choqu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42" y="2357430"/>
            <a:ext cx="4894953" cy="362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  <p:bldP spid="440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647700" y="1538271"/>
            <a:ext cx="7561263" cy="4608512"/>
          </a:xfrm>
        </p:spPr>
        <p:txBody>
          <a:bodyPr/>
          <a:lstStyle/>
          <a:p>
            <a:pPr algn="just" eaLnBrk="1" hangingPunct="1"/>
            <a:r>
              <a:rPr lang="pt-BR" altLang="pt-BR" sz="2400" dirty="0">
                <a:latin typeface="Calibri" pitchFamily="34" charset="0"/>
              </a:rPr>
              <a:t>Como vimos anteriormente, o arco elétrico caracteriza-se pelo fluxo de corrente elétrica através do ar, e geralmente é produzido quando da conexão e desconexão de dispositivos elétricos e também em caso de curto-circuito, provocando queimaduras de segundo ou terceiro grau. </a:t>
            </a:r>
          </a:p>
        </p:txBody>
      </p:sp>
      <p:sp>
        <p:nvSpPr>
          <p:cNvPr id="44035" name="Subtítulo 2"/>
          <p:cNvSpPr txBox="1">
            <a:spLocks/>
          </p:cNvSpPr>
          <p:nvPr/>
        </p:nvSpPr>
        <p:spPr bwMode="auto">
          <a:xfrm>
            <a:off x="0" y="1071546"/>
            <a:ext cx="83518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>
                <a:latin typeface="Calibri" pitchFamily="34" charset="0"/>
              </a:rPr>
              <a:t>Queimaduras por arco </a:t>
            </a:r>
            <a:r>
              <a:rPr lang="pt-BR" altLang="pt-BR">
                <a:latin typeface="Calibri" pitchFamily="34" charset="0"/>
                <a:hlinkClick r:id="rId2" action="ppaction://hlinkfile"/>
              </a:rPr>
              <a:t>elétrico</a:t>
            </a:r>
            <a:r>
              <a:rPr lang="pt-BR" altLang="pt-BR">
                <a:latin typeface="Calibri" pitchFamily="34" charset="0"/>
              </a:rPr>
              <a:t>:</a:t>
            </a:r>
          </a:p>
        </p:txBody>
      </p:sp>
      <p:pic>
        <p:nvPicPr>
          <p:cNvPr id="5" name="Picture 2" descr="http://avantieletrotecnica.com.br/wp-content/uploads/2012/05/Queimadura-por-Arco-El%C3%A9trico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3621998"/>
            <a:ext cx="3571900" cy="25060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4" descr="http://4.bp.blogspot.com/-YQ7S9QZvsKg/UX064P-Q1nI/AAAAAAAAB14/99DICOHYY8s/s1600/Arco+rost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613" y="3547513"/>
            <a:ext cx="3816791" cy="25246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/>
      <p:bldP spid="44035" grpId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presentação model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13530</TotalTime>
  <Words>276</Words>
  <Application>Microsoft Office PowerPoint</Application>
  <PresentationFormat>Apresentação na tela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Tema do Office</vt:lpstr>
      <vt:lpstr>1_Tema do Office</vt:lpstr>
      <vt:lpstr>Apresentação modelo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SESI - SENAI  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ss1010334</dc:creator>
  <cp:lastModifiedBy>Oficina</cp:lastModifiedBy>
  <cp:revision>664</cp:revision>
  <dcterms:created xsi:type="dcterms:W3CDTF">2011-05-25T19:06:43Z</dcterms:created>
  <dcterms:modified xsi:type="dcterms:W3CDTF">2025-02-12T02:33:38Z</dcterms:modified>
</cp:coreProperties>
</file>