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9" r:id="rId2"/>
    <p:sldMasterId id="2147483661" r:id="rId3"/>
    <p:sldMasterId id="2147483664" r:id="rId4"/>
    <p:sldMasterId id="2147483685" r:id="rId5"/>
  </p:sldMasterIdLst>
  <p:notesMasterIdLst>
    <p:notesMasterId r:id="rId146"/>
  </p:notesMasterIdLst>
  <p:handoutMasterIdLst>
    <p:handoutMasterId r:id="rId147"/>
  </p:handoutMasterIdLst>
  <p:sldIdLst>
    <p:sldId id="311" r:id="rId6"/>
    <p:sldId id="324" r:id="rId7"/>
    <p:sldId id="325" r:id="rId8"/>
    <p:sldId id="323" r:id="rId9"/>
    <p:sldId id="327" r:id="rId10"/>
    <p:sldId id="348" r:id="rId11"/>
    <p:sldId id="349"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 id="372" r:id="rId35"/>
    <p:sldId id="373" r:id="rId36"/>
    <p:sldId id="374" r:id="rId37"/>
    <p:sldId id="375" r:id="rId38"/>
    <p:sldId id="376" r:id="rId39"/>
    <p:sldId id="377"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09" r:id="rId72"/>
    <p:sldId id="435" r:id="rId73"/>
    <p:sldId id="411" r:id="rId74"/>
    <p:sldId id="412" r:id="rId75"/>
    <p:sldId id="413" r:id="rId76"/>
    <p:sldId id="414" r:id="rId77"/>
    <p:sldId id="415" r:id="rId78"/>
    <p:sldId id="416" r:id="rId79"/>
    <p:sldId id="417" r:id="rId80"/>
    <p:sldId id="418" r:id="rId81"/>
    <p:sldId id="419" r:id="rId82"/>
    <p:sldId id="420" r:id="rId83"/>
    <p:sldId id="421" r:id="rId84"/>
    <p:sldId id="422" r:id="rId85"/>
    <p:sldId id="423" r:id="rId86"/>
    <p:sldId id="424" r:id="rId87"/>
    <p:sldId id="425" r:id="rId88"/>
    <p:sldId id="426" r:id="rId89"/>
    <p:sldId id="427" r:id="rId90"/>
    <p:sldId id="428" r:id="rId91"/>
    <p:sldId id="429" r:id="rId92"/>
    <p:sldId id="430" r:id="rId93"/>
    <p:sldId id="431" r:id="rId94"/>
    <p:sldId id="432" r:id="rId95"/>
    <p:sldId id="433" r:id="rId96"/>
    <p:sldId id="445" r:id="rId97"/>
    <p:sldId id="446" r:id="rId98"/>
    <p:sldId id="447" r:id="rId99"/>
    <p:sldId id="448" r:id="rId100"/>
    <p:sldId id="449" r:id="rId101"/>
    <p:sldId id="450" r:id="rId102"/>
    <p:sldId id="539" r:id="rId103"/>
    <p:sldId id="540" r:id="rId104"/>
    <p:sldId id="541" r:id="rId105"/>
    <p:sldId id="542" r:id="rId106"/>
    <p:sldId id="543" r:id="rId107"/>
    <p:sldId id="544" r:id="rId108"/>
    <p:sldId id="545" r:id="rId109"/>
    <p:sldId id="546" r:id="rId110"/>
    <p:sldId id="547" r:id="rId111"/>
    <p:sldId id="548" r:id="rId112"/>
    <p:sldId id="549" r:id="rId113"/>
    <p:sldId id="550" r:id="rId114"/>
    <p:sldId id="551" r:id="rId115"/>
    <p:sldId id="552" r:id="rId116"/>
    <p:sldId id="553" r:id="rId117"/>
    <p:sldId id="554" r:id="rId118"/>
    <p:sldId id="555" r:id="rId119"/>
    <p:sldId id="556" r:id="rId120"/>
    <p:sldId id="557" r:id="rId121"/>
    <p:sldId id="558" r:id="rId122"/>
    <p:sldId id="559" r:id="rId123"/>
    <p:sldId id="560" r:id="rId124"/>
    <p:sldId id="561" r:id="rId125"/>
    <p:sldId id="562" r:id="rId126"/>
    <p:sldId id="563" r:id="rId127"/>
    <p:sldId id="564" r:id="rId128"/>
    <p:sldId id="565" r:id="rId129"/>
    <p:sldId id="566" r:id="rId130"/>
    <p:sldId id="567" r:id="rId131"/>
    <p:sldId id="568" r:id="rId132"/>
    <p:sldId id="569" r:id="rId133"/>
    <p:sldId id="570" r:id="rId134"/>
    <p:sldId id="571" r:id="rId135"/>
    <p:sldId id="572" r:id="rId136"/>
    <p:sldId id="573" r:id="rId137"/>
    <p:sldId id="574" r:id="rId138"/>
    <p:sldId id="575" r:id="rId139"/>
    <p:sldId id="576" r:id="rId140"/>
    <p:sldId id="577" r:id="rId141"/>
    <p:sldId id="578" r:id="rId142"/>
    <p:sldId id="579" r:id="rId143"/>
    <p:sldId id="580" r:id="rId144"/>
    <p:sldId id="581" r:id="rId145"/>
  </p:sldIdLst>
  <p:sldSz cx="10688638" cy="7562850"/>
  <p:notesSz cx="6858000" cy="9144000"/>
  <p:defaultTextStyle>
    <a:defPPr>
      <a:defRPr lang="en-US"/>
    </a:defPPr>
    <a:lvl1pPr algn="l" defTabSz="517525"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17525" indent="-60325" algn="l" defTabSz="517525"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038225" indent="-123825" algn="l" defTabSz="517525"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560513" indent="-188913" algn="l" defTabSz="517525"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81213" indent="-252413" algn="l" defTabSz="517525"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p:defaultTextStyle>
  <p:extLst>
    <p:ext uri="{EFAFB233-063F-42B5-8137-9DF3F51BA10A}">
      <p15:sldGuideLst xmlns:p15="http://schemas.microsoft.com/office/powerpoint/2012/main">
        <p15:guide id="1" orient="horz" pos="1182">
          <p15:clr>
            <a:srgbClr val="A4A3A4"/>
          </p15:clr>
        </p15:guide>
        <p15:guide id="2" pos="43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008000"/>
    <a:srgbClr val="FF6600"/>
    <a:srgbClr val="FF9900"/>
    <a:srgbClr val="009900"/>
    <a:srgbClr val="DDDDDD"/>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98" autoAdjust="0"/>
    <p:restoredTop sz="94590" autoAdjust="0"/>
  </p:normalViewPr>
  <p:slideViewPr>
    <p:cSldViewPr snapToObjects="1">
      <p:cViewPr>
        <p:scale>
          <a:sx n="55" d="100"/>
          <a:sy n="55" d="100"/>
        </p:scale>
        <p:origin x="-3234" y="-1152"/>
      </p:cViewPr>
      <p:guideLst>
        <p:guide orient="horz" pos="1182"/>
        <p:guide pos="438"/>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57" d="100"/>
          <a:sy n="57" d="100"/>
        </p:scale>
        <p:origin x="-2862" y="-84"/>
      </p:cViewPr>
      <p:guideLst>
        <p:guide orient="horz" pos="2880"/>
        <p:guide pos="2160"/>
      </p:guideLst>
    </p:cSldViewPr>
  </p:notesViewPr>
  <p:gridSpacing cx="90012" cy="90012"/>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theme" Target="theme/theme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519048" eaLnBrk="0" hangingPunct="0">
              <a:defRPr sz="1200">
                <a:latin typeface="Arial" charset="0"/>
                <a:ea typeface="ＭＳ Ｐゴシック" pitchFamily="-28" charset="-128"/>
                <a:cs typeface="+mn-cs"/>
              </a:defRPr>
            </a:lvl1pPr>
          </a:lstStyle>
          <a:p>
            <a:pPr>
              <a:defRPr/>
            </a:pPr>
            <a:endParaRPr lang="pt-BR"/>
          </a:p>
        </p:txBody>
      </p:sp>
      <p:sp>
        <p:nvSpPr>
          <p:cNvPr id="12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519048" eaLnBrk="0" hangingPunct="0">
              <a:defRPr sz="1200">
                <a:latin typeface="Arial" charset="0"/>
                <a:ea typeface="ＭＳ Ｐゴシック" pitchFamily="-28" charset="-128"/>
                <a:cs typeface="+mn-cs"/>
              </a:defRPr>
            </a:lvl1pPr>
          </a:lstStyle>
          <a:p>
            <a:pPr>
              <a:defRPr/>
            </a:pPr>
            <a:fld id="{C7C8E5E2-DAE6-4B81-AF1B-B9B85BBA5EF4}" type="datetime1">
              <a:rPr lang="pt-BR"/>
              <a:pPr>
                <a:defRPr/>
              </a:pPr>
              <a:t>17/03/2025</a:t>
            </a:fld>
            <a:endParaRPr lang="pt-BR"/>
          </a:p>
        </p:txBody>
      </p:sp>
      <p:sp>
        <p:nvSpPr>
          <p:cNvPr id="12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defTabSz="519048" eaLnBrk="0" hangingPunct="0">
              <a:defRPr sz="1200">
                <a:latin typeface="Arial" charset="0"/>
                <a:ea typeface="ＭＳ Ｐゴシック" pitchFamily="-28" charset="-128"/>
                <a:cs typeface="+mn-cs"/>
              </a:defRPr>
            </a:lvl1pPr>
          </a:lstStyle>
          <a:p>
            <a:pPr>
              <a:defRPr/>
            </a:pPr>
            <a:endParaRPr lang="pt-BR"/>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36BE1D8-5D26-4AB7-A46E-C7580894D479}" type="slidenum">
              <a:rPr lang="pt-BR" altLang="en-US"/>
              <a:pPr/>
              <a:t>‹#›</a:t>
            </a:fld>
            <a:endParaRPr lang="pt-BR"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19048">
              <a:defRPr sz="1200">
                <a:latin typeface="Arial" charset="0"/>
                <a:ea typeface="ＭＳ Ｐゴシック" pitchFamily="-28" charset="-128"/>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19048">
              <a:defRPr sz="1200">
                <a:latin typeface="Arial" charset="0"/>
                <a:ea typeface="ＭＳ Ｐゴシック" pitchFamily="-28" charset="-128"/>
                <a:cs typeface="+mn-cs"/>
              </a:defRPr>
            </a:lvl1pPr>
          </a:lstStyle>
          <a:p>
            <a:pPr>
              <a:defRPr/>
            </a:pPr>
            <a:fld id="{E8A13FF2-0B79-4D96-A305-36F39E013009}" type="datetimeFigureOut">
              <a:rPr lang="pt-BR"/>
              <a:pPr>
                <a:defRPr/>
              </a:pPr>
              <a:t>17/03/2025</a:t>
            </a:fld>
            <a:endParaRPr lang="pt-BR"/>
          </a:p>
        </p:txBody>
      </p:sp>
      <p:sp>
        <p:nvSpPr>
          <p:cNvPr id="4" name="Espaço Reservado para Imagem de Slide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19048">
              <a:defRPr sz="1200">
                <a:latin typeface="Arial" charset="0"/>
                <a:ea typeface="ＭＳ Ｐゴシック" pitchFamily="-28" charset="-128"/>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27BA277-2E9A-4443-8045-D1F7FAC7CA4D}" type="slidenum">
              <a:rPr lang="pt-BR" altLang="en-US"/>
              <a:pPr/>
              <a:t>‹#›</a:t>
            </a:fld>
            <a:endParaRPr lang="pt-B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717" algn="l" defTabSz="914286" rtl="0" eaLnBrk="1" latinLnBrk="0" hangingPunct="1">
      <a:defRPr sz="1300" kern="1200">
        <a:solidFill>
          <a:schemeClr val="tx1"/>
        </a:solidFill>
        <a:latin typeface="+mn-lt"/>
        <a:ea typeface="+mn-ea"/>
        <a:cs typeface="+mn-cs"/>
      </a:defRPr>
    </a:lvl6pPr>
    <a:lvl7pPr marL="2742860" algn="l" defTabSz="914286" rtl="0" eaLnBrk="1" latinLnBrk="0" hangingPunct="1">
      <a:defRPr sz="1300" kern="1200">
        <a:solidFill>
          <a:schemeClr val="tx1"/>
        </a:solidFill>
        <a:latin typeface="+mn-lt"/>
        <a:ea typeface="+mn-ea"/>
        <a:cs typeface="+mn-cs"/>
      </a:defRPr>
    </a:lvl7pPr>
    <a:lvl8pPr marL="3200005" algn="l" defTabSz="914286" rtl="0" eaLnBrk="1" latinLnBrk="0" hangingPunct="1">
      <a:defRPr sz="1300" kern="1200">
        <a:solidFill>
          <a:schemeClr val="tx1"/>
        </a:solidFill>
        <a:latin typeface="+mn-lt"/>
        <a:ea typeface="+mn-ea"/>
        <a:cs typeface="+mn-cs"/>
      </a:defRPr>
    </a:lvl8pPr>
    <a:lvl9pPr marL="3657148" algn="l" defTabSz="91428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6179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AF59423A-BE43-4FFE-A98F-E740AE928691}" type="slidenum">
              <a:rPr lang="pt-BR" altLang="pt-BR" sz="1200"/>
              <a:pPr algn="r" eaLnBrk="1" hangingPunct="1"/>
              <a:t>1</a:t>
            </a:fld>
            <a:endParaRPr lang="pt-BR" altLang="pt-B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7101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3F47CB2-A751-4B82-994C-39CCB8F52CF0}" type="slidenum">
              <a:rPr lang="pt-BR" altLang="pt-BR" sz="1200"/>
              <a:pPr algn="r" eaLnBrk="1" hangingPunct="1"/>
              <a:t>10</a:t>
            </a:fld>
            <a:endParaRPr lang="pt-BR" altLang="pt-BR" sz="12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317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A4B50E00-EBD7-48DD-8E0F-2382C0C226C8}" type="slidenum">
              <a:rPr lang="pt-BR" altLang="pt-BR" sz="1200">
                <a:solidFill>
                  <a:srgbClr val="000000"/>
                </a:solidFill>
              </a:rPr>
              <a:pPr algn="r" eaLnBrk="1" hangingPunct="1"/>
              <a:t>105</a:t>
            </a:fld>
            <a:endParaRPr lang="pt-BR" altLang="pt-BR" sz="120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419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E7CE490-A506-4864-83EE-E704DB333915}" type="slidenum">
              <a:rPr lang="pt-BR" altLang="pt-BR" sz="1200">
                <a:solidFill>
                  <a:srgbClr val="000000"/>
                </a:solidFill>
              </a:rPr>
              <a:pPr algn="r" eaLnBrk="1" hangingPunct="1"/>
              <a:t>106</a:t>
            </a:fld>
            <a:endParaRPr lang="pt-BR" altLang="pt-BR" sz="120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521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5897B13-3BF6-4F19-859D-A0EF52937F46}" type="slidenum">
              <a:rPr lang="pt-BR" altLang="pt-BR" sz="1200">
                <a:solidFill>
                  <a:srgbClr val="000000"/>
                </a:solidFill>
              </a:rPr>
              <a:pPr algn="r" eaLnBrk="1" hangingPunct="1"/>
              <a:t>107</a:t>
            </a:fld>
            <a:endParaRPr lang="pt-BR" altLang="pt-BR" sz="1200">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624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06DA4DEC-685E-4488-A1C4-9726E780F854}" type="slidenum">
              <a:rPr lang="pt-BR" altLang="pt-BR" sz="1200">
                <a:solidFill>
                  <a:srgbClr val="000000"/>
                </a:solidFill>
              </a:rPr>
              <a:pPr algn="r" eaLnBrk="1" hangingPunct="1"/>
              <a:t>108</a:t>
            </a:fld>
            <a:endParaRPr lang="pt-BR" altLang="pt-BR" sz="1200">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72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FFBE15E-BF54-4310-8424-BA4A89BDF91B}" type="slidenum">
              <a:rPr lang="pt-BR" altLang="pt-BR">
                <a:solidFill>
                  <a:srgbClr val="000000"/>
                </a:solidFill>
              </a:rPr>
              <a:pPr eaLnBrk="1" hangingPunct="1"/>
              <a:t>109</a:t>
            </a:fld>
            <a:endParaRPr lang="pt-BR" altLang="pt-BR">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829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9D70F91B-D8B1-4C0A-AB31-64C3497B684B}" type="slidenum">
              <a:rPr lang="pt-BR" altLang="pt-BR" sz="1200">
                <a:solidFill>
                  <a:srgbClr val="000000"/>
                </a:solidFill>
              </a:rPr>
              <a:pPr algn="r" eaLnBrk="1" hangingPunct="1"/>
              <a:t>110</a:t>
            </a:fld>
            <a:endParaRPr lang="pt-BR" altLang="pt-BR" sz="1200">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931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C8EE9E8D-13C7-41FB-A8D8-57B58B822594}" type="slidenum">
              <a:rPr lang="pt-BR" altLang="pt-BR" sz="1200">
                <a:solidFill>
                  <a:srgbClr val="000000"/>
                </a:solidFill>
              </a:rPr>
              <a:pPr algn="r" eaLnBrk="1" hangingPunct="1"/>
              <a:t>111</a:t>
            </a:fld>
            <a:endParaRPr lang="pt-BR" altLang="pt-BR" sz="1200">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033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CE4E6FF5-DF59-4C41-B05E-0AB2AA6FC6DE}" type="slidenum">
              <a:rPr lang="pt-BR" altLang="pt-BR" sz="1200">
                <a:solidFill>
                  <a:srgbClr val="000000"/>
                </a:solidFill>
              </a:rPr>
              <a:pPr algn="r" eaLnBrk="1" hangingPunct="1"/>
              <a:t>112</a:t>
            </a:fld>
            <a:endParaRPr lang="pt-BR" altLang="pt-BR" sz="120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136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CC6B972-6270-41A5-B5FD-66C12E5DFC17}" type="slidenum">
              <a:rPr lang="pt-BR" altLang="pt-BR" sz="1200">
                <a:solidFill>
                  <a:srgbClr val="000000"/>
                </a:solidFill>
              </a:rPr>
              <a:pPr algn="r" eaLnBrk="1" hangingPunct="1"/>
              <a:t>113</a:t>
            </a:fld>
            <a:endParaRPr lang="pt-BR" altLang="pt-BR" sz="1200">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238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1829A59-E685-4C40-88C4-6247D6F1AAC3}" type="slidenum">
              <a:rPr lang="pt-BR" altLang="pt-BR" sz="1200">
                <a:solidFill>
                  <a:srgbClr val="000000"/>
                </a:solidFill>
              </a:rPr>
              <a:pPr algn="r" eaLnBrk="1" hangingPunct="1"/>
              <a:t>114</a:t>
            </a:fld>
            <a:endParaRPr lang="pt-BR" altLang="pt-BR"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7203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1A193E1-2AED-42CA-8578-A977D55695E3}" type="slidenum">
              <a:rPr lang="pt-BR" altLang="pt-BR" sz="1200"/>
              <a:pPr algn="r" eaLnBrk="1" hangingPunct="1"/>
              <a:t>11</a:t>
            </a:fld>
            <a:endParaRPr lang="pt-BR" altLang="pt-BR" sz="12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341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5E308FFA-0CAE-411C-A86E-8E3683DCF6AB}" type="slidenum">
              <a:rPr lang="pt-BR" altLang="pt-BR" sz="1200">
                <a:solidFill>
                  <a:srgbClr val="000000"/>
                </a:solidFill>
              </a:rPr>
              <a:pPr algn="r" eaLnBrk="1" hangingPunct="1"/>
              <a:t>115</a:t>
            </a:fld>
            <a:endParaRPr lang="pt-BR" altLang="pt-BR" sz="1200">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443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A83FBB9-7463-4275-845C-E2B77C98DDD9}" type="slidenum">
              <a:rPr lang="pt-BR" altLang="pt-BR" sz="1200">
                <a:solidFill>
                  <a:srgbClr val="000000"/>
                </a:solidFill>
              </a:rPr>
              <a:pPr algn="r" eaLnBrk="1" hangingPunct="1"/>
              <a:t>116</a:t>
            </a:fld>
            <a:endParaRPr lang="pt-BR" altLang="pt-BR" sz="1200">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545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1B2AFA18-90FA-41C9-B498-675845EB5E58}" type="slidenum">
              <a:rPr lang="pt-BR" altLang="pt-BR" sz="1200">
                <a:solidFill>
                  <a:srgbClr val="000000"/>
                </a:solidFill>
              </a:rPr>
              <a:pPr algn="r" eaLnBrk="1" hangingPunct="1"/>
              <a:t>117</a:t>
            </a:fld>
            <a:endParaRPr lang="pt-BR" altLang="pt-BR" sz="1200">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648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70803E9E-FC91-4BB8-8DAD-376B8B556B4C}" type="slidenum">
              <a:rPr lang="pt-BR" altLang="pt-BR" sz="1200">
                <a:solidFill>
                  <a:srgbClr val="000000"/>
                </a:solidFill>
              </a:rPr>
              <a:pPr algn="r" eaLnBrk="1" hangingPunct="1"/>
              <a:t>118</a:t>
            </a:fld>
            <a:endParaRPr lang="pt-BR" altLang="pt-BR" sz="1200">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750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B4D4FB7-C7B2-424F-AC76-053F02D03EA5}" type="slidenum">
              <a:rPr lang="pt-BR" altLang="pt-BR" sz="1200">
                <a:solidFill>
                  <a:srgbClr val="000000"/>
                </a:solidFill>
              </a:rPr>
              <a:pPr algn="r" eaLnBrk="1" hangingPunct="1"/>
              <a:t>119</a:t>
            </a:fld>
            <a:endParaRPr lang="pt-BR" altLang="pt-BR" sz="1200">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853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10D604A-C3EF-4946-9D02-A120B8088EF1}" type="slidenum">
              <a:rPr lang="pt-BR" altLang="pt-BR" sz="1200">
                <a:solidFill>
                  <a:srgbClr val="000000"/>
                </a:solidFill>
              </a:rPr>
              <a:pPr algn="r" eaLnBrk="1" hangingPunct="1"/>
              <a:t>120</a:t>
            </a:fld>
            <a:endParaRPr lang="pt-BR" altLang="pt-BR" sz="1200">
              <a:solidFill>
                <a:srgbClr val="000000"/>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955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AD1E4761-C03E-4011-8E07-6EDCA50264F1}" type="slidenum">
              <a:rPr lang="pt-BR" altLang="pt-BR" sz="1200">
                <a:solidFill>
                  <a:srgbClr val="000000"/>
                </a:solidFill>
              </a:rPr>
              <a:pPr algn="r" eaLnBrk="1" hangingPunct="1"/>
              <a:t>121</a:t>
            </a:fld>
            <a:endParaRPr lang="pt-BR" altLang="pt-BR" sz="1200">
              <a:solidFill>
                <a:srgbClr val="000000"/>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057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0193707E-D1BB-457F-A098-C2E84A1317BA}" type="slidenum">
              <a:rPr lang="pt-BR" altLang="pt-BR" sz="1200">
                <a:solidFill>
                  <a:srgbClr val="000000"/>
                </a:solidFill>
              </a:rPr>
              <a:pPr algn="r" eaLnBrk="1" hangingPunct="1"/>
              <a:t>122</a:t>
            </a:fld>
            <a:endParaRPr lang="pt-BR" altLang="pt-BR" sz="1200">
              <a:solidFill>
                <a:srgbClr val="000000"/>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160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FDD27C2-EA5B-4299-A191-B4DE058B3C1B}" type="slidenum">
              <a:rPr lang="pt-BR" altLang="pt-BR" sz="1200">
                <a:solidFill>
                  <a:srgbClr val="000000"/>
                </a:solidFill>
              </a:rPr>
              <a:pPr algn="r" eaLnBrk="1" hangingPunct="1"/>
              <a:t>123</a:t>
            </a:fld>
            <a:endParaRPr lang="pt-BR" altLang="pt-BR" sz="1200">
              <a:solidFill>
                <a:srgbClr val="000000"/>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262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BA4B6FD-93DB-4F08-865A-38E279E91A1F}" type="slidenum">
              <a:rPr lang="pt-BR" altLang="pt-BR" sz="1200">
                <a:solidFill>
                  <a:srgbClr val="000000"/>
                </a:solidFill>
              </a:rPr>
              <a:pPr algn="r" eaLnBrk="1" hangingPunct="1"/>
              <a:t>124</a:t>
            </a:fld>
            <a:endParaRPr lang="pt-BR" altLang="pt-BR"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7305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F9565850-B221-40AD-B327-7778FBF0B061}" type="slidenum">
              <a:rPr lang="pt-BR" altLang="pt-BR" sz="1200"/>
              <a:pPr algn="r" eaLnBrk="1" hangingPunct="1"/>
              <a:t>12</a:t>
            </a:fld>
            <a:endParaRPr lang="pt-BR" altLang="pt-BR" sz="12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365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A0D5A185-4D3F-46A4-A65C-D2E492D6E335}" type="slidenum">
              <a:rPr lang="pt-BR" altLang="pt-BR" sz="1200">
                <a:solidFill>
                  <a:srgbClr val="000000"/>
                </a:solidFill>
              </a:rPr>
              <a:pPr algn="r" eaLnBrk="1" hangingPunct="1"/>
              <a:t>125</a:t>
            </a:fld>
            <a:endParaRPr lang="pt-BR" altLang="pt-BR" sz="1200">
              <a:solidFill>
                <a:srgbClr val="000000"/>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467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6419CE8-F2D0-4DEF-8F27-D0F6B7782B46}" type="slidenum">
              <a:rPr lang="pt-BR" altLang="pt-BR" sz="1200">
                <a:solidFill>
                  <a:srgbClr val="000000"/>
                </a:solidFill>
              </a:rPr>
              <a:pPr algn="r" eaLnBrk="1" hangingPunct="1"/>
              <a:t>126</a:t>
            </a:fld>
            <a:endParaRPr lang="pt-BR" altLang="pt-BR" sz="1200">
              <a:solidFill>
                <a:srgbClr val="000000"/>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569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4FA8D41-8345-457B-A1F7-8DFB5D3CE366}" type="slidenum">
              <a:rPr lang="pt-BR" altLang="pt-BR" sz="1200">
                <a:solidFill>
                  <a:srgbClr val="000000"/>
                </a:solidFill>
              </a:rPr>
              <a:pPr algn="r" eaLnBrk="1" hangingPunct="1"/>
              <a:t>127</a:t>
            </a:fld>
            <a:endParaRPr lang="pt-BR" altLang="pt-BR" sz="1200">
              <a:solidFill>
                <a:srgbClr val="000000"/>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672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A3043A7F-D4C9-4757-9E64-AE785A0042AE}" type="slidenum">
              <a:rPr lang="pt-BR" altLang="pt-BR" sz="1200">
                <a:solidFill>
                  <a:srgbClr val="000000"/>
                </a:solidFill>
              </a:rPr>
              <a:pPr algn="r" eaLnBrk="1" hangingPunct="1"/>
              <a:t>128</a:t>
            </a:fld>
            <a:endParaRPr lang="pt-BR" altLang="pt-BR" sz="1200">
              <a:solidFill>
                <a:srgbClr val="000000"/>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774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170A635-3869-4C80-9BB3-9A3283D8070E}" type="slidenum">
              <a:rPr lang="pt-BR" altLang="pt-BR" sz="1200">
                <a:solidFill>
                  <a:srgbClr val="000000"/>
                </a:solidFill>
              </a:rPr>
              <a:pPr algn="r" eaLnBrk="1" hangingPunct="1"/>
              <a:t>129</a:t>
            </a:fld>
            <a:endParaRPr lang="pt-BR" altLang="pt-BR" sz="1200">
              <a:solidFill>
                <a:srgbClr val="000000"/>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87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BF1392E-8851-46AB-913B-E6E5B0EB9A7C}" type="slidenum">
              <a:rPr lang="pt-BR" altLang="pt-BR">
                <a:solidFill>
                  <a:srgbClr val="000000"/>
                </a:solidFill>
              </a:rPr>
              <a:pPr eaLnBrk="1" hangingPunct="1"/>
              <a:t>130</a:t>
            </a:fld>
            <a:endParaRPr lang="pt-BR" altLang="pt-BR">
              <a:solidFill>
                <a:srgbClr val="000000"/>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8979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E68ACC1-F1C5-40E5-9CA4-FB327AFEBB6A}" type="slidenum">
              <a:rPr lang="pt-BR" altLang="pt-BR" sz="1200">
                <a:solidFill>
                  <a:srgbClr val="000000"/>
                </a:solidFill>
              </a:rPr>
              <a:pPr algn="r" eaLnBrk="1" hangingPunct="1"/>
              <a:t>131</a:t>
            </a:fld>
            <a:endParaRPr lang="pt-BR" altLang="pt-BR" sz="1200">
              <a:solidFill>
                <a:srgbClr val="000000"/>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9081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C22EA0F-7F9B-4626-B45C-B2CD459FCE2B}" type="slidenum">
              <a:rPr lang="pt-BR" altLang="pt-BR" sz="1200">
                <a:solidFill>
                  <a:srgbClr val="000000"/>
                </a:solidFill>
              </a:rPr>
              <a:pPr algn="r" eaLnBrk="1" hangingPunct="1"/>
              <a:t>132</a:t>
            </a:fld>
            <a:endParaRPr lang="pt-BR" altLang="pt-BR" sz="1200">
              <a:solidFill>
                <a:srgbClr val="000000"/>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9184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9CF29005-3C67-49EA-8177-40D5604C21C6}" type="slidenum">
              <a:rPr lang="pt-BR" altLang="pt-BR" sz="1200">
                <a:solidFill>
                  <a:srgbClr val="000000"/>
                </a:solidFill>
              </a:rPr>
              <a:pPr algn="r" eaLnBrk="1" hangingPunct="1"/>
              <a:t>133</a:t>
            </a:fld>
            <a:endParaRPr lang="pt-BR" altLang="pt-BR" sz="1200">
              <a:solidFill>
                <a:srgbClr val="000000"/>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9286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4EE8453-305D-427E-8B36-A50AC09F22AB}" type="slidenum">
              <a:rPr lang="pt-BR" altLang="pt-BR" sz="1200">
                <a:solidFill>
                  <a:srgbClr val="000000"/>
                </a:solidFill>
              </a:rPr>
              <a:pPr algn="r" eaLnBrk="1" hangingPunct="1"/>
              <a:t>134</a:t>
            </a:fld>
            <a:endParaRPr lang="pt-BR" altLang="pt-BR"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7408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7C73DE5D-5489-46BB-99DE-08664F1B1B94}" type="slidenum">
              <a:rPr lang="pt-BR" altLang="pt-BR" sz="1200"/>
              <a:pPr algn="r" eaLnBrk="1" hangingPunct="1"/>
              <a:t>13</a:t>
            </a:fld>
            <a:endParaRPr lang="pt-BR" altLang="pt-BR" sz="120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9389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AF4A49A-8F23-4D16-AB12-78810F75B72B}" type="slidenum">
              <a:rPr lang="pt-BR" altLang="pt-BR" sz="1200">
                <a:solidFill>
                  <a:srgbClr val="000000"/>
                </a:solidFill>
              </a:rPr>
              <a:pPr algn="r" eaLnBrk="1" hangingPunct="1"/>
              <a:t>135</a:t>
            </a:fld>
            <a:endParaRPr lang="pt-BR" altLang="pt-BR" sz="1200">
              <a:solidFill>
                <a:srgbClr val="000000"/>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9491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9C36ABE-CEE7-481E-9120-A0B0E3208C24}" type="slidenum">
              <a:rPr lang="pt-BR" altLang="pt-BR" sz="1200">
                <a:solidFill>
                  <a:srgbClr val="000000"/>
                </a:solidFill>
              </a:rPr>
              <a:pPr algn="r" eaLnBrk="1" hangingPunct="1"/>
              <a:t>136</a:t>
            </a:fld>
            <a:endParaRPr lang="pt-BR" altLang="pt-BR" sz="1200">
              <a:solidFill>
                <a:srgbClr val="000000"/>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9593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C0646331-D74F-45E6-A2C5-72C14069AF97}" type="slidenum">
              <a:rPr lang="pt-BR" altLang="pt-BR" sz="1200">
                <a:solidFill>
                  <a:srgbClr val="000000"/>
                </a:solidFill>
              </a:rPr>
              <a:pPr algn="r" eaLnBrk="1" hangingPunct="1"/>
              <a:t>137</a:t>
            </a:fld>
            <a:endParaRPr lang="pt-BR" altLang="pt-BR" sz="1200">
              <a:solidFill>
                <a:srgbClr val="000000"/>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9696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075CAC0-A270-4F68-94A6-30ABC733D5FE}" type="slidenum">
              <a:rPr lang="pt-BR" altLang="pt-BR" sz="1200">
                <a:solidFill>
                  <a:srgbClr val="000000"/>
                </a:solidFill>
              </a:rPr>
              <a:pPr algn="r" eaLnBrk="1" hangingPunct="1"/>
              <a:t>138</a:t>
            </a:fld>
            <a:endParaRPr lang="pt-BR" altLang="pt-BR" sz="1200">
              <a:solidFill>
                <a:srgbClr val="000000"/>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9798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1C3BEFC-5630-41F0-AE4D-AAFF8DAA070E}" type="slidenum">
              <a:rPr lang="pt-BR" altLang="pt-BR" sz="1200">
                <a:solidFill>
                  <a:srgbClr val="000000"/>
                </a:solidFill>
              </a:rPr>
              <a:pPr algn="r" eaLnBrk="1" hangingPunct="1"/>
              <a:t>139</a:t>
            </a:fld>
            <a:endParaRPr lang="pt-BR" altLang="pt-BR"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7510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DB19CC3-B0FF-498E-B22D-D4C374845161}" type="slidenum">
              <a:rPr lang="pt-BR" altLang="pt-BR" sz="1200"/>
              <a:pPr algn="r" eaLnBrk="1" hangingPunct="1"/>
              <a:t>14</a:t>
            </a:fld>
            <a:endParaRPr lang="pt-BR" altLang="pt-B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7613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71CC9A6-58E6-4006-B996-800CE0A970B1}" type="slidenum">
              <a:rPr lang="pt-BR" altLang="pt-BR" sz="1200"/>
              <a:pPr algn="r" eaLnBrk="1" hangingPunct="1"/>
              <a:t>15</a:t>
            </a:fld>
            <a:endParaRPr lang="pt-BR" altLang="pt-B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7715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54F0A3E-A4AF-4746-BD71-24AD1B6E0080}" type="slidenum">
              <a:rPr lang="pt-BR" altLang="pt-BR" sz="1200"/>
              <a:pPr algn="r" eaLnBrk="1" hangingPunct="1"/>
              <a:t>16</a:t>
            </a:fld>
            <a:endParaRPr lang="pt-BR" altLang="pt-B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7817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07825F3-400F-4D59-A717-91832DC0C15A}" type="slidenum">
              <a:rPr lang="pt-BR" altLang="pt-BR" sz="1200"/>
              <a:pPr algn="r" eaLnBrk="1" hangingPunct="1"/>
              <a:t>17</a:t>
            </a:fld>
            <a:endParaRPr lang="pt-BR" altLang="pt-B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7920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85DA822-F9A7-42BB-8214-16D8A1C58C83}" type="slidenum">
              <a:rPr lang="pt-BR" altLang="pt-BR" sz="1200"/>
              <a:pPr algn="r" eaLnBrk="1" hangingPunct="1"/>
              <a:t>18</a:t>
            </a:fld>
            <a:endParaRPr lang="pt-BR" altLang="pt-B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022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477A77C-5B4B-4057-AB99-7149EE1542C2}" type="slidenum">
              <a:rPr lang="pt-BR" altLang="pt-BR" sz="1200"/>
              <a:pPr algn="r" eaLnBrk="1" hangingPunct="1"/>
              <a:t>19</a:t>
            </a:fld>
            <a:endParaRPr lang="pt-BR" altLang="pt-B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6281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80228B3-7DDD-435C-A829-33E66F78B764}" type="slidenum">
              <a:rPr lang="pt-BR" altLang="pt-BR" sz="1200"/>
              <a:pPr algn="r" eaLnBrk="1" hangingPunct="1"/>
              <a:t>2</a:t>
            </a:fld>
            <a:endParaRPr lang="pt-BR" altLang="pt-B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125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B578450-2315-474B-96D9-B8BAAF5D533B}" type="slidenum">
              <a:rPr lang="pt-BR" altLang="pt-BR" sz="1200"/>
              <a:pPr algn="r" eaLnBrk="1" hangingPunct="1"/>
              <a:t>20</a:t>
            </a:fld>
            <a:endParaRPr lang="pt-BR" altLang="pt-B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227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1A70CEF0-7C5B-4CB0-860C-CF0207D4CD8E}" type="slidenum">
              <a:rPr lang="pt-BR" altLang="pt-BR" sz="1200"/>
              <a:pPr algn="r" eaLnBrk="1" hangingPunct="1"/>
              <a:t>21</a:t>
            </a:fld>
            <a:endParaRPr lang="pt-BR" altLang="pt-B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329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C002D34-6CE8-48F8-8808-09EEE977B747}" type="slidenum">
              <a:rPr lang="pt-BR" altLang="pt-BR" sz="1200"/>
              <a:pPr algn="r" eaLnBrk="1" hangingPunct="1"/>
              <a:t>22</a:t>
            </a:fld>
            <a:endParaRPr lang="pt-BR" altLang="pt-B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432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06BD5A4E-B6B1-42F5-ADD5-5AE83AF0C01E}" type="slidenum">
              <a:rPr lang="pt-BR" altLang="pt-BR" sz="1200"/>
              <a:pPr algn="r" eaLnBrk="1" hangingPunct="1"/>
              <a:t>23</a:t>
            </a:fld>
            <a:endParaRPr lang="pt-BR" altLang="pt-B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534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F7D686D6-0B89-44E0-8F8C-D66CD5611FB5}" type="slidenum">
              <a:rPr lang="pt-BR" altLang="pt-BR" sz="1200"/>
              <a:pPr algn="r" eaLnBrk="1" hangingPunct="1"/>
              <a:t>24</a:t>
            </a:fld>
            <a:endParaRPr lang="pt-BR" altLang="pt-B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637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999C6580-D4EF-45A9-9EAB-43BCBDEF195D}" type="slidenum">
              <a:rPr lang="pt-BR" altLang="pt-BR" sz="1200"/>
              <a:pPr algn="r" eaLnBrk="1" hangingPunct="1"/>
              <a:t>25</a:t>
            </a:fld>
            <a:endParaRPr lang="pt-BR" altLang="pt-B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739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54C1B98-E9B5-4AB4-9347-8A8432FB89E2}" type="slidenum">
              <a:rPr lang="pt-BR" altLang="pt-BR" sz="1200"/>
              <a:pPr algn="r" eaLnBrk="1" hangingPunct="1"/>
              <a:t>26</a:t>
            </a:fld>
            <a:endParaRPr lang="pt-BR" altLang="pt-B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841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015ED3C-5565-4163-90F6-E3DB97DDA9F1}" type="slidenum">
              <a:rPr lang="pt-BR" altLang="pt-BR" sz="1200"/>
              <a:pPr algn="r" eaLnBrk="1" hangingPunct="1"/>
              <a:t>27</a:t>
            </a:fld>
            <a:endParaRPr lang="pt-BR" altLang="pt-B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8944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6429C78-ED60-4403-A77F-7C5ADFB07B75}" type="slidenum">
              <a:rPr lang="pt-BR" altLang="pt-BR" sz="1200"/>
              <a:pPr algn="r" eaLnBrk="1" hangingPunct="1"/>
              <a:t>28</a:t>
            </a:fld>
            <a:endParaRPr lang="pt-BR" altLang="pt-B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046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B517CD9-1523-48A9-BEE2-AD85EC21E7DB}" type="slidenum">
              <a:rPr lang="pt-BR" altLang="pt-BR" sz="1200"/>
              <a:pPr algn="r" eaLnBrk="1" hangingPunct="1"/>
              <a:t>29</a:t>
            </a:fld>
            <a:endParaRPr lang="pt-BR" altLang="pt-B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6384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1112646-EBF0-44CE-8F74-97CD5A9D92B3}" type="slidenum">
              <a:rPr lang="pt-BR" altLang="pt-BR" sz="1200"/>
              <a:pPr algn="r" eaLnBrk="1" hangingPunct="1"/>
              <a:t>3</a:t>
            </a:fld>
            <a:endParaRPr lang="pt-BR" altLang="pt-B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149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C0769D4C-949E-4CB4-815B-F965FA14FDBF}" type="slidenum">
              <a:rPr lang="pt-BR" altLang="pt-BR" sz="1200"/>
              <a:pPr algn="r" eaLnBrk="1" hangingPunct="1"/>
              <a:t>30</a:t>
            </a:fld>
            <a:endParaRPr lang="pt-BR" altLang="pt-B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251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AC3F2CF-BFE0-421A-B213-D700C83748A3}" type="slidenum">
              <a:rPr lang="pt-BR" altLang="pt-BR" sz="1200"/>
              <a:pPr algn="r" eaLnBrk="1" hangingPunct="1"/>
              <a:t>31</a:t>
            </a:fld>
            <a:endParaRPr lang="pt-BR" altLang="pt-B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353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720CC4D-F80E-4CBF-82DB-9AE89B038F29}" type="slidenum">
              <a:rPr lang="pt-BR" altLang="pt-BR" sz="1200"/>
              <a:pPr algn="r" eaLnBrk="1" hangingPunct="1"/>
              <a:t>32</a:t>
            </a:fld>
            <a:endParaRPr lang="pt-BR" altLang="pt-B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456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A429A74-4F60-4C94-A1BB-E5A4CFC8A4B0}" type="slidenum">
              <a:rPr lang="pt-BR" altLang="pt-BR" sz="1200"/>
              <a:pPr algn="r" eaLnBrk="1" hangingPunct="1"/>
              <a:t>33</a:t>
            </a:fld>
            <a:endParaRPr lang="pt-BR" altLang="pt-B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558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78A7D8BD-7FBF-466F-ABEA-1118E279B655}" type="slidenum">
              <a:rPr lang="pt-BR" altLang="pt-BR" sz="1200"/>
              <a:pPr algn="r" eaLnBrk="1" hangingPunct="1"/>
              <a:t>34</a:t>
            </a:fld>
            <a:endParaRPr lang="pt-BR" altLang="pt-B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661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C9F368C6-4EBA-497B-A13C-4E4CE902B6CE}" type="slidenum">
              <a:rPr lang="pt-BR" altLang="pt-BR" sz="1200"/>
              <a:pPr algn="r" eaLnBrk="1" hangingPunct="1"/>
              <a:t>35</a:t>
            </a:fld>
            <a:endParaRPr lang="pt-BR" altLang="pt-B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763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76C6B80-DED1-4C4B-A791-5CFAF86B2A25}" type="slidenum">
              <a:rPr lang="pt-BR" altLang="pt-BR" sz="1200"/>
              <a:pPr algn="r" eaLnBrk="1" hangingPunct="1"/>
              <a:t>36</a:t>
            </a:fld>
            <a:endParaRPr lang="pt-BR" altLang="pt-B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865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5212A2EF-D5E3-4264-9161-6D1E9183BBD5}" type="slidenum">
              <a:rPr lang="pt-BR" altLang="pt-BR" sz="1200"/>
              <a:pPr algn="r" eaLnBrk="1" hangingPunct="1"/>
              <a:t>37</a:t>
            </a:fld>
            <a:endParaRPr lang="pt-BR" altLang="pt-B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9968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CD97003C-F9C6-4FB4-8308-ED766A21A4FE}" type="slidenum">
              <a:rPr lang="pt-BR" altLang="pt-BR" sz="1200"/>
              <a:pPr algn="r" eaLnBrk="1" hangingPunct="1"/>
              <a:t>38</a:t>
            </a:fld>
            <a:endParaRPr lang="pt-BR" altLang="pt-B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070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CB6B845A-77A1-4F93-B5BD-D56E1A5EB86E}" type="slidenum">
              <a:rPr lang="pt-BR" altLang="pt-BR" sz="1200"/>
              <a:pPr algn="r" eaLnBrk="1" hangingPunct="1"/>
              <a:t>39</a:t>
            </a:fld>
            <a:endParaRPr lang="pt-BR" altLang="pt-B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6486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92AC4ED-33F1-424F-8121-C649C35129C9}" type="slidenum">
              <a:rPr lang="pt-BR" altLang="pt-BR" sz="1200"/>
              <a:pPr algn="r" eaLnBrk="1" hangingPunct="1"/>
              <a:t>4</a:t>
            </a:fld>
            <a:endParaRPr lang="pt-BR" altLang="pt-B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173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150229D4-3962-479D-841C-D731DF1D575A}" type="slidenum">
              <a:rPr lang="pt-BR" altLang="pt-BR" sz="1200"/>
              <a:pPr algn="r" eaLnBrk="1" hangingPunct="1"/>
              <a:t>40</a:t>
            </a:fld>
            <a:endParaRPr lang="pt-BR" altLang="pt-B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275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D7A94BB-74CA-4DF6-B131-4770ADB80055}" type="slidenum">
              <a:rPr lang="pt-BR" altLang="pt-BR" sz="1200"/>
              <a:pPr algn="r" eaLnBrk="1" hangingPunct="1"/>
              <a:t>41</a:t>
            </a:fld>
            <a:endParaRPr lang="pt-BR" altLang="pt-B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377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F541636-D7D7-46FB-8278-B8093748F02B}" type="slidenum">
              <a:rPr lang="pt-BR" altLang="pt-BR" sz="1200"/>
              <a:pPr algn="r" eaLnBrk="1" hangingPunct="1"/>
              <a:t>42</a:t>
            </a:fld>
            <a:endParaRPr lang="pt-BR" altLang="pt-B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480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18F99AD9-DA0B-4271-A4F2-2482DC94C7DA}" type="slidenum">
              <a:rPr lang="pt-BR" altLang="pt-BR" sz="1200"/>
              <a:pPr algn="r" eaLnBrk="1" hangingPunct="1"/>
              <a:t>43</a:t>
            </a:fld>
            <a:endParaRPr lang="pt-BR" altLang="pt-BR"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582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C591EF0-F28C-4DA9-8B25-80010EC6ECF0}" type="slidenum">
              <a:rPr lang="pt-BR" altLang="pt-BR" sz="1200"/>
              <a:pPr algn="r" eaLnBrk="1" hangingPunct="1"/>
              <a:t>44</a:t>
            </a:fld>
            <a:endParaRPr lang="pt-BR" altLang="pt-BR"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685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3920A7F-A015-487C-B46F-F814350C1BC9}" type="slidenum">
              <a:rPr lang="pt-BR" altLang="pt-BR" sz="1200"/>
              <a:pPr algn="r" eaLnBrk="1" hangingPunct="1"/>
              <a:t>45</a:t>
            </a:fld>
            <a:endParaRPr lang="pt-BR" altLang="pt-B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787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09C96D6-98CD-42E6-AD72-34D5DDE0206A}" type="slidenum">
              <a:rPr lang="pt-BR" altLang="pt-BR" sz="1200"/>
              <a:pPr algn="r" eaLnBrk="1" hangingPunct="1"/>
              <a:t>46</a:t>
            </a:fld>
            <a:endParaRPr lang="pt-BR" altLang="pt-BR"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889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AB584896-4FE7-46B6-A4D6-D7D1F5521215}" type="slidenum">
              <a:rPr lang="pt-BR" altLang="pt-BR" sz="1200"/>
              <a:pPr algn="r" eaLnBrk="1" hangingPunct="1"/>
              <a:t>47</a:t>
            </a:fld>
            <a:endParaRPr lang="pt-BR" altLang="pt-BR"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0992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F4AE11D3-C4FA-4DE7-AC5B-7DF2754C036F}" type="slidenum">
              <a:rPr lang="pt-BR" altLang="pt-BR" sz="1200"/>
              <a:pPr algn="r" eaLnBrk="1" hangingPunct="1"/>
              <a:t>48</a:t>
            </a:fld>
            <a:endParaRPr lang="pt-BR" altLang="pt-BR"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1094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539EEAD-24D6-49D8-8BB6-6E7BF0B495FF}" type="slidenum">
              <a:rPr lang="pt-BR" altLang="pt-BR" sz="1200"/>
              <a:pPr algn="r" eaLnBrk="1" hangingPunct="1"/>
              <a:t>49</a:t>
            </a:fld>
            <a:endParaRPr lang="pt-BR" altLang="pt-B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6589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A83911A3-E154-41A7-8CFA-975078F7B0AD}" type="slidenum">
              <a:rPr lang="pt-BR" altLang="pt-BR" sz="1200"/>
              <a:pPr algn="r" eaLnBrk="1" hangingPunct="1"/>
              <a:t>5</a:t>
            </a:fld>
            <a:endParaRPr lang="pt-BR" altLang="pt-BR"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1197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1156C3D-1E4B-4AB5-87CE-62E9AB2E85F6}" type="slidenum">
              <a:rPr lang="pt-BR" altLang="pt-BR" sz="1200"/>
              <a:pPr algn="r" eaLnBrk="1" hangingPunct="1"/>
              <a:t>50</a:t>
            </a:fld>
            <a:endParaRPr lang="pt-BR" altLang="pt-BR"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1299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09D95BFC-EDB0-4AF1-A650-327963F6D44B}" type="slidenum">
              <a:rPr lang="pt-BR" altLang="pt-BR" sz="1200"/>
              <a:pPr algn="r" eaLnBrk="1" hangingPunct="1"/>
              <a:t>51</a:t>
            </a:fld>
            <a:endParaRPr lang="pt-BR" altLang="pt-BR"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1401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1B6A48AB-2F98-4051-8F16-81924F0ECC5C}" type="slidenum">
              <a:rPr lang="pt-BR" altLang="pt-BR" sz="1200"/>
              <a:pPr algn="r" eaLnBrk="1" hangingPunct="1"/>
              <a:t>52</a:t>
            </a:fld>
            <a:endParaRPr lang="pt-BR" altLang="pt-B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1504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B3A60931-D94A-4C50-9515-4E44E041D21B}" type="slidenum">
              <a:rPr lang="pt-BR" altLang="pt-BR" sz="1200"/>
              <a:pPr algn="r" eaLnBrk="1" hangingPunct="1"/>
              <a:t>53</a:t>
            </a:fld>
            <a:endParaRPr lang="pt-BR" altLang="pt-BR"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1606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1AAC2B22-97FA-42CF-ACDC-BACA1765509D}" type="slidenum">
              <a:rPr lang="pt-BR" altLang="pt-BR" sz="1200"/>
              <a:pPr algn="r" eaLnBrk="1" hangingPunct="1"/>
              <a:t>54</a:t>
            </a:fld>
            <a:endParaRPr lang="pt-BR" altLang="pt-BR"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1709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7F2ED4AB-4440-433E-87E4-0CA72114D90C}" type="slidenum">
              <a:rPr lang="pt-BR" altLang="pt-BR" sz="1200"/>
              <a:pPr algn="r" eaLnBrk="1" hangingPunct="1"/>
              <a:t>55</a:t>
            </a:fld>
            <a:endParaRPr lang="pt-BR" altLang="pt-BR"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1811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878C4EE-E5A9-41A6-A697-4118F0CE9B5C}" type="slidenum">
              <a:rPr lang="pt-BR" altLang="pt-BR" sz="1200"/>
              <a:pPr algn="r" eaLnBrk="1" hangingPunct="1"/>
              <a:t>56</a:t>
            </a:fld>
            <a:endParaRPr lang="pt-BR" altLang="pt-BR"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1913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1CA7F5A7-7005-44F6-9001-235044536DFC}" type="slidenum">
              <a:rPr lang="pt-BR" altLang="pt-BR" sz="1200"/>
              <a:pPr algn="r" eaLnBrk="1" hangingPunct="1"/>
              <a:t>57</a:t>
            </a:fld>
            <a:endParaRPr lang="pt-BR" altLang="pt-BR"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016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BD665CC-641E-4E9A-AB56-93BEA9CF4C11}" type="slidenum">
              <a:rPr lang="pt-BR" altLang="pt-BR" sz="1200"/>
              <a:pPr algn="r" eaLnBrk="1" hangingPunct="1"/>
              <a:t>58</a:t>
            </a:fld>
            <a:endParaRPr lang="pt-BR" altLang="pt-BR"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118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074DC04-C87B-4D8E-9978-11590204CD1A}" type="slidenum">
              <a:rPr lang="pt-BR" altLang="pt-BR" sz="1200"/>
              <a:pPr algn="r" eaLnBrk="1" hangingPunct="1"/>
              <a:t>59</a:t>
            </a:fld>
            <a:endParaRPr lang="pt-BR" altLang="pt-B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6691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F6A110A-9DAA-408D-85C0-E31C3CC2646E}" type="slidenum">
              <a:rPr lang="pt-BR" altLang="pt-BR" sz="1200"/>
              <a:pPr algn="r" eaLnBrk="1" hangingPunct="1"/>
              <a:t>6</a:t>
            </a:fld>
            <a:endParaRPr lang="pt-BR" altLang="pt-BR"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221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79189A34-2051-48EC-9B30-F6113D16ACF0}" type="slidenum">
              <a:rPr lang="pt-BR" altLang="pt-BR" sz="1200"/>
              <a:pPr algn="r" eaLnBrk="1" hangingPunct="1"/>
              <a:t>60</a:t>
            </a:fld>
            <a:endParaRPr lang="pt-BR" altLang="pt-BR"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323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CBF24449-B677-43AB-8B46-76AF94CC996C}" type="slidenum">
              <a:rPr lang="pt-BR" altLang="pt-BR" sz="1200"/>
              <a:pPr algn="r" eaLnBrk="1" hangingPunct="1"/>
              <a:t>61</a:t>
            </a:fld>
            <a:endParaRPr lang="pt-BR" altLang="pt-BR"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425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5E14C28-5217-429E-9D53-F7CD0EA8174C}" type="slidenum">
              <a:rPr lang="pt-BR" altLang="pt-BR" sz="1200"/>
              <a:pPr algn="r" eaLnBrk="1" hangingPunct="1"/>
              <a:t>62</a:t>
            </a:fld>
            <a:endParaRPr lang="pt-BR" altLang="pt-BR"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528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ADB1C01F-DE1A-4FC5-B415-800D689A9AF3}" type="slidenum">
              <a:rPr lang="pt-BR" altLang="pt-BR" sz="1200"/>
              <a:pPr algn="r" eaLnBrk="1" hangingPunct="1"/>
              <a:t>63</a:t>
            </a:fld>
            <a:endParaRPr lang="pt-BR" altLang="pt-BR"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630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6C5C3CB-735E-4A40-BF28-2F611AC7C74C}" type="slidenum">
              <a:rPr lang="pt-BR" altLang="pt-BR" sz="1200"/>
              <a:pPr algn="r" eaLnBrk="1" hangingPunct="1"/>
              <a:t>64</a:t>
            </a:fld>
            <a:endParaRPr lang="pt-BR" altLang="pt-BR"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733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1ED13E0-AD1D-4973-89DA-D672D86406A9}" type="slidenum">
              <a:rPr lang="pt-BR" altLang="pt-BR" sz="1200"/>
              <a:pPr algn="r" eaLnBrk="1" hangingPunct="1"/>
              <a:t>65</a:t>
            </a:fld>
            <a:endParaRPr lang="pt-BR" altLang="pt-BR"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835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1395C2C-0A7C-46E7-BD32-0B996DF1214A}" type="slidenum">
              <a:rPr lang="pt-BR" altLang="pt-BR" sz="1200"/>
              <a:pPr algn="r" eaLnBrk="1" hangingPunct="1"/>
              <a:t>66</a:t>
            </a:fld>
            <a:endParaRPr lang="pt-BR" altLang="pt-BR"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2937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5614B217-423A-401F-9F13-687989D4F0B2}" type="slidenum">
              <a:rPr lang="pt-BR" altLang="pt-BR" sz="1200"/>
              <a:pPr algn="r" eaLnBrk="1" hangingPunct="1"/>
              <a:t>67</a:t>
            </a:fld>
            <a:endParaRPr lang="pt-BR" altLang="pt-BR"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04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8A22FEAA-26D5-4865-88F7-51C4EA833E0D}" type="slidenum">
              <a:rPr lang="pt-BR" altLang="pt-BR"/>
              <a:pPr eaLnBrk="1" hangingPunct="1"/>
              <a:t>68</a:t>
            </a:fld>
            <a:endParaRPr lang="pt-BR" altLang="pt-B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142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5AAD2152-91E2-4F0C-8A79-160C9F9A25CD}" type="slidenum">
              <a:rPr lang="pt-BR" altLang="pt-BR" sz="1200"/>
              <a:pPr algn="r" eaLnBrk="1" hangingPunct="1"/>
              <a:t>69</a:t>
            </a:fld>
            <a:endParaRPr lang="pt-BR" altLang="pt-B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6793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3438FDC-58A8-4B08-B398-27320DFBD0C9}" type="slidenum">
              <a:rPr lang="pt-BR" altLang="pt-BR" sz="1200"/>
              <a:pPr algn="r" eaLnBrk="1" hangingPunct="1"/>
              <a:t>7</a:t>
            </a:fld>
            <a:endParaRPr lang="pt-BR" altLang="pt-BR"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245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8742417-0864-4A0D-B91D-5CC32414E161}" type="slidenum">
              <a:rPr lang="pt-BR" altLang="pt-BR" sz="1200"/>
              <a:pPr algn="r" eaLnBrk="1" hangingPunct="1"/>
              <a:t>70</a:t>
            </a:fld>
            <a:endParaRPr lang="pt-BR" altLang="pt-BR"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347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F5EF888B-09E6-4A3E-9168-5739FCAF1B97}" type="slidenum">
              <a:rPr lang="pt-BR" altLang="pt-BR" sz="1200"/>
              <a:pPr algn="r" eaLnBrk="1" hangingPunct="1"/>
              <a:t>71</a:t>
            </a:fld>
            <a:endParaRPr lang="pt-BR" altLang="pt-BR"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449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CEE1DC02-8213-46EE-B510-E0C5444E8F35}" type="slidenum">
              <a:rPr lang="pt-BR" altLang="pt-BR" sz="1200"/>
              <a:pPr algn="r" eaLnBrk="1" hangingPunct="1"/>
              <a:t>72</a:t>
            </a:fld>
            <a:endParaRPr lang="pt-BR" altLang="pt-BR"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552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49276B9-5AC9-4F15-8861-BDB637280C75}" type="slidenum">
              <a:rPr lang="pt-BR" altLang="pt-BR" sz="1200"/>
              <a:pPr algn="r" eaLnBrk="1" hangingPunct="1"/>
              <a:t>73</a:t>
            </a:fld>
            <a:endParaRPr lang="pt-BR" altLang="pt-BR"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654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994B6F2B-ACCE-4A96-93C7-332FDA5D5F15}" type="slidenum">
              <a:rPr lang="pt-BR" altLang="pt-BR" sz="1200"/>
              <a:pPr algn="r" eaLnBrk="1" hangingPunct="1"/>
              <a:t>74</a:t>
            </a:fld>
            <a:endParaRPr lang="pt-BR" altLang="pt-BR"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7571"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7EE33DB-DC76-402C-A5F2-CE170A10663A}" type="slidenum">
              <a:rPr lang="pt-BR" altLang="pt-BR"/>
              <a:pPr eaLnBrk="1" hangingPunct="1"/>
              <a:t>75</a:t>
            </a:fld>
            <a:endParaRPr lang="pt-BR" altLang="pt-B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8595"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44B7D46-500C-4615-B95D-227745BF762F}" type="slidenum">
              <a:rPr lang="pt-BR" altLang="pt-BR"/>
              <a:pPr eaLnBrk="1" hangingPunct="1"/>
              <a:t>76</a:t>
            </a:fld>
            <a:endParaRPr lang="pt-BR" altLang="pt-B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39619"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53913757-FBB2-475A-B8FF-EF131CE0EC7E}" type="slidenum">
              <a:rPr lang="pt-BR" altLang="pt-BR"/>
              <a:pPr eaLnBrk="1" hangingPunct="1"/>
              <a:t>77</a:t>
            </a:fld>
            <a:endParaRPr lang="pt-BR" altLang="pt-B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0643"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8929717A-EB96-4FCC-AF37-EC43BC10EEEE}" type="slidenum">
              <a:rPr lang="pt-BR" altLang="pt-BR"/>
              <a:pPr eaLnBrk="1" hangingPunct="1"/>
              <a:t>78</a:t>
            </a:fld>
            <a:endParaRPr lang="pt-BR" altLang="pt-B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166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58D90321-A8CB-48F0-B952-EF11DB33CBB9}" type="slidenum">
              <a:rPr lang="pt-BR" altLang="pt-BR" sz="1200"/>
              <a:pPr algn="r" eaLnBrk="1" hangingPunct="1"/>
              <a:t>79</a:t>
            </a:fld>
            <a:endParaRPr lang="pt-BR" altLang="pt-B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6896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F2F9F73F-A131-40EE-A7EE-19E790E35BD8}" type="slidenum">
              <a:rPr lang="pt-BR" altLang="pt-BR" sz="1200"/>
              <a:pPr algn="r" eaLnBrk="1" hangingPunct="1"/>
              <a:t>8</a:t>
            </a:fld>
            <a:endParaRPr lang="pt-BR" altLang="pt-BR"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2691"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B556627-55AC-432B-A86F-4B5BDB6E3731}" type="slidenum">
              <a:rPr lang="pt-BR" altLang="pt-BR"/>
              <a:pPr eaLnBrk="1" hangingPunct="1"/>
              <a:t>80</a:t>
            </a:fld>
            <a:endParaRPr lang="pt-BR" altLang="pt-B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371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EC73DFC-B707-4143-BA9C-36EEEDF610D5}" type="slidenum">
              <a:rPr lang="pt-BR" altLang="pt-BR" sz="1200"/>
              <a:pPr algn="r" eaLnBrk="1" hangingPunct="1"/>
              <a:t>81</a:t>
            </a:fld>
            <a:endParaRPr lang="pt-BR" altLang="pt-BR"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473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D7D28AF-A686-4F07-A93B-B1D18C8FB231}" type="slidenum">
              <a:rPr lang="pt-BR" altLang="pt-BR" sz="1200"/>
              <a:pPr algn="r" eaLnBrk="1" hangingPunct="1"/>
              <a:t>82</a:t>
            </a:fld>
            <a:endParaRPr lang="pt-BR" altLang="pt-BR"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576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1CD64FAB-1CC2-41CE-B944-A7FBC80BD22D}" type="slidenum">
              <a:rPr lang="pt-BR" altLang="pt-BR" sz="1200"/>
              <a:pPr algn="r" eaLnBrk="1" hangingPunct="1"/>
              <a:t>83</a:t>
            </a:fld>
            <a:endParaRPr lang="pt-BR" altLang="pt-BR"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678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92695341-B0E0-48DF-AA9C-2FE9429EC7E5}" type="slidenum">
              <a:rPr lang="pt-BR" altLang="pt-BR" sz="1200"/>
              <a:pPr algn="r" eaLnBrk="1" hangingPunct="1"/>
              <a:t>84</a:t>
            </a:fld>
            <a:endParaRPr lang="pt-BR" altLang="pt-BR"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781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15A54F3-F30C-4187-8637-47C3A18922B7}" type="slidenum">
              <a:rPr lang="pt-BR" altLang="pt-BR" sz="1200"/>
              <a:pPr algn="r" eaLnBrk="1" hangingPunct="1"/>
              <a:t>85</a:t>
            </a:fld>
            <a:endParaRPr lang="pt-BR" altLang="pt-BR"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883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93AA9A2D-771E-42EC-B658-820B799F0003}" type="slidenum">
              <a:rPr lang="pt-BR" altLang="pt-BR" sz="1200"/>
              <a:pPr algn="r" eaLnBrk="1" hangingPunct="1"/>
              <a:t>86</a:t>
            </a:fld>
            <a:endParaRPr lang="pt-BR" altLang="pt-BR"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4985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06CD005B-F1F1-4060-B1CC-661F3491396F}" type="slidenum">
              <a:rPr lang="pt-BR" altLang="pt-BR" sz="1200"/>
              <a:pPr algn="r" eaLnBrk="1" hangingPunct="1"/>
              <a:t>87</a:t>
            </a:fld>
            <a:endParaRPr lang="pt-BR" altLang="pt-BR"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50883"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57AA959D-2A74-4DF8-9182-1857F4994FEF}" type="slidenum">
              <a:rPr lang="pt-BR" altLang="pt-BR"/>
              <a:pPr eaLnBrk="1" hangingPunct="1"/>
              <a:t>88</a:t>
            </a:fld>
            <a:endParaRPr lang="pt-BR" altLang="pt-B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51907"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B823DD84-14FC-426C-A60F-4D04AA83B3D8}" type="slidenum">
              <a:rPr lang="pt-BR" altLang="pt-BR"/>
              <a:pPr eaLnBrk="1" hangingPunct="1"/>
              <a:t>89</a:t>
            </a:fld>
            <a:endParaRPr lang="pt-BR" alt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16998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7A8C22CE-4700-44E3-B2A9-2FAA900C7274}" type="slidenum">
              <a:rPr lang="pt-BR" altLang="pt-BR" sz="1200"/>
              <a:pPr algn="r" eaLnBrk="1" hangingPunct="1"/>
              <a:t>9</a:t>
            </a:fld>
            <a:endParaRPr lang="pt-BR" altLang="pt-BR"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52931"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92C2AAE-BFF8-443E-99D4-99AE879020D2}" type="slidenum">
              <a:rPr lang="pt-BR" altLang="pt-BR"/>
              <a:pPr eaLnBrk="1" hangingPunct="1"/>
              <a:t>90</a:t>
            </a:fld>
            <a:endParaRPr lang="pt-BR" altLang="pt-B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53955"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962717A-85E6-45C0-BC16-32373B1F4F52}" type="slidenum">
              <a:rPr lang="pt-BR" altLang="pt-BR"/>
              <a:pPr eaLnBrk="1" hangingPunct="1"/>
              <a:t>91</a:t>
            </a:fld>
            <a:endParaRPr lang="pt-BR" altLang="pt-B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254979"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13A9E96-4B9E-495D-8AC9-B6FB4823F418}" type="slidenum">
              <a:rPr lang="pt-BR" altLang="pt-BR"/>
              <a:pPr eaLnBrk="1" hangingPunct="1"/>
              <a:t>93</a:t>
            </a:fld>
            <a:endParaRPr lang="pt-BR" altLang="pt-B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560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183341B-B609-436D-BF74-85B56DC8407D}" type="slidenum">
              <a:rPr lang="pt-BR" altLang="pt-BR">
                <a:solidFill>
                  <a:srgbClr val="000000"/>
                </a:solidFill>
              </a:rPr>
              <a:pPr eaLnBrk="1" hangingPunct="1"/>
              <a:t>98</a:t>
            </a:fld>
            <a:endParaRPr lang="pt-BR" altLang="pt-BR">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590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5D50725-C469-4494-A7BA-71FA0687DEA2}" type="slidenum">
              <a:rPr lang="pt-BR" altLang="pt-BR">
                <a:solidFill>
                  <a:srgbClr val="000000"/>
                </a:solidFill>
              </a:rPr>
              <a:pPr eaLnBrk="1" hangingPunct="1"/>
              <a:t>101</a:t>
            </a:fld>
            <a:endParaRPr lang="pt-BR" altLang="pt-BR">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009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BB222CB-434A-42E8-B6FE-8C09D1848789}" type="slidenum">
              <a:rPr lang="pt-BR" altLang="pt-BR" sz="1200">
                <a:solidFill>
                  <a:srgbClr val="000000"/>
                </a:solidFill>
              </a:rPr>
              <a:pPr algn="r" eaLnBrk="1" hangingPunct="1"/>
              <a:t>102</a:t>
            </a:fld>
            <a:endParaRPr lang="pt-BR" altLang="pt-BR" sz="120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112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64B7F9E5-F436-4864-AFF2-565BC4533B8F}" type="slidenum">
              <a:rPr lang="pt-BR" altLang="pt-BR" sz="1200">
                <a:solidFill>
                  <a:srgbClr val="000000"/>
                </a:solidFill>
              </a:rPr>
              <a:pPr algn="r" eaLnBrk="1" hangingPunct="1"/>
              <a:t>103</a:t>
            </a:fld>
            <a:endParaRPr lang="pt-BR" altLang="pt-BR" sz="120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6214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23A12DA-7B37-4FFE-A323-124A9AD72C67}" type="slidenum">
              <a:rPr lang="pt-BR" altLang="pt-BR" sz="1200">
                <a:solidFill>
                  <a:srgbClr val="000000"/>
                </a:solidFill>
              </a:rPr>
              <a:pPr algn="r" eaLnBrk="1" hangingPunct="1"/>
              <a:t>104</a:t>
            </a:fld>
            <a:endParaRPr lang="pt-BR" altLang="pt-BR"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136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534432" y="1764667"/>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433391" y="1764667"/>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a:defRPr/>
            </a:lvl1pPr>
          </a:lstStyle>
          <a:p>
            <a:pPr>
              <a:defRPr/>
            </a:pPr>
            <a:fld id="{383E44BE-BB37-499B-A6BB-8D0EDB736AE5}" type="datetimeFigureOut">
              <a:rPr lang="pt-BR"/>
              <a:pPr>
                <a:defRPr/>
              </a:pPr>
              <a:t>17/03/2025</a:t>
            </a:fld>
            <a:endParaRPr lang="pt-BR"/>
          </a:p>
        </p:txBody>
      </p:sp>
      <p:sp>
        <p:nvSpPr>
          <p:cNvPr id="6" name="Espaço Reservado para Rodapé 5"/>
          <p:cNvSpPr>
            <a:spLocks noGrp="1"/>
          </p:cNvSpPr>
          <p:nvPr>
            <p:ph type="ftr" sz="quarter" idx="11"/>
          </p:nvPr>
        </p:nvSpPr>
        <p:spPr/>
        <p:txBody>
          <a:bodyPr/>
          <a:lstStyle>
            <a:lvl1pPr>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a:defRPr/>
            </a:lvl1pPr>
          </a:lstStyle>
          <a:p>
            <a:fld id="{F6C8E851-9654-4296-84E7-02A51A5394F3}" type="slidenum">
              <a:rPr lang="pt-BR" altLang="en-US"/>
              <a:pPr/>
              <a:t>‹#›</a:t>
            </a:fld>
            <a:endParaRPr lang="pt-BR" altLang="en-US"/>
          </a:p>
        </p:txBody>
      </p:sp>
    </p:spTree>
    <p:extLst>
      <p:ext uri="{BB962C8B-B14F-4D97-AF65-F5344CB8AC3E}">
        <p14:creationId xmlns:p14="http://schemas.microsoft.com/office/powerpoint/2010/main" val="2064741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534432" y="1692890"/>
            <a:ext cx="4722671" cy="705515"/>
          </a:xfrm>
        </p:spPr>
        <p:txBody>
          <a:bodyPr anchor="b"/>
          <a:lstStyle>
            <a:lvl1pPr marL="0" indent="0">
              <a:buNone/>
              <a:defRPr sz="2700" b="1"/>
            </a:lvl1pPr>
            <a:lvl2pPr marL="521373" indent="0">
              <a:buNone/>
              <a:defRPr sz="2300" b="1"/>
            </a:lvl2pPr>
            <a:lvl3pPr marL="1042744" indent="0">
              <a:buNone/>
              <a:defRPr sz="2100" b="1"/>
            </a:lvl3pPr>
            <a:lvl4pPr marL="1564117" indent="0">
              <a:buNone/>
              <a:defRPr sz="1800" b="1"/>
            </a:lvl4pPr>
            <a:lvl5pPr marL="2085489" indent="0">
              <a:buNone/>
              <a:defRPr sz="1800" b="1"/>
            </a:lvl5pPr>
            <a:lvl6pPr marL="2606860" indent="0">
              <a:buNone/>
              <a:defRPr sz="1800" b="1"/>
            </a:lvl6pPr>
            <a:lvl7pPr marL="3128233" indent="0">
              <a:buNone/>
              <a:defRPr sz="1800" b="1"/>
            </a:lvl7pPr>
            <a:lvl8pPr marL="3649605" indent="0">
              <a:buNone/>
              <a:defRPr sz="1800" b="1"/>
            </a:lvl8pPr>
            <a:lvl9pPr marL="4170977" indent="0">
              <a:buNone/>
              <a:defRPr sz="18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534432" y="2398405"/>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429680" y="1692890"/>
            <a:ext cx="4724526" cy="705515"/>
          </a:xfrm>
        </p:spPr>
        <p:txBody>
          <a:bodyPr anchor="b"/>
          <a:lstStyle>
            <a:lvl1pPr marL="0" indent="0">
              <a:buNone/>
              <a:defRPr sz="2700" b="1"/>
            </a:lvl1pPr>
            <a:lvl2pPr marL="521373" indent="0">
              <a:buNone/>
              <a:defRPr sz="2300" b="1"/>
            </a:lvl2pPr>
            <a:lvl3pPr marL="1042744" indent="0">
              <a:buNone/>
              <a:defRPr sz="2100" b="1"/>
            </a:lvl3pPr>
            <a:lvl4pPr marL="1564117" indent="0">
              <a:buNone/>
              <a:defRPr sz="1800" b="1"/>
            </a:lvl4pPr>
            <a:lvl5pPr marL="2085489" indent="0">
              <a:buNone/>
              <a:defRPr sz="1800" b="1"/>
            </a:lvl5pPr>
            <a:lvl6pPr marL="2606860" indent="0">
              <a:buNone/>
              <a:defRPr sz="1800" b="1"/>
            </a:lvl6pPr>
            <a:lvl7pPr marL="3128233" indent="0">
              <a:buNone/>
              <a:defRPr sz="1800" b="1"/>
            </a:lvl7pPr>
            <a:lvl8pPr marL="3649605" indent="0">
              <a:buNone/>
              <a:defRPr sz="1800" b="1"/>
            </a:lvl8pPr>
            <a:lvl9pPr marL="4170977" indent="0">
              <a:buNone/>
              <a:defRPr sz="18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429680" y="2398405"/>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pPr>
              <a:defRPr/>
            </a:pPr>
            <a:fld id="{920B5514-0AAD-4EBB-9C3C-E2AFD0237C76}" type="datetimeFigureOut">
              <a:rPr lang="pt-BR"/>
              <a:pPr>
                <a:defRPr/>
              </a:pPr>
              <a:t>17/03/2025</a:t>
            </a:fld>
            <a:endParaRPr lang="pt-BR"/>
          </a:p>
        </p:txBody>
      </p:sp>
      <p:sp>
        <p:nvSpPr>
          <p:cNvPr id="8" name="Espaço Reservado para Rodapé 7"/>
          <p:cNvSpPr>
            <a:spLocks noGrp="1"/>
          </p:cNvSpPr>
          <p:nvPr>
            <p:ph type="ftr" sz="quarter" idx="11"/>
          </p:nvPr>
        </p:nvSpPr>
        <p:spPr/>
        <p:txBody>
          <a:bodyPr/>
          <a:lstStyle>
            <a:lvl1pPr>
              <a:defRPr/>
            </a:lvl1pPr>
          </a:lstStyle>
          <a:p>
            <a:pPr>
              <a:defRPr/>
            </a:pPr>
            <a:endParaRPr lang="pt-BR"/>
          </a:p>
        </p:txBody>
      </p:sp>
      <p:sp>
        <p:nvSpPr>
          <p:cNvPr id="9" name="Espaço Reservado para Número de Slide 8"/>
          <p:cNvSpPr>
            <a:spLocks noGrp="1"/>
          </p:cNvSpPr>
          <p:nvPr>
            <p:ph type="sldNum" sz="quarter" idx="12"/>
          </p:nvPr>
        </p:nvSpPr>
        <p:spPr/>
        <p:txBody>
          <a:bodyPr/>
          <a:lstStyle>
            <a:lvl1pPr>
              <a:defRPr/>
            </a:lvl1pPr>
          </a:lstStyle>
          <a:p>
            <a:fld id="{0D0BFD23-88CB-40EF-BB5E-E4A4298D4789}" type="slidenum">
              <a:rPr lang="pt-BR" altLang="en-US"/>
              <a:pPr/>
              <a:t>‹#›</a:t>
            </a:fld>
            <a:endParaRPr lang="pt-BR" altLang="en-US"/>
          </a:p>
        </p:txBody>
      </p:sp>
    </p:spTree>
    <p:extLst>
      <p:ext uri="{BB962C8B-B14F-4D97-AF65-F5344CB8AC3E}">
        <p14:creationId xmlns:p14="http://schemas.microsoft.com/office/powerpoint/2010/main" val="197234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lvl1pPr>
              <a:defRPr/>
            </a:lvl1pPr>
          </a:lstStyle>
          <a:p>
            <a:pPr>
              <a:defRPr/>
            </a:pPr>
            <a:fld id="{5DE18FF0-D068-4CE0-8F6C-67264B857995}" type="datetimeFigureOut">
              <a:rPr lang="pt-BR"/>
              <a:pPr>
                <a:defRPr/>
              </a:pPr>
              <a:t>17/03/2025</a:t>
            </a:fld>
            <a:endParaRPr lang="pt-BR"/>
          </a:p>
        </p:txBody>
      </p:sp>
      <p:sp>
        <p:nvSpPr>
          <p:cNvPr id="4" name="Espaço Reservado para Rodapé 3"/>
          <p:cNvSpPr>
            <a:spLocks noGrp="1"/>
          </p:cNvSpPr>
          <p:nvPr>
            <p:ph type="ftr" sz="quarter" idx="11"/>
          </p:nvPr>
        </p:nvSpPr>
        <p:spPr/>
        <p:txBody>
          <a:bodyPr/>
          <a:lstStyle>
            <a:lvl1pPr>
              <a:defRPr/>
            </a:lvl1pPr>
          </a:lstStyle>
          <a:p>
            <a:pPr>
              <a:defRPr/>
            </a:pPr>
            <a:endParaRPr lang="pt-BR"/>
          </a:p>
        </p:txBody>
      </p:sp>
      <p:sp>
        <p:nvSpPr>
          <p:cNvPr id="5" name="Espaço Reservado para Número de Slide 4"/>
          <p:cNvSpPr>
            <a:spLocks noGrp="1"/>
          </p:cNvSpPr>
          <p:nvPr>
            <p:ph type="sldNum" sz="quarter" idx="12"/>
          </p:nvPr>
        </p:nvSpPr>
        <p:spPr/>
        <p:txBody>
          <a:bodyPr/>
          <a:lstStyle>
            <a:lvl1pPr>
              <a:defRPr/>
            </a:lvl1pPr>
          </a:lstStyle>
          <a:p>
            <a:fld id="{A8E5C17C-4BAB-4801-B00E-36E066FF5E20}" type="slidenum">
              <a:rPr lang="pt-BR" altLang="en-US"/>
              <a:pPr/>
              <a:t>‹#›</a:t>
            </a:fld>
            <a:endParaRPr lang="pt-BR" altLang="en-US"/>
          </a:p>
        </p:txBody>
      </p:sp>
    </p:spTree>
    <p:extLst>
      <p:ext uri="{BB962C8B-B14F-4D97-AF65-F5344CB8AC3E}">
        <p14:creationId xmlns:p14="http://schemas.microsoft.com/office/powerpoint/2010/main" val="1690815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pPr>
              <a:defRPr/>
            </a:pPr>
            <a:fld id="{A776E0D3-9437-47C0-87A6-DEA50C28632D}" type="datetimeFigureOut">
              <a:rPr lang="pt-BR"/>
              <a:pPr>
                <a:defRPr/>
              </a:pPr>
              <a:t>17/03/2025</a:t>
            </a:fld>
            <a:endParaRPr lang="pt-BR"/>
          </a:p>
        </p:txBody>
      </p:sp>
      <p:sp>
        <p:nvSpPr>
          <p:cNvPr id="3" name="Espaço Reservado para Rodapé 2"/>
          <p:cNvSpPr>
            <a:spLocks noGrp="1"/>
          </p:cNvSpPr>
          <p:nvPr>
            <p:ph type="ftr" sz="quarter" idx="11"/>
          </p:nvPr>
        </p:nvSpPr>
        <p:spPr/>
        <p:txBody>
          <a:bodyPr/>
          <a:lstStyle>
            <a:lvl1pPr>
              <a:defRPr/>
            </a:lvl1pPr>
          </a:lstStyle>
          <a:p>
            <a:pPr>
              <a:defRPr/>
            </a:pPr>
            <a:endParaRPr lang="pt-BR"/>
          </a:p>
        </p:txBody>
      </p:sp>
      <p:sp>
        <p:nvSpPr>
          <p:cNvPr id="4" name="Espaço Reservado para Número de Slide 3"/>
          <p:cNvSpPr>
            <a:spLocks noGrp="1"/>
          </p:cNvSpPr>
          <p:nvPr>
            <p:ph type="sldNum" sz="quarter" idx="12"/>
          </p:nvPr>
        </p:nvSpPr>
        <p:spPr/>
        <p:txBody>
          <a:bodyPr/>
          <a:lstStyle>
            <a:lvl1pPr>
              <a:defRPr/>
            </a:lvl1pPr>
          </a:lstStyle>
          <a:p>
            <a:fld id="{77AB9D41-E11B-435A-B563-D38A26CCB13E}" type="slidenum">
              <a:rPr lang="pt-BR" altLang="en-US"/>
              <a:pPr/>
              <a:t>‹#›</a:t>
            </a:fld>
            <a:endParaRPr lang="pt-BR" altLang="en-US"/>
          </a:p>
        </p:txBody>
      </p:sp>
    </p:spTree>
    <p:extLst>
      <p:ext uri="{BB962C8B-B14F-4D97-AF65-F5344CB8AC3E}">
        <p14:creationId xmlns:p14="http://schemas.microsoft.com/office/powerpoint/2010/main" val="77075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34434" y="301113"/>
            <a:ext cx="3516488" cy="1281483"/>
          </a:xfrm>
        </p:spPr>
        <p:txBody>
          <a:bodyPr anchor="b"/>
          <a:lstStyle>
            <a:lvl1pPr algn="l">
              <a:defRPr sz="23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178960" y="301115"/>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534434" y="1582598"/>
            <a:ext cx="3516488" cy="5173200"/>
          </a:xfrm>
        </p:spPr>
        <p:txBody>
          <a:bodyPr/>
          <a:lstStyle>
            <a:lvl1pPr marL="0" indent="0">
              <a:buNone/>
              <a:defRPr sz="1600"/>
            </a:lvl1pPr>
            <a:lvl2pPr marL="521373" indent="0">
              <a:buNone/>
              <a:defRPr sz="1400"/>
            </a:lvl2pPr>
            <a:lvl3pPr marL="1042744" indent="0">
              <a:buNone/>
              <a:defRPr sz="1100"/>
            </a:lvl3pPr>
            <a:lvl4pPr marL="1564117" indent="0">
              <a:buNone/>
              <a:defRPr sz="1000"/>
            </a:lvl4pPr>
            <a:lvl5pPr marL="2085489" indent="0">
              <a:buNone/>
              <a:defRPr sz="1000"/>
            </a:lvl5pPr>
            <a:lvl6pPr marL="2606860" indent="0">
              <a:buNone/>
              <a:defRPr sz="1000"/>
            </a:lvl6pPr>
            <a:lvl7pPr marL="3128233" indent="0">
              <a:buNone/>
              <a:defRPr sz="1000"/>
            </a:lvl7pPr>
            <a:lvl8pPr marL="3649605" indent="0">
              <a:buNone/>
              <a:defRPr sz="1000"/>
            </a:lvl8pPr>
            <a:lvl9pPr marL="4170977" indent="0">
              <a:buNone/>
              <a:defRPr sz="10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pPr>
              <a:defRPr/>
            </a:pPr>
            <a:fld id="{FBCE8D73-D74F-4D79-8A39-F756C1D91048}" type="datetimeFigureOut">
              <a:rPr lang="pt-BR"/>
              <a:pPr>
                <a:defRPr/>
              </a:pPr>
              <a:t>17/03/2025</a:t>
            </a:fld>
            <a:endParaRPr lang="pt-BR"/>
          </a:p>
        </p:txBody>
      </p:sp>
      <p:sp>
        <p:nvSpPr>
          <p:cNvPr id="6" name="Espaço Reservado para Rodapé 5"/>
          <p:cNvSpPr>
            <a:spLocks noGrp="1"/>
          </p:cNvSpPr>
          <p:nvPr>
            <p:ph type="ftr" sz="quarter" idx="11"/>
          </p:nvPr>
        </p:nvSpPr>
        <p:spPr/>
        <p:txBody>
          <a:bodyPr/>
          <a:lstStyle>
            <a:lvl1pPr>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a:defRPr/>
            </a:lvl1pPr>
          </a:lstStyle>
          <a:p>
            <a:fld id="{AA59C977-A44C-4981-9B14-9D935D7B9E78}" type="slidenum">
              <a:rPr lang="pt-BR" altLang="en-US"/>
              <a:pPr/>
              <a:t>‹#›</a:t>
            </a:fld>
            <a:endParaRPr lang="pt-BR" altLang="en-US"/>
          </a:p>
        </p:txBody>
      </p:sp>
    </p:spTree>
    <p:extLst>
      <p:ext uri="{BB962C8B-B14F-4D97-AF65-F5344CB8AC3E}">
        <p14:creationId xmlns:p14="http://schemas.microsoft.com/office/powerpoint/2010/main" val="217358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095049" y="5293995"/>
            <a:ext cx="6413183" cy="624986"/>
          </a:xfrm>
        </p:spPr>
        <p:txBody>
          <a:bodyPr anchor="b"/>
          <a:lstStyle>
            <a:lvl1pPr algn="l">
              <a:defRPr sz="23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095049" y="675755"/>
            <a:ext cx="6413183" cy="4537710"/>
          </a:xfrm>
        </p:spPr>
        <p:txBody>
          <a:bodyPr rtlCol="0">
            <a:normAutofit/>
          </a:bodyPr>
          <a:lstStyle>
            <a:lvl1pPr marL="0" indent="0">
              <a:buNone/>
              <a:defRPr sz="3600"/>
            </a:lvl1pPr>
            <a:lvl2pPr marL="521373" indent="0">
              <a:buNone/>
              <a:defRPr sz="3200"/>
            </a:lvl2pPr>
            <a:lvl3pPr marL="1042744" indent="0">
              <a:buNone/>
              <a:defRPr sz="2700"/>
            </a:lvl3pPr>
            <a:lvl4pPr marL="1564117" indent="0">
              <a:buNone/>
              <a:defRPr sz="2300"/>
            </a:lvl4pPr>
            <a:lvl5pPr marL="2085489" indent="0">
              <a:buNone/>
              <a:defRPr sz="2300"/>
            </a:lvl5pPr>
            <a:lvl6pPr marL="2606860" indent="0">
              <a:buNone/>
              <a:defRPr sz="2300"/>
            </a:lvl6pPr>
            <a:lvl7pPr marL="3128233" indent="0">
              <a:buNone/>
              <a:defRPr sz="2300"/>
            </a:lvl7pPr>
            <a:lvl8pPr marL="3649605" indent="0">
              <a:buNone/>
              <a:defRPr sz="2300"/>
            </a:lvl8pPr>
            <a:lvl9pPr marL="4170977" indent="0">
              <a:buNone/>
              <a:defRPr sz="2300"/>
            </a:lvl9pPr>
          </a:lstStyle>
          <a:p>
            <a:pPr lvl="0"/>
            <a:endParaRPr lang="pt-BR" noProof="0" smtClean="0"/>
          </a:p>
        </p:txBody>
      </p:sp>
      <p:sp>
        <p:nvSpPr>
          <p:cNvPr id="4" name="Espaço Reservado para Texto 3"/>
          <p:cNvSpPr>
            <a:spLocks noGrp="1"/>
          </p:cNvSpPr>
          <p:nvPr>
            <p:ph type="body" sz="half" idx="2"/>
          </p:nvPr>
        </p:nvSpPr>
        <p:spPr>
          <a:xfrm>
            <a:off x="2095049" y="5918981"/>
            <a:ext cx="6413183" cy="887584"/>
          </a:xfrm>
        </p:spPr>
        <p:txBody>
          <a:bodyPr/>
          <a:lstStyle>
            <a:lvl1pPr marL="0" indent="0">
              <a:buNone/>
              <a:defRPr sz="1600"/>
            </a:lvl1pPr>
            <a:lvl2pPr marL="521373" indent="0">
              <a:buNone/>
              <a:defRPr sz="1400"/>
            </a:lvl2pPr>
            <a:lvl3pPr marL="1042744" indent="0">
              <a:buNone/>
              <a:defRPr sz="1100"/>
            </a:lvl3pPr>
            <a:lvl4pPr marL="1564117" indent="0">
              <a:buNone/>
              <a:defRPr sz="1000"/>
            </a:lvl4pPr>
            <a:lvl5pPr marL="2085489" indent="0">
              <a:buNone/>
              <a:defRPr sz="1000"/>
            </a:lvl5pPr>
            <a:lvl6pPr marL="2606860" indent="0">
              <a:buNone/>
              <a:defRPr sz="1000"/>
            </a:lvl6pPr>
            <a:lvl7pPr marL="3128233" indent="0">
              <a:buNone/>
              <a:defRPr sz="1000"/>
            </a:lvl7pPr>
            <a:lvl8pPr marL="3649605" indent="0">
              <a:buNone/>
              <a:defRPr sz="1000"/>
            </a:lvl8pPr>
            <a:lvl9pPr marL="4170977" indent="0">
              <a:buNone/>
              <a:defRPr sz="10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pPr>
              <a:defRPr/>
            </a:pPr>
            <a:fld id="{0B631F04-0685-46F7-BE49-972F85EC7514}" type="datetimeFigureOut">
              <a:rPr lang="pt-BR"/>
              <a:pPr>
                <a:defRPr/>
              </a:pPr>
              <a:t>17/03/2025</a:t>
            </a:fld>
            <a:endParaRPr lang="pt-BR"/>
          </a:p>
        </p:txBody>
      </p:sp>
      <p:sp>
        <p:nvSpPr>
          <p:cNvPr id="6" name="Espaço Reservado para Rodapé 5"/>
          <p:cNvSpPr>
            <a:spLocks noGrp="1"/>
          </p:cNvSpPr>
          <p:nvPr>
            <p:ph type="ftr" sz="quarter" idx="11"/>
          </p:nvPr>
        </p:nvSpPr>
        <p:spPr/>
        <p:txBody>
          <a:bodyPr/>
          <a:lstStyle>
            <a:lvl1pPr>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a:defRPr/>
            </a:lvl1pPr>
          </a:lstStyle>
          <a:p>
            <a:fld id="{5A4E3708-1E4A-4EB8-91F1-0769BB428074}" type="slidenum">
              <a:rPr lang="pt-BR" altLang="en-US"/>
              <a:pPr/>
              <a:t>‹#›</a:t>
            </a:fld>
            <a:endParaRPr lang="pt-BR" altLang="en-US"/>
          </a:p>
        </p:txBody>
      </p:sp>
    </p:spTree>
    <p:extLst>
      <p:ext uri="{BB962C8B-B14F-4D97-AF65-F5344CB8AC3E}">
        <p14:creationId xmlns:p14="http://schemas.microsoft.com/office/powerpoint/2010/main" val="3282994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058508DB-9CDE-4C2D-A24F-FFEA28AB4E07}" type="datetimeFigureOut">
              <a:rPr lang="pt-BR"/>
              <a:pPr>
                <a:defRPr/>
              </a:pPr>
              <a:t>17/03/2025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9CC4819B-0B22-4384-8807-C4F7BD4B79F2}" type="slidenum">
              <a:rPr lang="pt-BR" altLang="en-US"/>
              <a:pPr/>
              <a:t>‹#›</a:t>
            </a:fld>
            <a:endParaRPr lang="pt-BR" altLang="en-US"/>
          </a:p>
        </p:txBody>
      </p:sp>
    </p:spTree>
    <p:extLst>
      <p:ext uri="{BB962C8B-B14F-4D97-AF65-F5344CB8AC3E}">
        <p14:creationId xmlns:p14="http://schemas.microsoft.com/office/powerpoint/2010/main" val="495334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749262" y="302865"/>
            <a:ext cx="2404944" cy="645293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534433" y="302865"/>
            <a:ext cx="7036687" cy="645293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5C6B5B7-E660-4684-AA70-0D4DDBD39BCB}" type="datetimeFigureOut">
              <a:rPr lang="pt-BR"/>
              <a:pPr>
                <a:defRPr/>
              </a:pPr>
              <a:t>17/03/2025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C7F5C4AC-C9DA-4081-87D5-E01D941BE7D4}" type="slidenum">
              <a:rPr lang="pt-BR" altLang="en-US"/>
              <a:pPr/>
              <a:t>‹#›</a:t>
            </a:fld>
            <a:endParaRPr lang="pt-BR" altLang="en-US"/>
          </a:p>
        </p:txBody>
      </p:sp>
    </p:spTree>
    <p:extLst>
      <p:ext uri="{BB962C8B-B14F-4D97-AF65-F5344CB8AC3E}">
        <p14:creationId xmlns:p14="http://schemas.microsoft.com/office/powerpoint/2010/main" val="1621402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9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44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7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26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28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631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01648" y="2349387"/>
            <a:ext cx="9085342" cy="1621111"/>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603297" y="4285615"/>
            <a:ext cx="7482047" cy="1932728"/>
          </a:xfrm>
        </p:spPr>
        <p:txBody>
          <a:bodyPr/>
          <a:lstStyle>
            <a:lvl1pPr marL="0" indent="0" algn="ctr">
              <a:buNone/>
              <a:defRPr>
                <a:solidFill>
                  <a:schemeClr val="tx1">
                    <a:tint val="75000"/>
                  </a:schemeClr>
                </a:solidFill>
              </a:defRPr>
            </a:lvl1pPr>
            <a:lvl2pPr marL="521373" indent="0" algn="ctr">
              <a:buNone/>
              <a:defRPr>
                <a:solidFill>
                  <a:schemeClr val="tx1">
                    <a:tint val="75000"/>
                  </a:schemeClr>
                </a:solidFill>
              </a:defRPr>
            </a:lvl2pPr>
            <a:lvl3pPr marL="1042744" indent="0" algn="ctr">
              <a:buNone/>
              <a:defRPr>
                <a:solidFill>
                  <a:schemeClr val="tx1">
                    <a:tint val="75000"/>
                  </a:schemeClr>
                </a:solidFill>
              </a:defRPr>
            </a:lvl3pPr>
            <a:lvl4pPr marL="1564117" indent="0" algn="ctr">
              <a:buNone/>
              <a:defRPr>
                <a:solidFill>
                  <a:schemeClr val="tx1">
                    <a:tint val="75000"/>
                  </a:schemeClr>
                </a:solidFill>
              </a:defRPr>
            </a:lvl4pPr>
            <a:lvl5pPr marL="2085489" indent="0" algn="ctr">
              <a:buNone/>
              <a:defRPr>
                <a:solidFill>
                  <a:schemeClr val="tx1">
                    <a:tint val="75000"/>
                  </a:schemeClr>
                </a:solidFill>
              </a:defRPr>
            </a:lvl5pPr>
            <a:lvl6pPr marL="2606860" indent="0" algn="ctr">
              <a:buNone/>
              <a:defRPr>
                <a:solidFill>
                  <a:schemeClr val="tx1">
                    <a:tint val="75000"/>
                  </a:schemeClr>
                </a:solidFill>
              </a:defRPr>
            </a:lvl6pPr>
            <a:lvl7pPr marL="3128233" indent="0" algn="ctr">
              <a:buNone/>
              <a:defRPr>
                <a:solidFill>
                  <a:schemeClr val="tx1">
                    <a:tint val="75000"/>
                  </a:schemeClr>
                </a:solidFill>
              </a:defRPr>
            </a:lvl7pPr>
            <a:lvl8pPr marL="3649605" indent="0" algn="ctr">
              <a:buNone/>
              <a:defRPr>
                <a:solidFill>
                  <a:schemeClr val="tx1">
                    <a:tint val="75000"/>
                  </a:schemeClr>
                </a:solidFill>
              </a:defRPr>
            </a:lvl8pPr>
            <a:lvl9pPr marL="4170977"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D738850E-F7C2-41CB-9734-A20EE0D5E506}" type="datetimeFigureOut">
              <a:rPr lang="pt-BR"/>
              <a:pPr>
                <a:defRPr/>
              </a:pPr>
              <a:t>17/03/2025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17EBE649-B160-4860-9FD0-EE380AAF1A50}" type="slidenum">
              <a:rPr lang="pt-BR" altLang="en-US"/>
              <a:pPr/>
              <a:t>‹#›</a:t>
            </a:fld>
            <a:endParaRPr lang="pt-BR" altLang="en-US"/>
          </a:p>
        </p:txBody>
      </p:sp>
    </p:spTree>
    <p:extLst>
      <p:ext uri="{BB962C8B-B14F-4D97-AF65-F5344CB8AC3E}">
        <p14:creationId xmlns:p14="http://schemas.microsoft.com/office/powerpoint/2010/main" val="749598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B9601C64-BA9F-4226-A153-22D14CACC140}" type="datetimeFigureOut">
              <a:rPr lang="pt-BR"/>
              <a:pPr>
                <a:defRPr/>
              </a:pPr>
              <a:t>17/03/2025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67064932-CA6E-4E74-9F1A-6835B9FD47C6}" type="slidenum">
              <a:rPr lang="pt-BR" altLang="en-US"/>
              <a:pPr/>
              <a:t>‹#›</a:t>
            </a:fld>
            <a:endParaRPr lang="pt-BR" altLang="en-US"/>
          </a:p>
        </p:txBody>
      </p:sp>
    </p:spTree>
    <p:extLst>
      <p:ext uri="{BB962C8B-B14F-4D97-AF65-F5344CB8AC3E}">
        <p14:creationId xmlns:p14="http://schemas.microsoft.com/office/powerpoint/2010/main" val="188374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44329" y="4859833"/>
            <a:ext cx="9085342" cy="1502066"/>
          </a:xfrm>
        </p:spPr>
        <p:txBody>
          <a:bodyPr anchor="t"/>
          <a:lstStyle>
            <a:lvl1pPr algn="l">
              <a:defRPr sz="46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844329" y="3205460"/>
            <a:ext cx="9085342" cy="1654373"/>
          </a:xfrm>
        </p:spPr>
        <p:txBody>
          <a:bodyPr anchor="b"/>
          <a:lstStyle>
            <a:lvl1pPr marL="0" indent="0">
              <a:buNone/>
              <a:defRPr sz="2300">
                <a:solidFill>
                  <a:schemeClr val="tx1">
                    <a:tint val="75000"/>
                  </a:schemeClr>
                </a:solidFill>
              </a:defRPr>
            </a:lvl1pPr>
            <a:lvl2pPr marL="521373" indent="0">
              <a:buNone/>
              <a:defRPr sz="2100">
                <a:solidFill>
                  <a:schemeClr val="tx1">
                    <a:tint val="75000"/>
                  </a:schemeClr>
                </a:solidFill>
              </a:defRPr>
            </a:lvl2pPr>
            <a:lvl3pPr marL="1042744" indent="0">
              <a:buNone/>
              <a:defRPr sz="1800">
                <a:solidFill>
                  <a:schemeClr val="tx1">
                    <a:tint val="75000"/>
                  </a:schemeClr>
                </a:solidFill>
              </a:defRPr>
            </a:lvl3pPr>
            <a:lvl4pPr marL="1564117" indent="0">
              <a:buNone/>
              <a:defRPr sz="1600">
                <a:solidFill>
                  <a:schemeClr val="tx1">
                    <a:tint val="75000"/>
                  </a:schemeClr>
                </a:solidFill>
              </a:defRPr>
            </a:lvl4pPr>
            <a:lvl5pPr marL="2085489" indent="0">
              <a:buNone/>
              <a:defRPr sz="1600">
                <a:solidFill>
                  <a:schemeClr val="tx1">
                    <a:tint val="75000"/>
                  </a:schemeClr>
                </a:solidFill>
              </a:defRPr>
            </a:lvl5pPr>
            <a:lvl6pPr marL="2606860" indent="0">
              <a:buNone/>
              <a:defRPr sz="1600">
                <a:solidFill>
                  <a:schemeClr val="tx1">
                    <a:tint val="75000"/>
                  </a:schemeClr>
                </a:solidFill>
              </a:defRPr>
            </a:lvl6pPr>
            <a:lvl7pPr marL="3128233" indent="0">
              <a:buNone/>
              <a:defRPr sz="1600">
                <a:solidFill>
                  <a:schemeClr val="tx1">
                    <a:tint val="75000"/>
                  </a:schemeClr>
                </a:solidFill>
              </a:defRPr>
            </a:lvl7pPr>
            <a:lvl8pPr marL="3649605" indent="0">
              <a:buNone/>
              <a:defRPr sz="1600">
                <a:solidFill>
                  <a:schemeClr val="tx1">
                    <a:tint val="75000"/>
                  </a:schemeClr>
                </a:solidFill>
              </a:defRPr>
            </a:lvl8pPr>
            <a:lvl9pPr marL="4170977" indent="0">
              <a:buNone/>
              <a:defRPr sz="16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3079FBDC-0687-4AE7-B84E-BF74B3487B95}" type="datetimeFigureOut">
              <a:rPr lang="pt-BR"/>
              <a:pPr>
                <a:defRPr/>
              </a:pPr>
              <a:t>17/03/2025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5200E9B2-58D4-4F7D-AD9A-4D3900A740D2}" type="slidenum">
              <a:rPr lang="pt-BR" altLang="en-US"/>
              <a:pPr/>
              <a:t>‹#›</a:t>
            </a:fld>
            <a:endParaRPr lang="pt-BR" altLang="en-US"/>
          </a:p>
        </p:txBody>
      </p:sp>
    </p:spTree>
    <p:extLst>
      <p:ext uri="{BB962C8B-B14F-4D97-AF65-F5344CB8AC3E}">
        <p14:creationId xmlns:p14="http://schemas.microsoft.com/office/powerpoint/2010/main" val="4719053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5.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3.jpe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CaixaDeTexto 3"/>
          <p:cNvSpPr txBox="1">
            <a:spLocks noChangeArrowheads="1"/>
          </p:cNvSpPr>
          <p:nvPr userDrawn="1"/>
        </p:nvSpPr>
        <p:spPr bwMode="auto">
          <a:xfrm>
            <a:off x="123825" y="7256463"/>
            <a:ext cx="3149600" cy="215900"/>
          </a:xfrm>
          <a:prstGeom prst="rect">
            <a:avLst/>
          </a:prstGeom>
          <a:noFill/>
          <a:ln>
            <a:noFill/>
          </a:ln>
          <a:extLst/>
        </p:spPr>
        <p:txBody>
          <a:bodyPr lIns="91428" tIns="45715" rIns="91428" bIns="45715">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191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191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191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19113" eaLnBrk="0" fontAlgn="base" hangingPunct="0">
              <a:spcBef>
                <a:spcPct val="0"/>
              </a:spcBef>
              <a:spcAft>
                <a:spcPct val="0"/>
              </a:spcAft>
              <a:defRPr>
                <a:solidFill>
                  <a:schemeClr val="tx1"/>
                </a:solidFill>
                <a:latin typeface="Arial" charset="0"/>
                <a:ea typeface="ＭＳ Ｐゴシック" pitchFamily="34" charset="-128"/>
              </a:defRPr>
            </a:lvl9pPr>
          </a:lstStyle>
          <a:p>
            <a:pPr defTabSz="519048" eaLnBrk="1" hangingPunct="1">
              <a:defRPr/>
            </a:pPr>
            <a:r>
              <a:rPr lang="pt-BR" sz="800" dirty="0" smtClean="0">
                <a:solidFill>
                  <a:srgbClr val="7F7F7F"/>
                </a:solidFill>
                <a:latin typeface="Tahoma" pitchFamily="34" charset="0"/>
                <a:cs typeface="Tahoma" pitchFamily="34" charset="0"/>
              </a:rPr>
              <a:t>© CPFL Energia 2013 – Todos os direitos reservados.</a:t>
            </a:r>
          </a:p>
        </p:txBody>
      </p:sp>
      <p:sp>
        <p:nvSpPr>
          <p:cNvPr id="7" name="CaixaDeTexto 6"/>
          <p:cNvSpPr txBox="1"/>
          <p:nvPr userDrawn="1"/>
        </p:nvSpPr>
        <p:spPr>
          <a:xfrm>
            <a:off x="0" y="-3175"/>
            <a:ext cx="10688638" cy="830263"/>
          </a:xfrm>
          <a:prstGeom prst="rect">
            <a:avLst/>
          </a:prstGeom>
          <a:gradFill flip="none" rotWithShape="1">
            <a:gsLst>
              <a:gs pos="0">
                <a:schemeClr val="accent1">
                  <a:tint val="66000"/>
                  <a:satMod val="160000"/>
                </a:schemeClr>
              </a:gs>
              <a:gs pos="50000">
                <a:schemeClr val="accent1">
                  <a:tint val="44500"/>
                  <a:satMod val="160000"/>
                  <a:lumMod val="100000"/>
                </a:schemeClr>
              </a:gs>
              <a:gs pos="100000">
                <a:schemeClr val="accent1">
                  <a:tint val="23500"/>
                  <a:satMod val="160000"/>
                </a:schemeClr>
              </a:gs>
            </a:gsLst>
            <a:lin ang="600000" scaled="0"/>
            <a:tileRect/>
          </a:gradFill>
        </p:spPr>
        <p:txBody>
          <a:bodyPr lIns="91428" tIns="45715" rIns="91428" bIns="45715">
            <a:spAutoFit/>
          </a:bodyPr>
          <a:lstStyle/>
          <a:p>
            <a:pPr defTabSz="519048">
              <a:defRPr/>
            </a:pPr>
            <a:endParaRPr lang="pt-BR" sz="2400" dirty="0">
              <a:latin typeface="Tahoma" pitchFamily="34" charset="0"/>
              <a:ea typeface="Tahoma" pitchFamily="34" charset="0"/>
              <a:cs typeface="Tahoma" pitchFamily="34" charset="0"/>
            </a:endParaRPr>
          </a:p>
          <a:p>
            <a:pPr defTabSz="519048">
              <a:defRPr/>
            </a:pPr>
            <a:endParaRPr lang="pt-BR" sz="2400" dirty="0">
              <a:latin typeface="Tahoma" pitchFamily="34" charset="0"/>
              <a:ea typeface="Tahoma" pitchFamily="34" charset="0"/>
              <a:cs typeface="Tahoma" pitchFamily="34" charset="0"/>
            </a:endParaRPr>
          </a:p>
        </p:txBody>
      </p:sp>
      <p:sp>
        <p:nvSpPr>
          <p:cNvPr id="2052" name="CaixaDeTexto 1"/>
          <p:cNvSpPr txBox="1">
            <a:spLocks noChangeArrowheads="1"/>
          </p:cNvSpPr>
          <p:nvPr userDrawn="1"/>
        </p:nvSpPr>
        <p:spPr bwMode="auto">
          <a:xfrm>
            <a:off x="8050213" y="53975"/>
            <a:ext cx="2605087" cy="307975"/>
          </a:xfrm>
          <a:prstGeom prst="rect">
            <a:avLst/>
          </a:prstGeom>
          <a:noFill/>
          <a:ln>
            <a:noFill/>
          </a:ln>
          <a:extLst/>
        </p:spPr>
        <p:txBody>
          <a:bodyPr wrap="none" lIns="91428" tIns="45715" rIns="91428" bIns="45715">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191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191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191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19113" eaLnBrk="0" fontAlgn="base" hangingPunct="0">
              <a:spcBef>
                <a:spcPct val="0"/>
              </a:spcBef>
              <a:spcAft>
                <a:spcPct val="0"/>
              </a:spcAft>
              <a:defRPr>
                <a:solidFill>
                  <a:schemeClr val="tx1"/>
                </a:solidFill>
                <a:latin typeface="Arial" charset="0"/>
                <a:ea typeface="ＭＳ Ｐゴシック" pitchFamily="34" charset="-128"/>
              </a:defRPr>
            </a:lvl9pPr>
          </a:lstStyle>
          <a:p>
            <a:pPr defTabSz="519048" eaLnBrk="1" hangingPunct="1">
              <a:defRPr/>
            </a:pPr>
            <a:r>
              <a:rPr lang="pt-BR" sz="1400" dirty="0" smtClean="0">
                <a:solidFill>
                  <a:srgbClr val="7F7F7F"/>
                </a:solidFill>
                <a:latin typeface="Tahoma" pitchFamily="34" charset="0"/>
                <a:cs typeface="Tahoma" pitchFamily="34" charset="0"/>
              </a:rPr>
              <a:t>Universidade Corporativa CPFL</a:t>
            </a:r>
          </a:p>
        </p:txBody>
      </p:sp>
      <p:pic>
        <p:nvPicPr>
          <p:cNvPr id="2053" name="Imagem 4"/>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0450" y="336550"/>
            <a:ext cx="63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6" r:id="rId1"/>
    <p:sldLayoutId id="2147483717" r:id="rId2"/>
  </p:sldLayoutIdLst>
  <p:timing>
    <p:tnLst>
      <p:par>
        <p:cTn id="1" dur="indefinite" restart="never" nodeType="tmRoot"/>
      </p:par>
    </p:tnLst>
  </p:timing>
  <p:txStyles>
    <p:titleStyle>
      <a:lvl1pPr algn="ctr" defTabSz="517525" rtl="0" eaLnBrk="0" fontAlgn="base" hangingPunct="0">
        <a:spcBef>
          <a:spcPct val="0"/>
        </a:spcBef>
        <a:spcAft>
          <a:spcPct val="0"/>
        </a:spcAft>
        <a:defRPr sz="5000" kern="1200">
          <a:solidFill>
            <a:schemeClr val="tx1"/>
          </a:solidFill>
          <a:latin typeface="+mj-lt"/>
          <a:ea typeface="ＭＳ Ｐゴシック" pitchFamily="-28" charset="-128"/>
          <a:cs typeface="ＭＳ Ｐゴシック" pitchFamily="-28" charset="-128"/>
        </a:defRPr>
      </a:lvl1pPr>
      <a:lvl2pPr algn="ctr" defTabSz="517525"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2pPr>
      <a:lvl3pPr algn="ctr" defTabSz="517525"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3pPr>
      <a:lvl4pPr algn="ctr" defTabSz="517525"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4pPr>
      <a:lvl5pPr algn="ctr" defTabSz="517525"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5pPr>
      <a:lvl6pPr marL="521301" algn="ctr" defTabSz="521301"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6pPr>
      <a:lvl7pPr marL="1042601" algn="ctr" defTabSz="521301"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7pPr>
      <a:lvl8pPr marL="1563900" algn="ctr" defTabSz="521301"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8pPr>
      <a:lvl9pPr marL="2085200" algn="ctr" defTabSz="521301"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9pPr>
    </p:titleStyle>
    <p:bodyStyle>
      <a:lvl1pPr marL="387350" indent="-387350" algn="l" defTabSz="517525"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ＭＳ Ｐゴシック" pitchFamily="-28" charset="-128"/>
          <a:cs typeface="ＭＳ Ｐゴシック" pitchFamily="-28" charset="-128"/>
        </a:defRPr>
      </a:lvl1pPr>
      <a:lvl2pPr marL="842963" indent="-322263" algn="l" defTabSz="51752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28" charset="-128"/>
          <a:cs typeface="ＭＳ Ｐゴシック" pitchFamily="-28" charset="-128"/>
        </a:defRPr>
      </a:lvl2pPr>
      <a:lvl3pPr marL="1300163" indent="-257175" algn="l" defTabSz="517525"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ＭＳ Ｐゴシック" pitchFamily="-28" charset="-128"/>
          <a:cs typeface="ＭＳ Ｐゴシック" pitchFamily="-28" charset="-128"/>
        </a:defRPr>
      </a:lvl3pPr>
      <a:lvl4pPr marL="1820863" indent="-257175" algn="l" defTabSz="51752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pitchFamily="-28" charset="-128"/>
          <a:cs typeface="ＭＳ Ｐゴシック" pitchFamily="-28" charset="-128"/>
        </a:defRPr>
      </a:lvl4pPr>
      <a:lvl5pPr marL="2343150" indent="-257175" algn="l" defTabSz="51752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pitchFamily="-28" charset="-128"/>
          <a:cs typeface="ＭＳ Ｐゴシック" pitchFamily="-28" charset="-128"/>
        </a:defRPr>
      </a:lvl5pPr>
      <a:lvl6pPr marL="2867152" indent="-260650" algn="l" defTabSz="521301" rtl="0" eaLnBrk="1" latinLnBrk="0" hangingPunct="1">
        <a:spcBef>
          <a:spcPct val="20000"/>
        </a:spcBef>
        <a:buFont typeface="Arial"/>
        <a:buChar char="•"/>
        <a:defRPr sz="2300" kern="1200">
          <a:solidFill>
            <a:schemeClr val="tx1"/>
          </a:solidFill>
          <a:latin typeface="+mn-lt"/>
          <a:ea typeface="+mn-ea"/>
          <a:cs typeface="+mn-cs"/>
        </a:defRPr>
      </a:lvl6pPr>
      <a:lvl7pPr marL="3388452" indent="-260650" algn="l" defTabSz="521301" rtl="0" eaLnBrk="1" latinLnBrk="0" hangingPunct="1">
        <a:spcBef>
          <a:spcPct val="20000"/>
        </a:spcBef>
        <a:buFont typeface="Arial"/>
        <a:buChar char="•"/>
        <a:defRPr sz="2300" kern="1200">
          <a:solidFill>
            <a:schemeClr val="tx1"/>
          </a:solidFill>
          <a:latin typeface="+mn-lt"/>
          <a:ea typeface="+mn-ea"/>
          <a:cs typeface="+mn-cs"/>
        </a:defRPr>
      </a:lvl7pPr>
      <a:lvl8pPr marL="3909753" indent="-260650" algn="l" defTabSz="521301" rtl="0" eaLnBrk="1" latinLnBrk="0" hangingPunct="1">
        <a:spcBef>
          <a:spcPct val="20000"/>
        </a:spcBef>
        <a:buFont typeface="Arial"/>
        <a:buChar char="•"/>
        <a:defRPr sz="2300" kern="1200">
          <a:solidFill>
            <a:schemeClr val="tx1"/>
          </a:solidFill>
          <a:latin typeface="+mn-lt"/>
          <a:ea typeface="+mn-ea"/>
          <a:cs typeface="+mn-cs"/>
        </a:defRPr>
      </a:lvl8pPr>
      <a:lvl9pPr marL="4431052" indent="-260650" algn="l" defTabSz="521301"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301" rtl="0" eaLnBrk="1" latinLnBrk="0" hangingPunct="1">
        <a:defRPr sz="2100" kern="1200">
          <a:solidFill>
            <a:schemeClr val="tx1"/>
          </a:solidFill>
          <a:latin typeface="+mn-lt"/>
          <a:ea typeface="+mn-ea"/>
          <a:cs typeface="+mn-cs"/>
        </a:defRPr>
      </a:lvl1pPr>
      <a:lvl2pPr marL="521301" algn="l" defTabSz="521301" rtl="0" eaLnBrk="1" latinLnBrk="0" hangingPunct="1">
        <a:defRPr sz="2100" kern="1200">
          <a:solidFill>
            <a:schemeClr val="tx1"/>
          </a:solidFill>
          <a:latin typeface="+mn-lt"/>
          <a:ea typeface="+mn-ea"/>
          <a:cs typeface="+mn-cs"/>
        </a:defRPr>
      </a:lvl2pPr>
      <a:lvl3pPr marL="1042601" algn="l" defTabSz="521301" rtl="0" eaLnBrk="1" latinLnBrk="0" hangingPunct="1">
        <a:defRPr sz="2100" kern="1200">
          <a:solidFill>
            <a:schemeClr val="tx1"/>
          </a:solidFill>
          <a:latin typeface="+mn-lt"/>
          <a:ea typeface="+mn-ea"/>
          <a:cs typeface="+mn-cs"/>
        </a:defRPr>
      </a:lvl3pPr>
      <a:lvl4pPr marL="1563900" algn="l" defTabSz="521301" rtl="0" eaLnBrk="1" latinLnBrk="0" hangingPunct="1">
        <a:defRPr sz="2100" kern="1200">
          <a:solidFill>
            <a:schemeClr val="tx1"/>
          </a:solidFill>
          <a:latin typeface="+mn-lt"/>
          <a:ea typeface="+mn-ea"/>
          <a:cs typeface="+mn-cs"/>
        </a:defRPr>
      </a:lvl4pPr>
      <a:lvl5pPr marL="2085200" algn="l" defTabSz="521301" rtl="0" eaLnBrk="1" latinLnBrk="0" hangingPunct="1">
        <a:defRPr sz="2100" kern="1200">
          <a:solidFill>
            <a:schemeClr val="tx1"/>
          </a:solidFill>
          <a:latin typeface="+mn-lt"/>
          <a:ea typeface="+mn-ea"/>
          <a:cs typeface="+mn-cs"/>
        </a:defRPr>
      </a:lvl5pPr>
      <a:lvl6pPr marL="2606502" algn="l" defTabSz="521301" rtl="0" eaLnBrk="1" latinLnBrk="0" hangingPunct="1">
        <a:defRPr sz="2100" kern="1200">
          <a:solidFill>
            <a:schemeClr val="tx1"/>
          </a:solidFill>
          <a:latin typeface="+mn-lt"/>
          <a:ea typeface="+mn-ea"/>
          <a:cs typeface="+mn-cs"/>
        </a:defRPr>
      </a:lvl6pPr>
      <a:lvl7pPr marL="3127802" algn="l" defTabSz="521301" rtl="0" eaLnBrk="1" latinLnBrk="0" hangingPunct="1">
        <a:defRPr sz="2100" kern="1200">
          <a:solidFill>
            <a:schemeClr val="tx1"/>
          </a:solidFill>
          <a:latin typeface="+mn-lt"/>
          <a:ea typeface="+mn-ea"/>
          <a:cs typeface="+mn-cs"/>
        </a:defRPr>
      </a:lvl7pPr>
      <a:lvl8pPr marL="3649102" algn="l" defTabSz="521301" rtl="0" eaLnBrk="1" latinLnBrk="0" hangingPunct="1">
        <a:defRPr sz="2100" kern="1200">
          <a:solidFill>
            <a:schemeClr val="tx1"/>
          </a:solidFill>
          <a:latin typeface="+mn-lt"/>
          <a:ea typeface="+mn-ea"/>
          <a:cs typeface="+mn-cs"/>
        </a:defRPr>
      </a:lvl8pPr>
      <a:lvl9pPr marL="4170402" algn="l" defTabSz="521301"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4" name="Picture 4" descr="914-ppt_CAPA.jpg"/>
          <p:cNvPicPr>
            <a:picLocks noChangeAspect="1"/>
          </p:cNvPicPr>
          <p:nvPr userDrawn="1"/>
        </p:nvPicPr>
        <p:blipFill>
          <a:blip r:embed="rId4">
            <a:extLst>
              <a:ext uri="{28A0092B-C50C-407E-A947-70E740481C1C}">
                <a14:useLocalDpi xmlns:a14="http://schemas.microsoft.com/office/drawing/2010/main" val="0"/>
              </a:ext>
            </a:extLst>
          </a:blip>
          <a:srcRect r="48997" b="6673"/>
          <a:stretch>
            <a:fillRect/>
          </a:stretch>
        </p:blipFill>
        <p:spPr bwMode="auto">
          <a:xfrm>
            <a:off x="22225" y="-1588"/>
            <a:ext cx="5141913" cy="705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CaixaDeTexto 1"/>
          <p:cNvSpPr txBox="1">
            <a:spLocks noChangeArrowheads="1"/>
          </p:cNvSpPr>
          <p:nvPr userDrawn="1"/>
        </p:nvSpPr>
        <p:spPr bwMode="auto">
          <a:xfrm>
            <a:off x="123825" y="7256463"/>
            <a:ext cx="3149600" cy="230187"/>
          </a:xfrm>
          <a:prstGeom prst="rect">
            <a:avLst/>
          </a:prstGeom>
          <a:noFill/>
          <a:ln>
            <a:noFill/>
          </a:ln>
          <a:extLst/>
        </p:spPr>
        <p:txBody>
          <a:bodyPr lIns="91425" tIns="45714" rIns="91425" bIns="4571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191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191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191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19113" eaLnBrk="0" fontAlgn="base" hangingPunct="0">
              <a:spcBef>
                <a:spcPct val="0"/>
              </a:spcBef>
              <a:spcAft>
                <a:spcPct val="0"/>
              </a:spcAft>
              <a:defRPr>
                <a:solidFill>
                  <a:schemeClr val="tx1"/>
                </a:solidFill>
                <a:latin typeface="Arial" charset="0"/>
                <a:ea typeface="ＭＳ Ｐゴシック" pitchFamily="34" charset="-128"/>
              </a:defRPr>
            </a:lvl9pPr>
          </a:lstStyle>
          <a:p>
            <a:pPr defTabSz="519028" eaLnBrk="1" hangingPunct="1">
              <a:defRPr/>
            </a:pPr>
            <a:r>
              <a:rPr lang="pt-BR" sz="900" dirty="0" smtClean="0">
                <a:solidFill>
                  <a:srgbClr val="7F7F7F"/>
                </a:solidFill>
                <a:latin typeface="Tahoma" pitchFamily="34" charset="0"/>
                <a:cs typeface="Tahoma" pitchFamily="34" charset="0"/>
              </a:rPr>
              <a:t>© CPFL Energia 2013 – Todos os direitos reservados.</a:t>
            </a:r>
          </a:p>
        </p:txBody>
      </p:sp>
      <p:pic>
        <p:nvPicPr>
          <p:cNvPr id="3076" name="Imagem 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75850" y="7021513"/>
            <a:ext cx="63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8" r:id="rId1"/>
  </p:sldLayoutIdLst>
  <p:timing>
    <p:tnLst>
      <p:par>
        <p:cTn id="1" dur="indefinite" restart="never" nodeType="tmRoot"/>
      </p:par>
    </p:tnLst>
  </p:timing>
  <p:txStyles>
    <p:titleStyle>
      <a:lvl1pPr algn="ctr" defTabSz="515938" rtl="0" eaLnBrk="0" fontAlgn="base" hangingPunct="0">
        <a:spcBef>
          <a:spcPct val="0"/>
        </a:spcBef>
        <a:spcAft>
          <a:spcPct val="0"/>
        </a:spcAft>
        <a:defRPr sz="5000" kern="1200">
          <a:solidFill>
            <a:schemeClr val="tx1"/>
          </a:solidFill>
          <a:latin typeface="+mj-lt"/>
          <a:ea typeface="ＭＳ Ｐゴシック" pitchFamily="-28" charset="-128"/>
          <a:cs typeface="ＭＳ Ｐゴシック" pitchFamily="-28" charset="-128"/>
        </a:defRPr>
      </a:lvl1pPr>
      <a:lvl2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2pPr>
      <a:lvl3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3pPr>
      <a:lvl4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4pPr>
      <a:lvl5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5pPr>
      <a:lvl6pPr marL="521278"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6pPr>
      <a:lvl7pPr marL="1042558"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7pPr>
      <a:lvl8pPr marL="1563836"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8pPr>
      <a:lvl9pPr marL="2085115"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9pPr>
    </p:titleStyle>
    <p:bodyStyle>
      <a:lvl1pPr marL="385763" indent="-385763" algn="l" defTabSz="515938"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ＭＳ Ｐゴシック" pitchFamily="-28" charset="-128"/>
          <a:cs typeface="ＭＳ Ｐゴシック" pitchFamily="-28" charset="-128"/>
        </a:defRPr>
      </a:lvl1pPr>
      <a:lvl2pPr marL="841375" indent="-320675" algn="l" defTabSz="515938"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28" charset="-128"/>
          <a:cs typeface="ＭＳ Ｐゴシック" pitchFamily="-28" charset="-128"/>
        </a:defRPr>
      </a:lvl2pPr>
      <a:lvl3pPr marL="1298575" indent="-255588" algn="l" defTabSz="515938"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ＭＳ Ｐゴシック" pitchFamily="-28" charset="-128"/>
          <a:cs typeface="ＭＳ Ｐゴシック" pitchFamily="-28" charset="-128"/>
        </a:defRPr>
      </a:lvl3pPr>
      <a:lvl4pPr marL="1819275" indent="-255588" algn="l" defTabSz="515938"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pitchFamily="-28" charset="-128"/>
          <a:cs typeface="ＭＳ Ｐゴシック" pitchFamily="-28" charset="-128"/>
        </a:defRPr>
      </a:lvl4pPr>
      <a:lvl5pPr marL="2341563" indent="-255588" algn="l" defTabSz="515938"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pitchFamily="-28" charset="-128"/>
          <a:cs typeface="ＭＳ Ｐゴシック" pitchFamily="-28" charset="-128"/>
        </a:defRPr>
      </a:lvl5pPr>
      <a:lvl6pPr marL="2867035" indent="-260638" algn="l" defTabSz="521278" rtl="0" eaLnBrk="1" latinLnBrk="0" hangingPunct="1">
        <a:spcBef>
          <a:spcPct val="20000"/>
        </a:spcBef>
        <a:buFont typeface="Arial"/>
        <a:buChar char="•"/>
        <a:defRPr sz="2300" kern="1200">
          <a:solidFill>
            <a:schemeClr val="tx1"/>
          </a:solidFill>
          <a:latin typeface="+mn-lt"/>
          <a:ea typeface="+mn-ea"/>
          <a:cs typeface="+mn-cs"/>
        </a:defRPr>
      </a:lvl6pPr>
      <a:lvl7pPr marL="3388313" indent="-260638" algn="l" defTabSz="521278" rtl="0" eaLnBrk="1" latinLnBrk="0" hangingPunct="1">
        <a:spcBef>
          <a:spcPct val="20000"/>
        </a:spcBef>
        <a:buFont typeface="Arial"/>
        <a:buChar char="•"/>
        <a:defRPr sz="2300" kern="1200">
          <a:solidFill>
            <a:schemeClr val="tx1"/>
          </a:solidFill>
          <a:latin typeface="+mn-lt"/>
          <a:ea typeface="+mn-ea"/>
          <a:cs typeface="+mn-cs"/>
        </a:defRPr>
      </a:lvl7pPr>
      <a:lvl8pPr marL="3909593" indent="-260638" algn="l" defTabSz="521278" rtl="0" eaLnBrk="1" latinLnBrk="0" hangingPunct="1">
        <a:spcBef>
          <a:spcPct val="20000"/>
        </a:spcBef>
        <a:buFont typeface="Arial"/>
        <a:buChar char="•"/>
        <a:defRPr sz="2300" kern="1200">
          <a:solidFill>
            <a:schemeClr val="tx1"/>
          </a:solidFill>
          <a:latin typeface="+mn-lt"/>
          <a:ea typeface="+mn-ea"/>
          <a:cs typeface="+mn-cs"/>
        </a:defRPr>
      </a:lvl8pPr>
      <a:lvl9pPr marL="4430871" indent="-260638" algn="l" defTabSz="521278"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278" rtl="0" eaLnBrk="1" latinLnBrk="0" hangingPunct="1">
        <a:defRPr sz="2100" kern="1200">
          <a:solidFill>
            <a:schemeClr val="tx1"/>
          </a:solidFill>
          <a:latin typeface="+mn-lt"/>
          <a:ea typeface="+mn-ea"/>
          <a:cs typeface="+mn-cs"/>
        </a:defRPr>
      </a:lvl1pPr>
      <a:lvl2pPr marL="521278" algn="l" defTabSz="521278" rtl="0" eaLnBrk="1" latinLnBrk="0" hangingPunct="1">
        <a:defRPr sz="2100" kern="1200">
          <a:solidFill>
            <a:schemeClr val="tx1"/>
          </a:solidFill>
          <a:latin typeface="+mn-lt"/>
          <a:ea typeface="+mn-ea"/>
          <a:cs typeface="+mn-cs"/>
        </a:defRPr>
      </a:lvl2pPr>
      <a:lvl3pPr marL="1042558" algn="l" defTabSz="521278" rtl="0" eaLnBrk="1" latinLnBrk="0" hangingPunct="1">
        <a:defRPr sz="2100" kern="1200">
          <a:solidFill>
            <a:schemeClr val="tx1"/>
          </a:solidFill>
          <a:latin typeface="+mn-lt"/>
          <a:ea typeface="+mn-ea"/>
          <a:cs typeface="+mn-cs"/>
        </a:defRPr>
      </a:lvl3pPr>
      <a:lvl4pPr marL="1563836" algn="l" defTabSz="521278" rtl="0" eaLnBrk="1" latinLnBrk="0" hangingPunct="1">
        <a:defRPr sz="2100" kern="1200">
          <a:solidFill>
            <a:schemeClr val="tx1"/>
          </a:solidFill>
          <a:latin typeface="+mn-lt"/>
          <a:ea typeface="+mn-ea"/>
          <a:cs typeface="+mn-cs"/>
        </a:defRPr>
      </a:lvl4pPr>
      <a:lvl5pPr marL="2085115" algn="l" defTabSz="521278" rtl="0" eaLnBrk="1" latinLnBrk="0" hangingPunct="1">
        <a:defRPr sz="2100" kern="1200">
          <a:solidFill>
            <a:schemeClr val="tx1"/>
          </a:solidFill>
          <a:latin typeface="+mn-lt"/>
          <a:ea typeface="+mn-ea"/>
          <a:cs typeface="+mn-cs"/>
        </a:defRPr>
      </a:lvl5pPr>
      <a:lvl6pPr marL="2606395" algn="l" defTabSz="521278" rtl="0" eaLnBrk="1" latinLnBrk="0" hangingPunct="1">
        <a:defRPr sz="2100" kern="1200">
          <a:solidFill>
            <a:schemeClr val="tx1"/>
          </a:solidFill>
          <a:latin typeface="+mn-lt"/>
          <a:ea typeface="+mn-ea"/>
          <a:cs typeface="+mn-cs"/>
        </a:defRPr>
      </a:lvl6pPr>
      <a:lvl7pPr marL="3127674" algn="l" defTabSz="521278" rtl="0" eaLnBrk="1" latinLnBrk="0" hangingPunct="1">
        <a:defRPr sz="2100" kern="1200">
          <a:solidFill>
            <a:schemeClr val="tx1"/>
          </a:solidFill>
          <a:latin typeface="+mn-lt"/>
          <a:ea typeface="+mn-ea"/>
          <a:cs typeface="+mn-cs"/>
        </a:defRPr>
      </a:lvl7pPr>
      <a:lvl8pPr marL="3648952" algn="l" defTabSz="521278" rtl="0" eaLnBrk="1" latinLnBrk="0" hangingPunct="1">
        <a:defRPr sz="2100" kern="1200">
          <a:solidFill>
            <a:schemeClr val="tx1"/>
          </a:solidFill>
          <a:latin typeface="+mn-lt"/>
          <a:ea typeface="+mn-ea"/>
          <a:cs typeface="+mn-cs"/>
        </a:defRPr>
      </a:lvl8pPr>
      <a:lvl9pPr marL="4170231" algn="l" defTabSz="521278"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CaixaDeTexto 3"/>
          <p:cNvSpPr txBox="1">
            <a:spLocks noChangeArrowheads="1"/>
          </p:cNvSpPr>
          <p:nvPr userDrawn="1"/>
        </p:nvSpPr>
        <p:spPr bwMode="auto">
          <a:xfrm>
            <a:off x="123825" y="7256463"/>
            <a:ext cx="3149600" cy="230187"/>
          </a:xfrm>
          <a:prstGeom prst="rect">
            <a:avLst/>
          </a:prstGeom>
          <a:noFill/>
          <a:ln>
            <a:noFill/>
          </a:ln>
          <a:extLst/>
        </p:spPr>
        <p:txBody>
          <a:bodyPr lIns="91425" tIns="45714" rIns="91425" bIns="4571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191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191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191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19113" eaLnBrk="0" fontAlgn="base" hangingPunct="0">
              <a:spcBef>
                <a:spcPct val="0"/>
              </a:spcBef>
              <a:spcAft>
                <a:spcPct val="0"/>
              </a:spcAft>
              <a:defRPr>
                <a:solidFill>
                  <a:schemeClr val="tx1"/>
                </a:solidFill>
                <a:latin typeface="Arial" charset="0"/>
                <a:ea typeface="ＭＳ Ｐゴシック" pitchFamily="34" charset="-128"/>
              </a:defRPr>
            </a:lvl9pPr>
          </a:lstStyle>
          <a:p>
            <a:pPr defTabSz="519028" eaLnBrk="1" hangingPunct="1">
              <a:defRPr/>
            </a:pPr>
            <a:r>
              <a:rPr lang="pt-BR" sz="900" dirty="0" smtClean="0">
                <a:solidFill>
                  <a:srgbClr val="7F7F7F"/>
                </a:solidFill>
                <a:latin typeface="Tahoma" pitchFamily="34" charset="0"/>
                <a:cs typeface="Tahoma" pitchFamily="34" charset="0"/>
              </a:rPr>
              <a:t>© CPFL Energia 2013 – Todos os direitos reservados.</a:t>
            </a:r>
          </a:p>
        </p:txBody>
      </p:sp>
      <p:sp>
        <p:nvSpPr>
          <p:cNvPr id="7" name="CaixaDeTexto 6"/>
          <p:cNvSpPr txBox="1"/>
          <p:nvPr userDrawn="1"/>
        </p:nvSpPr>
        <p:spPr>
          <a:xfrm>
            <a:off x="0" y="-3175"/>
            <a:ext cx="10688638" cy="862013"/>
          </a:xfrm>
          <a:prstGeom prst="rect">
            <a:avLst/>
          </a:prstGeom>
          <a:gradFill flip="none" rotWithShape="1">
            <a:gsLst>
              <a:gs pos="0">
                <a:schemeClr val="accent1">
                  <a:tint val="66000"/>
                  <a:satMod val="160000"/>
                </a:schemeClr>
              </a:gs>
              <a:gs pos="50000">
                <a:schemeClr val="accent1">
                  <a:tint val="44500"/>
                  <a:satMod val="160000"/>
                  <a:lumMod val="100000"/>
                </a:schemeClr>
              </a:gs>
              <a:gs pos="100000">
                <a:schemeClr val="accent1">
                  <a:tint val="23500"/>
                  <a:satMod val="160000"/>
                </a:schemeClr>
              </a:gs>
            </a:gsLst>
            <a:lin ang="600000" scaled="0"/>
            <a:tileRect/>
          </a:gradFill>
        </p:spPr>
        <p:txBody>
          <a:bodyPr lIns="91425" tIns="45714" rIns="91425" bIns="45714">
            <a:spAutoFit/>
          </a:bodyPr>
          <a:lstStyle/>
          <a:p>
            <a:pPr defTabSz="519028">
              <a:defRPr/>
            </a:pPr>
            <a:endParaRPr lang="pt-BR" sz="2500" dirty="0">
              <a:solidFill>
                <a:prstClr val="black"/>
              </a:solidFill>
              <a:latin typeface="Tahoma" pitchFamily="34" charset="0"/>
              <a:ea typeface="Tahoma" pitchFamily="34" charset="0"/>
              <a:cs typeface="Tahoma" pitchFamily="34" charset="0"/>
            </a:endParaRPr>
          </a:p>
          <a:p>
            <a:pPr defTabSz="519028">
              <a:defRPr/>
            </a:pPr>
            <a:endParaRPr lang="pt-BR" sz="2500" dirty="0">
              <a:solidFill>
                <a:prstClr val="black"/>
              </a:solidFill>
              <a:latin typeface="Tahoma" pitchFamily="34" charset="0"/>
              <a:ea typeface="Tahoma" pitchFamily="34" charset="0"/>
              <a:cs typeface="Tahoma" pitchFamily="34" charset="0"/>
            </a:endParaRPr>
          </a:p>
        </p:txBody>
      </p:sp>
      <p:sp>
        <p:nvSpPr>
          <p:cNvPr id="2052" name="CaixaDeTexto 1"/>
          <p:cNvSpPr txBox="1">
            <a:spLocks noChangeArrowheads="1"/>
          </p:cNvSpPr>
          <p:nvPr userDrawn="1"/>
        </p:nvSpPr>
        <p:spPr bwMode="auto">
          <a:xfrm>
            <a:off x="8050213" y="53975"/>
            <a:ext cx="2605087" cy="307975"/>
          </a:xfrm>
          <a:prstGeom prst="rect">
            <a:avLst/>
          </a:prstGeom>
          <a:noFill/>
          <a:ln>
            <a:noFill/>
          </a:ln>
          <a:extLst/>
        </p:spPr>
        <p:txBody>
          <a:bodyPr wrap="none" lIns="91425" tIns="45714" rIns="91425" bIns="4571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191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191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191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19113" eaLnBrk="0" fontAlgn="base" hangingPunct="0">
              <a:spcBef>
                <a:spcPct val="0"/>
              </a:spcBef>
              <a:spcAft>
                <a:spcPct val="0"/>
              </a:spcAft>
              <a:defRPr>
                <a:solidFill>
                  <a:schemeClr val="tx1"/>
                </a:solidFill>
                <a:latin typeface="Arial" charset="0"/>
                <a:ea typeface="ＭＳ Ｐゴシック" pitchFamily="34" charset="-128"/>
              </a:defRPr>
            </a:lvl9pPr>
          </a:lstStyle>
          <a:p>
            <a:pPr defTabSz="519028" eaLnBrk="1" hangingPunct="1">
              <a:defRPr/>
            </a:pPr>
            <a:r>
              <a:rPr lang="pt-BR" sz="1400" dirty="0" smtClean="0">
                <a:solidFill>
                  <a:srgbClr val="7F7F7F"/>
                </a:solidFill>
                <a:latin typeface="Tahoma" pitchFamily="34" charset="0"/>
                <a:cs typeface="Tahoma" pitchFamily="34" charset="0"/>
              </a:rPr>
              <a:t>Universidade Corporativa CPFL</a:t>
            </a:r>
          </a:p>
        </p:txBody>
      </p:sp>
      <p:pic>
        <p:nvPicPr>
          <p:cNvPr id="4101" name="Imagem 4"/>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0450" y="336550"/>
            <a:ext cx="63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9" r:id="rId1"/>
    <p:sldLayoutId id="2147483720" r:id="rId2"/>
  </p:sldLayoutIdLst>
  <p:timing>
    <p:tnLst>
      <p:par>
        <p:cTn id="1" dur="indefinite" restart="never" nodeType="tmRoot"/>
      </p:par>
    </p:tnLst>
  </p:timing>
  <p:txStyles>
    <p:titleStyle>
      <a:lvl1pPr algn="ctr" defTabSz="515938" rtl="0" eaLnBrk="0" fontAlgn="base" hangingPunct="0">
        <a:spcBef>
          <a:spcPct val="0"/>
        </a:spcBef>
        <a:spcAft>
          <a:spcPct val="0"/>
        </a:spcAft>
        <a:defRPr sz="5000" kern="1200">
          <a:solidFill>
            <a:schemeClr val="tx1"/>
          </a:solidFill>
          <a:latin typeface="+mj-lt"/>
          <a:ea typeface="ＭＳ Ｐゴシック" pitchFamily="-28" charset="-128"/>
          <a:cs typeface="ＭＳ Ｐゴシック" pitchFamily="-28" charset="-128"/>
        </a:defRPr>
      </a:lvl1pPr>
      <a:lvl2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2pPr>
      <a:lvl3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3pPr>
      <a:lvl4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4pPr>
      <a:lvl5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5pPr>
      <a:lvl6pPr marL="521278"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6pPr>
      <a:lvl7pPr marL="1042558"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7pPr>
      <a:lvl8pPr marL="1563836"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8pPr>
      <a:lvl9pPr marL="2085115"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9pPr>
    </p:titleStyle>
    <p:bodyStyle>
      <a:lvl1pPr marL="385763" indent="-385763" algn="l" defTabSz="515938"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ＭＳ Ｐゴシック" pitchFamily="-28" charset="-128"/>
          <a:cs typeface="ＭＳ Ｐゴシック" pitchFamily="-28" charset="-128"/>
        </a:defRPr>
      </a:lvl1pPr>
      <a:lvl2pPr marL="841375" indent="-320675" algn="l" defTabSz="515938"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28" charset="-128"/>
          <a:cs typeface="ＭＳ Ｐゴシック" pitchFamily="-28" charset="-128"/>
        </a:defRPr>
      </a:lvl2pPr>
      <a:lvl3pPr marL="1298575" indent="-255588" algn="l" defTabSz="515938"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ＭＳ Ｐゴシック" pitchFamily="-28" charset="-128"/>
          <a:cs typeface="ＭＳ Ｐゴシック" pitchFamily="-28" charset="-128"/>
        </a:defRPr>
      </a:lvl3pPr>
      <a:lvl4pPr marL="1819275" indent="-255588" algn="l" defTabSz="515938"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pitchFamily="-28" charset="-128"/>
          <a:cs typeface="ＭＳ Ｐゴシック" pitchFamily="-28" charset="-128"/>
        </a:defRPr>
      </a:lvl4pPr>
      <a:lvl5pPr marL="2341563" indent="-255588" algn="l" defTabSz="515938"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pitchFamily="-28" charset="-128"/>
          <a:cs typeface="ＭＳ Ｐゴシック" pitchFamily="-28" charset="-128"/>
        </a:defRPr>
      </a:lvl5pPr>
      <a:lvl6pPr marL="2867035" indent="-260638" algn="l" defTabSz="521278" rtl="0" eaLnBrk="1" latinLnBrk="0" hangingPunct="1">
        <a:spcBef>
          <a:spcPct val="20000"/>
        </a:spcBef>
        <a:buFont typeface="Arial"/>
        <a:buChar char="•"/>
        <a:defRPr sz="2300" kern="1200">
          <a:solidFill>
            <a:schemeClr val="tx1"/>
          </a:solidFill>
          <a:latin typeface="+mn-lt"/>
          <a:ea typeface="+mn-ea"/>
          <a:cs typeface="+mn-cs"/>
        </a:defRPr>
      </a:lvl6pPr>
      <a:lvl7pPr marL="3388313" indent="-260638" algn="l" defTabSz="521278" rtl="0" eaLnBrk="1" latinLnBrk="0" hangingPunct="1">
        <a:spcBef>
          <a:spcPct val="20000"/>
        </a:spcBef>
        <a:buFont typeface="Arial"/>
        <a:buChar char="•"/>
        <a:defRPr sz="2300" kern="1200">
          <a:solidFill>
            <a:schemeClr val="tx1"/>
          </a:solidFill>
          <a:latin typeface="+mn-lt"/>
          <a:ea typeface="+mn-ea"/>
          <a:cs typeface="+mn-cs"/>
        </a:defRPr>
      </a:lvl7pPr>
      <a:lvl8pPr marL="3909593" indent="-260638" algn="l" defTabSz="521278" rtl="0" eaLnBrk="1" latinLnBrk="0" hangingPunct="1">
        <a:spcBef>
          <a:spcPct val="20000"/>
        </a:spcBef>
        <a:buFont typeface="Arial"/>
        <a:buChar char="•"/>
        <a:defRPr sz="2300" kern="1200">
          <a:solidFill>
            <a:schemeClr val="tx1"/>
          </a:solidFill>
          <a:latin typeface="+mn-lt"/>
          <a:ea typeface="+mn-ea"/>
          <a:cs typeface="+mn-cs"/>
        </a:defRPr>
      </a:lvl8pPr>
      <a:lvl9pPr marL="4430871" indent="-260638" algn="l" defTabSz="521278"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278" rtl="0" eaLnBrk="1" latinLnBrk="0" hangingPunct="1">
        <a:defRPr sz="2100" kern="1200">
          <a:solidFill>
            <a:schemeClr val="tx1"/>
          </a:solidFill>
          <a:latin typeface="+mn-lt"/>
          <a:ea typeface="+mn-ea"/>
          <a:cs typeface="+mn-cs"/>
        </a:defRPr>
      </a:lvl1pPr>
      <a:lvl2pPr marL="521278" algn="l" defTabSz="521278" rtl="0" eaLnBrk="1" latinLnBrk="0" hangingPunct="1">
        <a:defRPr sz="2100" kern="1200">
          <a:solidFill>
            <a:schemeClr val="tx1"/>
          </a:solidFill>
          <a:latin typeface="+mn-lt"/>
          <a:ea typeface="+mn-ea"/>
          <a:cs typeface="+mn-cs"/>
        </a:defRPr>
      </a:lvl2pPr>
      <a:lvl3pPr marL="1042558" algn="l" defTabSz="521278" rtl="0" eaLnBrk="1" latinLnBrk="0" hangingPunct="1">
        <a:defRPr sz="2100" kern="1200">
          <a:solidFill>
            <a:schemeClr val="tx1"/>
          </a:solidFill>
          <a:latin typeface="+mn-lt"/>
          <a:ea typeface="+mn-ea"/>
          <a:cs typeface="+mn-cs"/>
        </a:defRPr>
      </a:lvl3pPr>
      <a:lvl4pPr marL="1563836" algn="l" defTabSz="521278" rtl="0" eaLnBrk="1" latinLnBrk="0" hangingPunct="1">
        <a:defRPr sz="2100" kern="1200">
          <a:solidFill>
            <a:schemeClr val="tx1"/>
          </a:solidFill>
          <a:latin typeface="+mn-lt"/>
          <a:ea typeface="+mn-ea"/>
          <a:cs typeface="+mn-cs"/>
        </a:defRPr>
      </a:lvl4pPr>
      <a:lvl5pPr marL="2085115" algn="l" defTabSz="521278" rtl="0" eaLnBrk="1" latinLnBrk="0" hangingPunct="1">
        <a:defRPr sz="2100" kern="1200">
          <a:solidFill>
            <a:schemeClr val="tx1"/>
          </a:solidFill>
          <a:latin typeface="+mn-lt"/>
          <a:ea typeface="+mn-ea"/>
          <a:cs typeface="+mn-cs"/>
        </a:defRPr>
      </a:lvl5pPr>
      <a:lvl6pPr marL="2606395" algn="l" defTabSz="521278" rtl="0" eaLnBrk="1" latinLnBrk="0" hangingPunct="1">
        <a:defRPr sz="2100" kern="1200">
          <a:solidFill>
            <a:schemeClr val="tx1"/>
          </a:solidFill>
          <a:latin typeface="+mn-lt"/>
          <a:ea typeface="+mn-ea"/>
          <a:cs typeface="+mn-cs"/>
        </a:defRPr>
      </a:lvl6pPr>
      <a:lvl7pPr marL="3127674" algn="l" defTabSz="521278" rtl="0" eaLnBrk="1" latinLnBrk="0" hangingPunct="1">
        <a:defRPr sz="2100" kern="1200">
          <a:solidFill>
            <a:schemeClr val="tx1"/>
          </a:solidFill>
          <a:latin typeface="+mn-lt"/>
          <a:ea typeface="+mn-ea"/>
          <a:cs typeface="+mn-cs"/>
        </a:defRPr>
      </a:lvl7pPr>
      <a:lvl8pPr marL="3648952" algn="l" defTabSz="521278" rtl="0" eaLnBrk="1" latinLnBrk="0" hangingPunct="1">
        <a:defRPr sz="2100" kern="1200">
          <a:solidFill>
            <a:schemeClr val="tx1"/>
          </a:solidFill>
          <a:latin typeface="+mn-lt"/>
          <a:ea typeface="+mn-ea"/>
          <a:cs typeface="+mn-cs"/>
        </a:defRPr>
      </a:lvl8pPr>
      <a:lvl9pPr marL="4170231" algn="l" defTabSz="521278"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22" name="Picture 2" descr="914-ppt_fechamento.jpg"/>
          <p:cNvPicPr>
            <a:picLocks noChangeAspect="1"/>
          </p:cNvPicPr>
          <p:nvPr userDrawn="1"/>
        </p:nvPicPr>
        <p:blipFill>
          <a:blip r:embed="rId4">
            <a:extLst>
              <a:ext uri="{28A0092B-C50C-407E-A947-70E740481C1C}">
                <a14:useLocalDpi xmlns:a14="http://schemas.microsoft.com/office/drawing/2010/main" val="0"/>
              </a:ext>
            </a:extLst>
          </a:blip>
          <a:srcRect b="10674"/>
          <a:stretch>
            <a:fillRect/>
          </a:stretch>
        </p:blipFill>
        <p:spPr bwMode="auto">
          <a:xfrm>
            <a:off x="303213" y="0"/>
            <a:ext cx="10082212"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CaixaDeTexto 5"/>
          <p:cNvSpPr txBox="1">
            <a:spLocks noChangeArrowheads="1"/>
          </p:cNvSpPr>
          <p:nvPr userDrawn="1"/>
        </p:nvSpPr>
        <p:spPr bwMode="auto">
          <a:xfrm>
            <a:off x="123825" y="7256463"/>
            <a:ext cx="3149600" cy="230187"/>
          </a:xfrm>
          <a:prstGeom prst="rect">
            <a:avLst/>
          </a:prstGeom>
          <a:noFill/>
          <a:ln>
            <a:noFill/>
          </a:ln>
          <a:extLst/>
        </p:spPr>
        <p:txBody>
          <a:bodyPr lIns="91425" tIns="45714" rIns="91425" bIns="4571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191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191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191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19113" eaLnBrk="0" fontAlgn="base" hangingPunct="0">
              <a:spcBef>
                <a:spcPct val="0"/>
              </a:spcBef>
              <a:spcAft>
                <a:spcPct val="0"/>
              </a:spcAft>
              <a:defRPr>
                <a:solidFill>
                  <a:schemeClr val="tx1"/>
                </a:solidFill>
                <a:latin typeface="Arial" charset="0"/>
                <a:ea typeface="ＭＳ Ｐゴシック" pitchFamily="34" charset="-128"/>
              </a:defRPr>
            </a:lvl9pPr>
          </a:lstStyle>
          <a:p>
            <a:pPr defTabSz="519028" eaLnBrk="1" hangingPunct="1">
              <a:defRPr/>
            </a:pPr>
            <a:r>
              <a:rPr lang="pt-BR" sz="900" dirty="0" smtClean="0">
                <a:solidFill>
                  <a:srgbClr val="7F7F7F"/>
                </a:solidFill>
                <a:latin typeface="Tahoma" pitchFamily="34" charset="0"/>
                <a:cs typeface="Tahoma" pitchFamily="34" charset="0"/>
              </a:rPr>
              <a:t>© CPFL Energia 2013 – Todos os direitos reservados.</a:t>
            </a:r>
          </a:p>
        </p:txBody>
      </p:sp>
    </p:spTree>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par>
    </p:tnLst>
  </p:timing>
  <p:txStyles>
    <p:titleStyle>
      <a:lvl1pPr algn="ctr" defTabSz="515938" rtl="0" eaLnBrk="0" fontAlgn="base" hangingPunct="0">
        <a:spcBef>
          <a:spcPct val="0"/>
        </a:spcBef>
        <a:spcAft>
          <a:spcPct val="0"/>
        </a:spcAft>
        <a:defRPr sz="5000" kern="1200">
          <a:solidFill>
            <a:schemeClr val="tx1"/>
          </a:solidFill>
          <a:latin typeface="+mj-lt"/>
          <a:ea typeface="ＭＳ Ｐゴシック" pitchFamily="-28" charset="-128"/>
          <a:cs typeface="ＭＳ Ｐゴシック" pitchFamily="-28" charset="-128"/>
        </a:defRPr>
      </a:lvl1pPr>
      <a:lvl2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2pPr>
      <a:lvl3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3pPr>
      <a:lvl4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4pPr>
      <a:lvl5pPr algn="ctr" defTabSz="515938" rtl="0" eaLnBrk="0" fontAlgn="base" hangingPunct="0">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5pPr>
      <a:lvl6pPr marL="521278"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6pPr>
      <a:lvl7pPr marL="1042558"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7pPr>
      <a:lvl8pPr marL="1563836"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8pPr>
      <a:lvl9pPr marL="2085115" algn="ctr" defTabSz="521278" rtl="0" fontAlgn="base">
        <a:spcBef>
          <a:spcPct val="0"/>
        </a:spcBef>
        <a:spcAft>
          <a:spcPct val="0"/>
        </a:spcAft>
        <a:defRPr sz="5000">
          <a:solidFill>
            <a:schemeClr val="tx1"/>
          </a:solidFill>
          <a:latin typeface="Calibri" pitchFamily="97" charset="0"/>
          <a:ea typeface="ＭＳ Ｐゴシック" pitchFamily="-28" charset="-128"/>
          <a:cs typeface="ＭＳ Ｐゴシック" pitchFamily="-28" charset="-128"/>
        </a:defRPr>
      </a:lvl9pPr>
    </p:titleStyle>
    <p:bodyStyle>
      <a:lvl1pPr marL="385763" indent="-385763" algn="l" defTabSz="515938"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ＭＳ Ｐゴシック" pitchFamily="-28" charset="-128"/>
          <a:cs typeface="ＭＳ Ｐゴシック" pitchFamily="-28" charset="-128"/>
        </a:defRPr>
      </a:lvl1pPr>
      <a:lvl2pPr marL="841375" indent="-320675" algn="l" defTabSz="515938"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28" charset="-128"/>
          <a:cs typeface="ＭＳ Ｐゴシック" pitchFamily="-28" charset="-128"/>
        </a:defRPr>
      </a:lvl2pPr>
      <a:lvl3pPr marL="1298575" indent="-255588" algn="l" defTabSz="515938"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ＭＳ Ｐゴシック" pitchFamily="-28" charset="-128"/>
          <a:cs typeface="ＭＳ Ｐゴシック" pitchFamily="-28" charset="-128"/>
        </a:defRPr>
      </a:lvl3pPr>
      <a:lvl4pPr marL="1819275" indent="-255588" algn="l" defTabSz="515938"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pitchFamily="-28" charset="-128"/>
          <a:cs typeface="ＭＳ Ｐゴシック" pitchFamily="-28" charset="-128"/>
        </a:defRPr>
      </a:lvl4pPr>
      <a:lvl5pPr marL="2341563" indent="-255588" algn="l" defTabSz="515938"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pitchFamily="-28" charset="-128"/>
          <a:cs typeface="ＭＳ Ｐゴシック" pitchFamily="-28" charset="-128"/>
        </a:defRPr>
      </a:lvl5pPr>
      <a:lvl6pPr marL="2867035" indent="-260638" algn="l" defTabSz="521278" rtl="0" eaLnBrk="1" latinLnBrk="0" hangingPunct="1">
        <a:spcBef>
          <a:spcPct val="20000"/>
        </a:spcBef>
        <a:buFont typeface="Arial"/>
        <a:buChar char="•"/>
        <a:defRPr sz="2300" kern="1200">
          <a:solidFill>
            <a:schemeClr val="tx1"/>
          </a:solidFill>
          <a:latin typeface="+mn-lt"/>
          <a:ea typeface="+mn-ea"/>
          <a:cs typeface="+mn-cs"/>
        </a:defRPr>
      </a:lvl6pPr>
      <a:lvl7pPr marL="3388313" indent="-260638" algn="l" defTabSz="521278" rtl="0" eaLnBrk="1" latinLnBrk="0" hangingPunct="1">
        <a:spcBef>
          <a:spcPct val="20000"/>
        </a:spcBef>
        <a:buFont typeface="Arial"/>
        <a:buChar char="•"/>
        <a:defRPr sz="2300" kern="1200">
          <a:solidFill>
            <a:schemeClr val="tx1"/>
          </a:solidFill>
          <a:latin typeface="+mn-lt"/>
          <a:ea typeface="+mn-ea"/>
          <a:cs typeface="+mn-cs"/>
        </a:defRPr>
      </a:lvl7pPr>
      <a:lvl8pPr marL="3909593" indent="-260638" algn="l" defTabSz="521278" rtl="0" eaLnBrk="1" latinLnBrk="0" hangingPunct="1">
        <a:spcBef>
          <a:spcPct val="20000"/>
        </a:spcBef>
        <a:buFont typeface="Arial"/>
        <a:buChar char="•"/>
        <a:defRPr sz="2300" kern="1200">
          <a:solidFill>
            <a:schemeClr val="tx1"/>
          </a:solidFill>
          <a:latin typeface="+mn-lt"/>
          <a:ea typeface="+mn-ea"/>
          <a:cs typeface="+mn-cs"/>
        </a:defRPr>
      </a:lvl8pPr>
      <a:lvl9pPr marL="4430871" indent="-260638" algn="l" defTabSz="521278"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278" rtl="0" eaLnBrk="1" latinLnBrk="0" hangingPunct="1">
        <a:defRPr sz="2100" kern="1200">
          <a:solidFill>
            <a:schemeClr val="tx1"/>
          </a:solidFill>
          <a:latin typeface="+mn-lt"/>
          <a:ea typeface="+mn-ea"/>
          <a:cs typeface="+mn-cs"/>
        </a:defRPr>
      </a:lvl1pPr>
      <a:lvl2pPr marL="521278" algn="l" defTabSz="521278" rtl="0" eaLnBrk="1" latinLnBrk="0" hangingPunct="1">
        <a:defRPr sz="2100" kern="1200">
          <a:solidFill>
            <a:schemeClr val="tx1"/>
          </a:solidFill>
          <a:latin typeface="+mn-lt"/>
          <a:ea typeface="+mn-ea"/>
          <a:cs typeface="+mn-cs"/>
        </a:defRPr>
      </a:lvl2pPr>
      <a:lvl3pPr marL="1042558" algn="l" defTabSz="521278" rtl="0" eaLnBrk="1" latinLnBrk="0" hangingPunct="1">
        <a:defRPr sz="2100" kern="1200">
          <a:solidFill>
            <a:schemeClr val="tx1"/>
          </a:solidFill>
          <a:latin typeface="+mn-lt"/>
          <a:ea typeface="+mn-ea"/>
          <a:cs typeface="+mn-cs"/>
        </a:defRPr>
      </a:lvl3pPr>
      <a:lvl4pPr marL="1563836" algn="l" defTabSz="521278" rtl="0" eaLnBrk="1" latinLnBrk="0" hangingPunct="1">
        <a:defRPr sz="2100" kern="1200">
          <a:solidFill>
            <a:schemeClr val="tx1"/>
          </a:solidFill>
          <a:latin typeface="+mn-lt"/>
          <a:ea typeface="+mn-ea"/>
          <a:cs typeface="+mn-cs"/>
        </a:defRPr>
      </a:lvl4pPr>
      <a:lvl5pPr marL="2085115" algn="l" defTabSz="521278" rtl="0" eaLnBrk="1" latinLnBrk="0" hangingPunct="1">
        <a:defRPr sz="2100" kern="1200">
          <a:solidFill>
            <a:schemeClr val="tx1"/>
          </a:solidFill>
          <a:latin typeface="+mn-lt"/>
          <a:ea typeface="+mn-ea"/>
          <a:cs typeface="+mn-cs"/>
        </a:defRPr>
      </a:lvl5pPr>
      <a:lvl6pPr marL="2606395" algn="l" defTabSz="521278" rtl="0" eaLnBrk="1" latinLnBrk="0" hangingPunct="1">
        <a:defRPr sz="2100" kern="1200">
          <a:solidFill>
            <a:schemeClr val="tx1"/>
          </a:solidFill>
          <a:latin typeface="+mn-lt"/>
          <a:ea typeface="+mn-ea"/>
          <a:cs typeface="+mn-cs"/>
        </a:defRPr>
      </a:lvl6pPr>
      <a:lvl7pPr marL="3127674" algn="l" defTabSz="521278" rtl="0" eaLnBrk="1" latinLnBrk="0" hangingPunct="1">
        <a:defRPr sz="2100" kern="1200">
          <a:solidFill>
            <a:schemeClr val="tx1"/>
          </a:solidFill>
          <a:latin typeface="+mn-lt"/>
          <a:ea typeface="+mn-ea"/>
          <a:cs typeface="+mn-cs"/>
        </a:defRPr>
      </a:lvl7pPr>
      <a:lvl8pPr marL="3648952" algn="l" defTabSz="521278" rtl="0" eaLnBrk="1" latinLnBrk="0" hangingPunct="1">
        <a:defRPr sz="2100" kern="1200">
          <a:solidFill>
            <a:schemeClr val="tx1"/>
          </a:solidFill>
          <a:latin typeface="+mn-lt"/>
          <a:ea typeface="+mn-ea"/>
          <a:cs typeface="+mn-cs"/>
        </a:defRPr>
      </a:lvl8pPr>
      <a:lvl9pPr marL="4170231" algn="l" defTabSz="521278"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146" name="Espaço Reservado para Título 1"/>
          <p:cNvSpPr>
            <a:spLocks noGrp="1"/>
          </p:cNvSpPr>
          <p:nvPr>
            <p:ph type="title"/>
          </p:nvPr>
        </p:nvSpPr>
        <p:spPr bwMode="auto">
          <a:xfrm>
            <a:off x="534988" y="303213"/>
            <a:ext cx="96186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74" tIns="52138" rIns="104274" bIns="52138" numCol="1" anchor="ctr" anchorCtr="0" compatLnSpc="1">
            <a:prstTxWarp prst="textNoShape">
              <a:avLst/>
            </a:prstTxWarp>
          </a:bodyPr>
          <a:lstStyle/>
          <a:p>
            <a:pPr lvl="0"/>
            <a:r>
              <a:rPr lang="pt-BR" altLang="en-US" smtClean="0"/>
              <a:t>Clique para editar o estilo do título mestre</a:t>
            </a:r>
          </a:p>
        </p:txBody>
      </p:sp>
      <p:sp>
        <p:nvSpPr>
          <p:cNvPr id="6147" name="Espaço Reservado para Texto 2"/>
          <p:cNvSpPr>
            <a:spLocks noGrp="1"/>
          </p:cNvSpPr>
          <p:nvPr>
            <p:ph type="body" idx="1"/>
          </p:nvPr>
        </p:nvSpPr>
        <p:spPr bwMode="auto">
          <a:xfrm>
            <a:off x="534988" y="1765300"/>
            <a:ext cx="961866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74" tIns="52138" rIns="104274" bIns="52138" numCol="1" anchor="t" anchorCtr="0" compatLnSpc="1">
            <a:prstTxWarp prst="textNoShape">
              <a:avLst/>
            </a:prstTxWarp>
          </a:bodyPr>
          <a:lstStyle/>
          <a:p>
            <a:pPr lvl="0"/>
            <a:r>
              <a:rPr lang="pt-BR" altLang="en-US" smtClean="0"/>
              <a:t>Clique para editar os estilos do texto mestre</a:t>
            </a:r>
          </a:p>
          <a:p>
            <a:pPr lvl="1"/>
            <a:r>
              <a:rPr lang="pt-BR" altLang="en-US" smtClean="0"/>
              <a:t>Segundo nível</a:t>
            </a:r>
          </a:p>
          <a:p>
            <a:pPr lvl="2"/>
            <a:r>
              <a:rPr lang="pt-BR" altLang="en-US" smtClean="0"/>
              <a:t>Terceiro nível</a:t>
            </a:r>
          </a:p>
          <a:p>
            <a:pPr lvl="3"/>
            <a:r>
              <a:rPr lang="pt-BR" altLang="en-US" smtClean="0"/>
              <a:t>Quarto nível</a:t>
            </a:r>
          </a:p>
          <a:p>
            <a:pPr lvl="4"/>
            <a:r>
              <a:rPr lang="pt-BR" altLang="en-US" smtClean="0"/>
              <a:t>Quinto nível</a:t>
            </a:r>
          </a:p>
        </p:txBody>
      </p:sp>
      <p:sp>
        <p:nvSpPr>
          <p:cNvPr id="4" name="Espaço Reservado para Data 3"/>
          <p:cNvSpPr>
            <a:spLocks noGrp="1"/>
          </p:cNvSpPr>
          <p:nvPr>
            <p:ph type="dt" sz="half" idx="2"/>
          </p:nvPr>
        </p:nvSpPr>
        <p:spPr>
          <a:xfrm>
            <a:off x="534988" y="7010400"/>
            <a:ext cx="2493962" cy="401638"/>
          </a:xfrm>
          <a:prstGeom prst="rect">
            <a:avLst/>
          </a:prstGeom>
        </p:spPr>
        <p:txBody>
          <a:bodyPr vert="horz" lIns="104274" tIns="52138" rIns="104274" bIns="52138" rtlCol="0" anchor="ctr"/>
          <a:lstStyle>
            <a:lvl1pPr algn="l" defTabSz="519048">
              <a:defRPr sz="1400" smtClean="0">
                <a:solidFill>
                  <a:schemeClr val="tx1">
                    <a:tint val="75000"/>
                  </a:schemeClr>
                </a:solidFill>
                <a:latin typeface="Arial" charset="0"/>
                <a:cs typeface="+mn-cs"/>
              </a:defRPr>
            </a:lvl1pPr>
          </a:lstStyle>
          <a:p>
            <a:pPr>
              <a:defRPr/>
            </a:pPr>
            <a:fld id="{AFF2DA89-CE77-45F7-B47A-477D9955DAA6}" type="datetimeFigureOut">
              <a:rPr lang="pt-BR"/>
              <a:pPr>
                <a:defRPr/>
              </a:pPr>
              <a:t>17/03/2025</a:t>
            </a:fld>
            <a:endParaRPr lang="pt-BR"/>
          </a:p>
        </p:txBody>
      </p:sp>
      <p:sp>
        <p:nvSpPr>
          <p:cNvPr id="5" name="Espaço Reservado para Rodapé 4"/>
          <p:cNvSpPr>
            <a:spLocks noGrp="1"/>
          </p:cNvSpPr>
          <p:nvPr>
            <p:ph type="ftr" sz="quarter" idx="3"/>
          </p:nvPr>
        </p:nvSpPr>
        <p:spPr>
          <a:xfrm>
            <a:off x="3651250" y="7010400"/>
            <a:ext cx="3386138" cy="401638"/>
          </a:xfrm>
          <a:prstGeom prst="rect">
            <a:avLst/>
          </a:prstGeom>
        </p:spPr>
        <p:txBody>
          <a:bodyPr vert="horz" lIns="104274" tIns="52138" rIns="104274" bIns="52138" rtlCol="0" anchor="ctr"/>
          <a:lstStyle>
            <a:lvl1pPr algn="ctr" defTabSz="519048">
              <a:defRPr sz="1400" smtClean="0">
                <a:solidFill>
                  <a:schemeClr val="tx1">
                    <a:tint val="75000"/>
                  </a:schemeClr>
                </a:solidFill>
                <a:latin typeface="Arial" charset="0"/>
                <a:cs typeface="+mn-cs"/>
              </a:defRPr>
            </a:lvl1pPr>
          </a:lstStyle>
          <a:p>
            <a:pPr>
              <a:defRPr/>
            </a:pPr>
            <a:endParaRPr lang="pt-BR"/>
          </a:p>
        </p:txBody>
      </p:sp>
      <p:sp>
        <p:nvSpPr>
          <p:cNvPr id="6" name="Espaço Reservado para Número de Slide 5"/>
          <p:cNvSpPr>
            <a:spLocks noGrp="1"/>
          </p:cNvSpPr>
          <p:nvPr>
            <p:ph type="sldNum" sz="quarter" idx="4"/>
          </p:nvPr>
        </p:nvSpPr>
        <p:spPr>
          <a:xfrm>
            <a:off x="7659688" y="7010400"/>
            <a:ext cx="2493962" cy="401638"/>
          </a:xfrm>
          <a:prstGeom prst="rect">
            <a:avLst/>
          </a:prstGeom>
        </p:spPr>
        <p:txBody>
          <a:bodyPr vert="horz" wrap="square" lIns="104274" tIns="52138" rIns="104274" bIns="52138" numCol="1" anchor="ctr" anchorCtr="0" compatLnSpc="1">
            <a:prstTxWarp prst="textNoShape">
              <a:avLst/>
            </a:prstTxWarp>
          </a:bodyPr>
          <a:lstStyle>
            <a:lvl1pPr algn="r">
              <a:defRPr sz="1400">
                <a:solidFill>
                  <a:srgbClr val="898989"/>
                </a:solidFill>
              </a:defRPr>
            </a:lvl1pPr>
          </a:lstStyle>
          <a:p>
            <a:fld id="{60411C60-0E38-4E6D-BD4C-C50B21C96A4F}" type="slidenum">
              <a:rPr lang="pt-BR" altLang="en-US"/>
              <a:pPr/>
              <a:t>‹#›</a:t>
            </a:fld>
            <a:endParaRPr lang="pt-BR" altLang="en-US"/>
          </a:p>
        </p:txBody>
      </p:sp>
      <p:pic>
        <p:nvPicPr>
          <p:cNvPr id="6151" name="Picture 4" descr="914-ppt_CAPA.jpg"/>
          <p:cNvPicPr>
            <a:picLocks noChangeAspect="1"/>
          </p:cNvPicPr>
          <p:nvPr userDrawn="1"/>
        </p:nvPicPr>
        <p:blipFill>
          <a:blip r:embed="rId15">
            <a:extLst>
              <a:ext uri="{28A0092B-C50C-407E-A947-70E740481C1C}">
                <a14:useLocalDpi xmlns:a14="http://schemas.microsoft.com/office/drawing/2010/main" val="0"/>
              </a:ext>
            </a:extLst>
          </a:blip>
          <a:srcRect r="48997" b="6673"/>
          <a:stretch>
            <a:fillRect/>
          </a:stretch>
        </p:blipFill>
        <p:spPr bwMode="auto">
          <a:xfrm>
            <a:off x="22225" y="-1588"/>
            <a:ext cx="5141913" cy="705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1"/>
          <p:cNvSpPr txBox="1">
            <a:spLocks noChangeArrowheads="1"/>
          </p:cNvSpPr>
          <p:nvPr userDrawn="1"/>
        </p:nvSpPr>
        <p:spPr bwMode="auto">
          <a:xfrm>
            <a:off x="123825" y="7256463"/>
            <a:ext cx="3149600" cy="215900"/>
          </a:xfrm>
          <a:prstGeom prst="rect">
            <a:avLst/>
          </a:prstGeom>
          <a:noFill/>
          <a:ln>
            <a:noFill/>
          </a:ln>
          <a:extLst/>
        </p:spPr>
        <p:txBody>
          <a:bodyPr lIns="91428" tIns="45715" rIns="91428" bIns="45715">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191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191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191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19113" eaLnBrk="0" fontAlgn="base" hangingPunct="0">
              <a:spcBef>
                <a:spcPct val="0"/>
              </a:spcBef>
              <a:spcAft>
                <a:spcPct val="0"/>
              </a:spcAft>
              <a:defRPr>
                <a:solidFill>
                  <a:schemeClr val="tx1"/>
                </a:solidFill>
                <a:latin typeface="Arial" charset="0"/>
                <a:ea typeface="ＭＳ Ｐゴシック" pitchFamily="34" charset="-128"/>
              </a:defRPr>
            </a:lvl9pPr>
          </a:lstStyle>
          <a:p>
            <a:pPr defTabSz="519048" eaLnBrk="1" hangingPunct="1">
              <a:defRPr/>
            </a:pPr>
            <a:r>
              <a:rPr lang="pt-BR" sz="800" smtClean="0">
                <a:solidFill>
                  <a:srgbClr val="7F7F7F"/>
                </a:solidFill>
                <a:latin typeface="Tahoma" pitchFamily="34" charset="0"/>
                <a:cs typeface="Tahoma" pitchFamily="34" charset="0"/>
              </a:rPr>
              <a:t>© CPFL Energia 2013 – Todos os direitos reservados.</a:t>
            </a:r>
          </a:p>
        </p:txBody>
      </p:sp>
      <p:pic>
        <p:nvPicPr>
          <p:cNvPr id="6153" name="Imagem 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9975850" y="7021513"/>
            <a:ext cx="63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1041400" rtl="0" fontAlgn="base">
        <a:spcBef>
          <a:spcPct val="0"/>
        </a:spcBef>
        <a:spcAft>
          <a:spcPct val="0"/>
        </a:spcAft>
        <a:defRPr sz="5000" kern="1200">
          <a:solidFill>
            <a:schemeClr val="tx1"/>
          </a:solidFill>
          <a:latin typeface="+mj-lt"/>
          <a:ea typeface="+mj-ea"/>
          <a:cs typeface="+mj-cs"/>
        </a:defRPr>
      </a:lvl1pPr>
      <a:lvl2pPr algn="ctr" defTabSz="1041400" rtl="0" fontAlgn="base">
        <a:spcBef>
          <a:spcPct val="0"/>
        </a:spcBef>
        <a:spcAft>
          <a:spcPct val="0"/>
        </a:spcAft>
        <a:defRPr sz="5000">
          <a:solidFill>
            <a:schemeClr val="tx1"/>
          </a:solidFill>
          <a:latin typeface="Calibri" panose="020F0502020204030204" pitchFamily="34" charset="0"/>
        </a:defRPr>
      </a:lvl2pPr>
      <a:lvl3pPr algn="ctr" defTabSz="1041400" rtl="0" fontAlgn="base">
        <a:spcBef>
          <a:spcPct val="0"/>
        </a:spcBef>
        <a:spcAft>
          <a:spcPct val="0"/>
        </a:spcAft>
        <a:defRPr sz="5000">
          <a:solidFill>
            <a:schemeClr val="tx1"/>
          </a:solidFill>
          <a:latin typeface="Calibri" panose="020F0502020204030204" pitchFamily="34" charset="0"/>
        </a:defRPr>
      </a:lvl3pPr>
      <a:lvl4pPr algn="ctr" defTabSz="1041400" rtl="0" fontAlgn="base">
        <a:spcBef>
          <a:spcPct val="0"/>
        </a:spcBef>
        <a:spcAft>
          <a:spcPct val="0"/>
        </a:spcAft>
        <a:defRPr sz="5000">
          <a:solidFill>
            <a:schemeClr val="tx1"/>
          </a:solidFill>
          <a:latin typeface="Calibri" panose="020F0502020204030204" pitchFamily="34" charset="0"/>
        </a:defRPr>
      </a:lvl4pPr>
      <a:lvl5pPr algn="ctr" defTabSz="1041400" rtl="0" fontAlgn="base">
        <a:spcBef>
          <a:spcPct val="0"/>
        </a:spcBef>
        <a:spcAft>
          <a:spcPct val="0"/>
        </a:spcAft>
        <a:defRPr sz="5000">
          <a:solidFill>
            <a:schemeClr val="tx1"/>
          </a:solidFill>
          <a:latin typeface="Calibri" panose="020F0502020204030204" pitchFamily="34" charset="0"/>
        </a:defRPr>
      </a:lvl5pPr>
      <a:lvl6pPr marL="457200" algn="ctr" defTabSz="1041400" rtl="0" fontAlgn="base">
        <a:spcBef>
          <a:spcPct val="0"/>
        </a:spcBef>
        <a:spcAft>
          <a:spcPct val="0"/>
        </a:spcAft>
        <a:defRPr sz="5000">
          <a:solidFill>
            <a:schemeClr val="tx1"/>
          </a:solidFill>
          <a:latin typeface="Calibri" panose="020F0502020204030204" pitchFamily="34" charset="0"/>
        </a:defRPr>
      </a:lvl6pPr>
      <a:lvl7pPr marL="914400" algn="ctr" defTabSz="1041400" rtl="0" fontAlgn="base">
        <a:spcBef>
          <a:spcPct val="0"/>
        </a:spcBef>
        <a:spcAft>
          <a:spcPct val="0"/>
        </a:spcAft>
        <a:defRPr sz="5000">
          <a:solidFill>
            <a:schemeClr val="tx1"/>
          </a:solidFill>
          <a:latin typeface="Calibri" panose="020F0502020204030204" pitchFamily="34" charset="0"/>
        </a:defRPr>
      </a:lvl7pPr>
      <a:lvl8pPr marL="1371600" algn="ctr" defTabSz="1041400" rtl="0" fontAlgn="base">
        <a:spcBef>
          <a:spcPct val="0"/>
        </a:spcBef>
        <a:spcAft>
          <a:spcPct val="0"/>
        </a:spcAft>
        <a:defRPr sz="5000">
          <a:solidFill>
            <a:schemeClr val="tx1"/>
          </a:solidFill>
          <a:latin typeface="Calibri" panose="020F0502020204030204" pitchFamily="34" charset="0"/>
        </a:defRPr>
      </a:lvl8pPr>
      <a:lvl9pPr marL="1828800" algn="ctr" defTabSz="1041400" rtl="0" fontAlgn="base">
        <a:spcBef>
          <a:spcPct val="0"/>
        </a:spcBef>
        <a:spcAft>
          <a:spcPct val="0"/>
        </a:spcAft>
        <a:defRPr sz="5000">
          <a:solidFill>
            <a:schemeClr val="tx1"/>
          </a:solidFill>
          <a:latin typeface="Calibri" panose="020F0502020204030204" pitchFamily="34" charset="0"/>
        </a:defRPr>
      </a:lvl9pPr>
    </p:titleStyle>
    <p:bodyStyle>
      <a:lvl1pPr marL="390525" indent="-390525" algn="l" defTabSz="1041400" rtl="0" fontAlgn="base">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46138" indent="-325438" algn="l" defTabSz="10414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2pPr>
      <a:lvl3pPr marL="1303338" indent="-260350" algn="l" defTabSz="1041400" rtl="0" fontAlgn="base">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824038" indent="-260350" algn="l" defTabSz="1041400" rtl="0" fontAlgn="base">
        <a:spcBef>
          <a:spcPct val="20000"/>
        </a:spcBef>
        <a:spcAft>
          <a:spcPct val="0"/>
        </a:spcAft>
        <a:buFont typeface="Arial" panose="020B0604020202020204" pitchFamily="34" charset="0"/>
        <a:buChar char="–"/>
        <a:defRPr sz="2300" kern="1200">
          <a:solidFill>
            <a:schemeClr val="tx1"/>
          </a:solidFill>
          <a:latin typeface="+mn-lt"/>
          <a:ea typeface="+mn-ea"/>
          <a:cs typeface="+mn-cs"/>
        </a:defRPr>
      </a:lvl4pPr>
      <a:lvl5pPr marL="2344738" indent="-260350" algn="l" defTabSz="1041400" rtl="0" fontAlgn="base">
        <a:spcBef>
          <a:spcPct val="20000"/>
        </a:spcBef>
        <a:spcAft>
          <a:spcPct val="0"/>
        </a:spcAft>
        <a:buFont typeface="Arial" panose="020B0604020202020204" pitchFamily="34" charset="0"/>
        <a:buChar char="»"/>
        <a:defRPr sz="2300" kern="1200">
          <a:solidFill>
            <a:schemeClr val="tx1"/>
          </a:solidFill>
          <a:latin typeface="+mn-lt"/>
          <a:ea typeface="+mn-ea"/>
          <a:cs typeface="+mn-cs"/>
        </a:defRPr>
      </a:lvl5pPr>
      <a:lvl6pPr marL="2867547" indent="-260685" algn="l" defTabSz="1042744"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919" indent="-260685" algn="l" defTabSz="1042744"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0291" indent="-260685" algn="l" defTabSz="1042744"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1663" indent="-260685" algn="l" defTabSz="1042744"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pt-BR"/>
      </a:defPPr>
      <a:lvl1pPr marL="0" algn="l" defTabSz="1042744" rtl="0" eaLnBrk="1" latinLnBrk="0" hangingPunct="1">
        <a:defRPr sz="2100" kern="1200">
          <a:solidFill>
            <a:schemeClr val="tx1"/>
          </a:solidFill>
          <a:latin typeface="+mn-lt"/>
          <a:ea typeface="+mn-ea"/>
          <a:cs typeface="+mn-cs"/>
        </a:defRPr>
      </a:lvl1pPr>
      <a:lvl2pPr marL="521373" algn="l" defTabSz="1042744" rtl="0" eaLnBrk="1" latinLnBrk="0" hangingPunct="1">
        <a:defRPr sz="2100" kern="1200">
          <a:solidFill>
            <a:schemeClr val="tx1"/>
          </a:solidFill>
          <a:latin typeface="+mn-lt"/>
          <a:ea typeface="+mn-ea"/>
          <a:cs typeface="+mn-cs"/>
        </a:defRPr>
      </a:lvl2pPr>
      <a:lvl3pPr marL="1042744" algn="l" defTabSz="1042744" rtl="0" eaLnBrk="1" latinLnBrk="0" hangingPunct="1">
        <a:defRPr sz="2100" kern="1200">
          <a:solidFill>
            <a:schemeClr val="tx1"/>
          </a:solidFill>
          <a:latin typeface="+mn-lt"/>
          <a:ea typeface="+mn-ea"/>
          <a:cs typeface="+mn-cs"/>
        </a:defRPr>
      </a:lvl3pPr>
      <a:lvl4pPr marL="1564117" algn="l" defTabSz="1042744" rtl="0" eaLnBrk="1" latinLnBrk="0" hangingPunct="1">
        <a:defRPr sz="2100" kern="1200">
          <a:solidFill>
            <a:schemeClr val="tx1"/>
          </a:solidFill>
          <a:latin typeface="+mn-lt"/>
          <a:ea typeface="+mn-ea"/>
          <a:cs typeface="+mn-cs"/>
        </a:defRPr>
      </a:lvl4pPr>
      <a:lvl5pPr marL="2085489" algn="l" defTabSz="1042744" rtl="0" eaLnBrk="1" latinLnBrk="0" hangingPunct="1">
        <a:defRPr sz="2100" kern="1200">
          <a:solidFill>
            <a:schemeClr val="tx1"/>
          </a:solidFill>
          <a:latin typeface="+mn-lt"/>
          <a:ea typeface="+mn-ea"/>
          <a:cs typeface="+mn-cs"/>
        </a:defRPr>
      </a:lvl5pPr>
      <a:lvl6pPr marL="2606860" algn="l" defTabSz="1042744" rtl="0" eaLnBrk="1" latinLnBrk="0" hangingPunct="1">
        <a:defRPr sz="2100" kern="1200">
          <a:solidFill>
            <a:schemeClr val="tx1"/>
          </a:solidFill>
          <a:latin typeface="+mn-lt"/>
          <a:ea typeface="+mn-ea"/>
          <a:cs typeface="+mn-cs"/>
        </a:defRPr>
      </a:lvl6pPr>
      <a:lvl7pPr marL="3128233" algn="l" defTabSz="1042744" rtl="0" eaLnBrk="1" latinLnBrk="0" hangingPunct="1">
        <a:defRPr sz="2100" kern="1200">
          <a:solidFill>
            <a:schemeClr val="tx1"/>
          </a:solidFill>
          <a:latin typeface="+mn-lt"/>
          <a:ea typeface="+mn-ea"/>
          <a:cs typeface="+mn-cs"/>
        </a:defRPr>
      </a:lvl7pPr>
      <a:lvl8pPr marL="3649605" algn="l" defTabSz="1042744" rtl="0" eaLnBrk="1" latinLnBrk="0" hangingPunct="1">
        <a:defRPr sz="2100" kern="1200">
          <a:solidFill>
            <a:schemeClr val="tx1"/>
          </a:solidFill>
          <a:latin typeface="+mn-lt"/>
          <a:ea typeface="+mn-ea"/>
          <a:cs typeface="+mn-cs"/>
        </a:defRPr>
      </a:lvl8pPr>
      <a:lvl9pPr marL="4170977" algn="l" defTabSz="104274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image" Target="../media/image93.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1.xml"/><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10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7.xml"/><Relationship Id="rId1" Type="http://schemas.openxmlformats.org/officeDocument/2006/relationships/slideLayout" Target="../slideLayouts/slideLayout5.xml"/><Relationship Id="rId4" Type="http://schemas.openxmlformats.org/officeDocument/2006/relationships/image" Target="../media/image11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8.xml"/><Relationship Id="rId1" Type="http://schemas.openxmlformats.org/officeDocument/2006/relationships/slideLayout" Target="../slideLayouts/slideLayout5.xml"/><Relationship Id="rId4" Type="http://schemas.openxmlformats.org/officeDocument/2006/relationships/image" Target="../media/image112.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image" Target="../media/image11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0.xml"/><Relationship Id="rId1" Type="http://schemas.openxmlformats.org/officeDocument/2006/relationships/slideLayout" Target="../slideLayouts/slideLayout5.xml"/><Relationship Id="rId4" Type="http://schemas.openxmlformats.org/officeDocument/2006/relationships/image" Target="../media/image11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9.xml"/><Relationship Id="rId1" Type="http://schemas.openxmlformats.org/officeDocument/2006/relationships/slideLayout" Target="../slideLayouts/slideLayout5.xml"/><Relationship Id="rId4" Type="http://schemas.openxmlformats.org/officeDocument/2006/relationships/image" Target="../media/image12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0.xml"/><Relationship Id="rId1" Type="http://schemas.openxmlformats.org/officeDocument/2006/relationships/slideLayout" Target="../slideLayouts/slideLayout5.xml"/><Relationship Id="rId4" Type="http://schemas.openxmlformats.org/officeDocument/2006/relationships/image" Target="../media/image126.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ahUKEwjPg6qchJfNAhXEKCYKHbRlCSIQjRwIBw&amp;url=http%3A%2F%2Fwww.drsergio.com.br%2FNR35%2FNR35c.html&amp;psig=AFQjCNEUybIrznXtyGonKMd3oNdNMb_otQ&amp;ust=1465427286644696"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hyperlink" Target="Apresenta&#231;&#227;o/14-Acidente%20andaime.mp4" TargetMode="External"/><Relationship Id="rId5" Type="http://schemas.openxmlformats.org/officeDocument/2006/relationships/image" Target="../media/image23.jpeg"/><Relationship Id="rId10" Type="http://schemas.openxmlformats.org/officeDocument/2006/relationships/hyperlink" Target="Apresenta&#231;&#227;o/02%20queda%20do%20andaime.mp4" TargetMode="External"/><Relationship Id="rId4" Type="http://schemas.openxmlformats.org/officeDocument/2006/relationships/image" Target="../media/image22.jpeg"/><Relationship Id="rId9" Type="http://schemas.openxmlformats.org/officeDocument/2006/relationships/image" Target="../media/image27.jpeg"/></Relationships>
</file>

<file path=ppt/slides/_rels/slide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Apresenta&#231;&#227;o/25-estabilizador.JPG" TargetMode="External"/><Relationship Id="rId5" Type="http://schemas.openxmlformats.org/officeDocument/2006/relationships/hyperlink" Target="Apresenta&#231;&#227;o/24-ACIDENTE%20CESTA%20AEREA__(360p).mp4" TargetMode="External"/><Relationship Id="rId4" Type="http://schemas.openxmlformats.org/officeDocument/2006/relationships/image" Target="../media/image29.jpeg"/></Relationships>
</file>

<file path=ppt/slides/_rels/slide7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7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1.bin"/><Relationship Id="rId4" Type="http://schemas.openxmlformats.org/officeDocument/2006/relationships/image" Target="../media/image32.jpeg"/><Relationship Id="rId9"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Apresenta&#231;&#227;o/04%20-%20Verifica&#231;&#227;o%20em%20poste%20CORRIGIR.ppt" TargetMode="External"/><Relationship Id="rId4" Type="http://schemas.openxmlformats.org/officeDocument/2006/relationships/image" Target="../media/image35.jpeg"/></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8" Type="http://schemas.openxmlformats.org/officeDocument/2006/relationships/hyperlink" Target="Apresenta&#231;&#227;o/15%20-%20AMARRA&#199;&#195;O%20DE%20ESCADA.ppt" TargetMode="External"/><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hyperlink" Target="Apresenta&#231;&#227;o/15-A-Amarra&#231;&#227;o%20de%20escada%20na%20parte%20superior.ppt" TargetMode="External"/><Relationship Id="rId4" Type="http://schemas.openxmlformats.org/officeDocument/2006/relationships/image" Target="../media/image40.png"/><Relationship Id="rId9" Type="http://schemas.openxmlformats.org/officeDocument/2006/relationships/hyperlink" Target="Apresenta&#231;&#227;o/16%20-%20Amarra&#231;&#227;o%20escada%20-%20metodo%20la&#231;ada.pp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Apresenta&#231;&#227;o/23-%20Vestir%20o%20cinto%20p&#225;ra-quedista-OK.ppt" TargetMode="External"/><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Apresenta&#231;&#227;o/06-Queda%20de%20Altura%20-fator%20queda.wmv" TargetMode="External"/><Relationship Id="rId5" Type="http://schemas.openxmlformats.org/officeDocument/2006/relationships/image" Target="../media/image62.jpeg"/><Relationship Id="rId4" Type="http://schemas.openxmlformats.org/officeDocument/2006/relationships/image" Target="../media/image61.jpeg"/></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hyperlink" Target="Apresenta&#231;&#227;o/18-%20GED%2014803.ppt" TargetMode="External"/><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87.xml.rels><?xml version="1.0" encoding="UTF-8" standalone="yes"?>
<Relationships xmlns="http://schemas.openxmlformats.org/package/2006/relationships"><Relationship Id="rId8" Type="http://schemas.openxmlformats.org/officeDocument/2006/relationships/hyperlink" Target="Apresenta&#231;&#227;o/05-talabarte%20com%20absorvedor.mpg" TargetMode="External"/><Relationship Id="rId3" Type="http://schemas.openxmlformats.org/officeDocument/2006/relationships/image" Target="../media/image69.jpeg"/><Relationship Id="rId7" Type="http://schemas.openxmlformats.org/officeDocument/2006/relationships/hyperlink" Target="Apresenta&#231;&#227;o/04-talabarte%20sem%20absorvedor.mpg"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file:///G:\Conte&#250;do\talabarte%20sem%20absorvedor.mpg" TargetMode="External"/><Relationship Id="rId5" Type="http://schemas.openxmlformats.org/officeDocument/2006/relationships/hyperlink" Target="talabarte%20sem%20absorvedor.mpg" TargetMode="External"/><Relationship Id="rId4" Type="http://schemas.openxmlformats.org/officeDocument/2006/relationships/hyperlink" Target="talabarte%20com%20absorvedor.mp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hyperlink" Target="Apresenta&#231;&#227;o/07-%20Cinto%20mal%20ajustado.ppt" TargetMode="External"/><Relationship Id="rId4" Type="http://schemas.openxmlformats.org/officeDocument/2006/relationships/image" Target="../media/image71.jpeg"/></Relationships>
</file>

<file path=ppt/slides/_rels/slide89.xml.rels><?xml version="1.0" encoding="UTF-8" standalone="yes"?>
<Relationships xmlns="http://schemas.openxmlformats.org/package/2006/relationships"><Relationship Id="rId8" Type="http://schemas.openxmlformats.org/officeDocument/2006/relationships/hyperlink" Target="Apresenta&#231;&#227;o/11-%20teste%20escada%20madeira%20suporte%20V.AVI" TargetMode="External"/><Relationship Id="rId3" Type="http://schemas.openxmlformats.org/officeDocument/2006/relationships/image" Target="../media/image72.jpeg"/><Relationship Id="rId7" Type="http://schemas.openxmlformats.org/officeDocument/2006/relationships/hyperlink" Target="Apresenta&#231;&#227;o/10-teste%20%201%20degrau%20escada%20de%20madeira.AVI" TargetMode="External"/><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hyperlink" Target="Apresenta&#231;&#227;o/09-%20teste%20escada%20de%20fibra.AVI" TargetMode="External"/><Relationship Id="rId11" Type="http://schemas.openxmlformats.org/officeDocument/2006/relationships/hyperlink" Target="Apresenta&#231;&#227;o/17-%20Instala&#231;&#227;o%20e%20retirada%20de%20linha%20da%20viva%20-%20Poste-.ppt" TargetMode="External"/><Relationship Id="rId5" Type="http://schemas.openxmlformats.org/officeDocument/2006/relationships/image" Target="../media/image74.jpeg"/><Relationship Id="rId10" Type="http://schemas.openxmlformats.org/officeDocument/2006/relationships/hyperlink" Target="Apresenta&#231;&#227;o/13-%20degrau%20+%20montante.AVI" TargetMode="External"/><Relationship Id="rId4" Type="http://schemas.openxmlformats.org/officeDocument/2006/relationships/image" Target="../media/image73.jpeg"/><Relationship Id="rId9" Type="http://schemas.openxmlformats.org/officeDocument/2006/relationships/hyperlink" Target="Apresenta&#231;&#227;o/12-%20madeira%202%20degrau.AVI"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hyperlink" Target="Apresenta&#231;&#227;o/08-Cal&#231;ar%20Ve&#237;culos.ppt" TargetMode="External"/><Relationship Id="rId4" Type="http://schemas.openxmlformats.org/officeDocument/2006/relationships/image" Target="../media/image76.jpeg"/></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hyperlink" Target="Apresenta&#231;&#227;o/SLIDE%203%20-%20Verifica&#231;&#227;o%20poste%20de%20trilho%20NR%2035.pptx"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Apresenta&#231;&#227;o/Slide%204b%20-%20INSTALA&#199;&#195;O%20LINHA%20DA%20VIDA%20ESCADA%20DE%20MADEIRA%20R35.pptx" TargetMode="External"/><Relationship Id="rId2" Type="http://schemas.openxmlformats.org/officeDocument/2006/relationships/hyperlink" Target="Apresenta&#231;&#227;o/16%20-%20Amarra&#231;&#227;o%20escada%20-%20metodo%20la&#231;ada.ppt" TargetMode="Externa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Apresenta&#231;&#227;o/SLIDE%205%20-%20Apresenta&#231;&#227;o%20-%20Talabarte%20Cinto%20Leal%20Cesto%20a&#233;reo%20CPFL%20NR%2035.pptx" TargetMode="External"/><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1.xml"/><Relationship Id="rId5" Type="http://schemas.openxmlformats.org/officeDocument/2006/relationships/hyperlink" Target="Apresenta&#231;&#227;o/SLIDE%206%20-%20SegInformativo_novembro_2012-nr35.pdf" TargetMode="External"/><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3" Type="http://schemas.openxmlformats.org/officeDocument/2006/relationships/hyperlink" Target="Apresenta&#231;&#227;o/Slide%207b%20-%20An&#225;lise%20do%20ponto%20de%20ancoragem%20da%20linha%20de%20vida.pptx" TargetMode="External"/><Relationship Id="rId2" Type="http://schemas.openxmlformats.org/officeDocument/2006/relationships/hyperlink" Target="Apresenta&#231;&#227;o/Slide%207a%20-%20An&#225;lise%20do%20ponto%20de%20ancoragem%20da%20linha%20de%20vida.pptx" TargetMode="External"/><Relationship Id="rId1" Type="http://schemas.openxmlformats.org/officeDocument/2006/relationships/slideLayout" Target="../slideLayouts/slideLayout1.xml"/><Relationship Id="rId4" Type="http://schemas.openxmlformats.org/officeDocument/2006/relationships/hyperlink" Target="Apresenta&#231;&#227;o/Slide%207c%20-%20An&#225;lise%20do%20ponto%20de%20ancoragem%20da%20linha%20de%20vida.pptx"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Retângulo 1"/>
          <p:cNvSpPr>
            <a:spLocks noChangeArrowheads="1"/>
          </p:cNvSpPr>
          <p:nvPr/>
        </p:nvSpPr>
        <p:spPr bwMode="auto">
          <a:xfrm>
            <a:off x="117475" y="2989263"/>
            <a:ext cx="1038542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t>MANUAL DE AUXÍLIO NA</a:t>
            </a:r>
          </a:p>
          <a:p>
            <a:pPr algn="ctr" eaLnBrk="1" hangingPunct="1"/>
            <a:r>
              <a:rPr lang="pt-BR" altLang="pt-BR" sz="2900" b="1"/>
              <a:t>INTERPRETAÇÃO E APLICAÇÃO</a:t>
            </a:r>
          </a:p>
          <a:p>
            <a:pPr algn="ctr" eaLnBrk="1" hangingPunct="1"/>
            <a:r>
              <a:rPr lang="pt-BR" altLang="pt-BR" sz="2900" b="1"/>
              <a:t>DA NORMA REGULAMENTADORA</a:t>
            </a:r>
          </a:p>
          <a:p>
            <a:pPr algn="ctr" eaLnBrk="1" hangingPunct="1"/>
            <a:r>
              <a:rPr lang="pt-BR" altLang="pt-BR" sz="2900" b="1"/>
              <a:t>n.º 35 - TRABALHOS EM ALTURA</a:t>
            </a:r>
            <a:endParaRPr lang="pt-BR" altLang="pt-BR" sz="2900"/>
          </a:p>
        </p:txBody>
      </p:sp>
      <p:sp>
        <p:nvSpPr>
          <p:cNvPr id="19459" name="Retângulo 2"/>
          <p:cNvSpPr>
            <a:spLocks noChangeArrowheads="1"/>
          </p:cNvSpPr>
          <p:nvPr/>
        </p:nvSpPr>
        <p:spPr bwMode="auto">
          <a:xfrm>
            <a:off x="3903663" y="5867400"/>
            <a:ext cx="37560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900" b="1"/>
              <a:t>NR-35 COMENTADA</a:t>
            </a:r>
            <a:endParaRPr lang="pt-BR" altLang="pt-BR" sz="29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8675" name="Retângulo 1"/>
          <p:cNvSpPr>
            <a:spLocks noChangeArrowheads="1"/>
          </p:cNvSpPr>
          <p:nvPr/>
        </p:nvSpPr>
        <p:spPr bwMode="auto">
          <a:xfrm>
            <a:off x="214313" y="1890713"/>
            <a:ext cx="103505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Este trabalho fornece orientações restritas ao texto da Norma, não esgotando a discussão e a amplitude interpretativa. Tampouco fornece soluções para as diferentes condições de segurança em trabalhos em altura, tarefa impossível mediante a diversidade dos ambientes e situações existentes.</a:t>
            </a:r>
          </a:p>
          <a:p>
            <a:pPr eaLnBrk="1" hangingPunct="1"/>
            <a:endParaRPr lang="pt-BR" altLang="pt-BR"/>
          </a:p>
          <a:p>
            <a:pPr eaLnBrk="1" hangingPunct="1"/>
            <a:r>
              <a:rPr lang="pt-BR" altLang="pt-BR"/>
              <a:t>Finalmente, gostaria de agradecer a todos os que contribuíram para a execução desta publicação, em particular aos representantes do GTT e a todos aqueles que se debruçaram sobre o texto normativo e encaminharam suas dúvidas e sugestões, que foram apreciadas, mas que se não contempladas no texto da norma, decerto muito contribuíram para a execução deste trabalho.</a:t>
            </a:r>
          </a:p>
          <a:p>
            <a:pPr eaLnBrk="1" hangingPunct="1"/>
            <a:endParaRPr lang="pt-BR" altLang="pt-BR"/>
          </a:p>
          <a:p>
            <a:pPr eaLnBrk="1" hangingPunct="1"/>
            <a:endParaRPr lang="pt-BR" altLang="pt-BR"/>
          </a:p>
          <a:p>
            <a:pPr eaLnBrk="1" hangingPunct="1"/>
            <a:endParaRPr lang="pt-BR" altLang="pt-BR"/>
          </a:p>
          <a:p>
            <a:pPr eaLnBrk="1" hangingPunct="1"/>
            <a:endParaRPr lang="pt-BR" altLang="pt-BR"/>
          </a:p>
          <a:p>
            <a:pPr eaLnBrk="1" hangingPunct="1"/>
            <a:endParaRPr lang="pt-BR" altLang="pt-BR"/>
          </a:p>
          <a:p>
            <a:pPr eaLnBrk="1" hangingPunct="1"/>
            <a:r>
              <a:rPr lang="pt-BR" altLang="pt-BR" b="1"/>
              <a:t>Luiz Carlos Lumbreras Rocha</a:t>
            </a:r>
          </a:p>
          <a:p>
            <a:pPr eaLnBrk="1" hangingPunct="1"/>
            <a:r>
              <a:rPr lang="pt-BR" altLang="pt-BR" b="1"/>
              <a:t>Coordenador do GTT de Trabalho em Altura</a:t>
            </a:r>
            <a:endParaRPr lang="pt-BR" altLang="pt-B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33388" y="1260475"/>
            <a:ext cx="4321175" cy="4922838"/>
          </a:xfrm>
          <a:prstGeom prst="rect">
            <a:avLst/>
          </a:prstGeom>
          <a:noFill/>
          <a:ln>
            <a:noFill/>
          </a:ln>
          <a:effectLst/>
          <a:extLst/>
        </p:spPr>
        <p:txBody>
          <a:bodyPr lIns="112297" tIns="56148" rIns="112297" bIns="56148">
            <a:spAutoFit/>
          </a:bodyPr>
          <a:lstStyle/>
          <a:p>
            <a:pPr defTabSz="914259" fontAlgn="auto">
              <a:spcBef>
                <a:spcPct val="50000"/>
              </a:spcBef>
              <a:spcAft>
                <a:spcPts val="0"/>
              </a:spcAft>
              <a:defRPr/>
            </a:pPr>
            <a:r>
              <a:rPr lang="en-US" sz="2500" b="1" dirty="0" err="1">
                <a:solidFill>
                  <a:srgbClr val="0070C0"/>
                </a:solidFill>
                <a:latin typeface="Calibri"/>
                <a:cs typeface="Times New Roman" pitchFamily="18" charset="0"/>
              </a:rPr>
              <a:t>Em</a:t>
            </a:r>
            <a:r>
              <a:rPr lang="en-US" sz="2500" b="1" dirty="0">
                <a:solidFill>
                  <a:srgbClr val="0070C0"/>
                </a:solidFill>
                <a:latin typeface="Calibri"/>
                <a:cs typeface="Times New Roman" pitchFamily="18" charset="0"/>
              </a:rPr>
              <a:t> </a:t>
            </a:r>
            <a:r>
              <a:rPr lang="en-US" sz="2500" b="1" dirty="0" err="1">
                <a:solidFill>
                  <a:srgbClr val="0070C0"/>
                </a:solidFill>
                <a:latin typeface="Calibri"/>
                <a:cs typeface="Times New Roman" pitchFamily="18" charset="0"/>
              </a:rPr>
              <a:t>uma</a:t>
            </a:r>
            <a:r>
              <a:rPr lang="en-US" sz="2500" b="1" dirty="0">
                <a:solidFill>
                  <a:srgbClr val="0070C0"/>
                </a:solidFill>
                <a:latin typeface="Calibri"/>
                <a:cs typeface="Times New Roman" pitchFamily="18" charset="0"/>
              </a:rPr>
              <a:t> </a:t>
            </a:r>
            <a:r>
              <a:rPr lang="en-US" sz="2500" b="1" dirty="0" err="1">
                <a:solidFill>
                  <a:srgbClr val="0070C0"/>
                </a:solidFill>
                <a:latin typeface="Calibri"/>
                <a:cs typeface="Times New Roman" pitchFamily="18" charset="0"/>
              </a:rPr>
              <a:t>situação</a:t>
            </a:r>
            <a:r>
              <a:rPr lang="en-US" sz="2500" b="1" dirty="0">
                <a:solidFill>
                  <a:srgbClr val="0070C0"/>
                </a:solidFill>
                <a:latin typeface="Calibri"/>
                <a:cs typeface="Times New Roman" pitchFamily="18" charset="0"/>
              </a:rPr>
              <a:t> de </a:t>
            </a:r>
            <a:r>
              <a:rPr lang="en-US" sz="2500" b="1" dirty="0" err="1">
                <a:solidFill>
                  <a:srgbClr val="0070C0"/>
                </a:solidFill>
                <a:latin typeface="Calibri"/>
                <a:cs typeface="Times New Roman" pitchFamily="18" charset="0"/>
              </a:rPr>
              <a:t>resgate</a:t>
            </a:r>
            <a:r>
              <a:rPr lang="en-US" sz="2500" b="1" dirty="0">
                <a:solidFill>
                  <a:srgbClr val="0070C0"/>
                </a:solidFill>
                <a:latin typeface="Calibri"/>
                <a:cs typeface="Times New Roman" pitchFamily="18" charset="0"/>
              </a:rPr>
              <a:t>, </a:t>
            </a:r>
            <a:r>
              <a:rPr lang="en-US" sz="2500" b="1" dirty="0" err="1">
                <a:solidFill>
                  <a:srgbClr val="0070C0"/>
                </a:solidFill>
                <a:latin typeface="Calibri"/>
                <a:cs typeface="Times New Roman" pitchFamily="18" charset="0"/>
              </a:rPr>
              <a:t>algumas</a:t>
            </a:r>
            <a:r>
              <a:rPr lang="en-US" sz="2500" b="1" dirty="0">
                <a:solidFill>
                  <a:srgbClr val="0070C0"/>
                </a:solidFill>
                <a:latin typeface="Calibri"/>
                <a:cs typeface="Times New Roman" pitchFamily="18" charset="0"/>
              </a:rPr>
              <a:t> </a:t>
            </a:r>
            <a:r>
              <a:rPr lang="en-US" sz="2500" b="1" dirty="0" err="1">
                <a:solidFill>
                  <a:srgbClr val="0070C0"/>
                </a:solidFill>
                <a:latin typeface="Calibri"/>
                <a:cs typeface="Times New Roman" pitchFamily="18" charset="0"/>
              </a:rPr>
              <a:t>atitudes</a:t>
            </a:r>
            <a:r>
              <a:rPr lang="en-US" sz="2500" b="1" dirty="0">
                <a:solidFill>
                  <a:srgbClr val="0070C0"/>
                </a:solidFill>
                <a:latin typeface="Calibri"/>
                <a:cs typeface="Times New Roman" pitchFamily="18" charset="0"/>
              </a:rPr>
              <a:t> </a:t>
            </a:r>
            <a:r>
              <a:rPr lang="en-US" sz="2500" b="1" dirty="0" err="1">
                <a:solidFill>
                  <a:srgbClr val="0070C0"/>
                </a:solidFill>
                <a:latin typeface="Calibri"/>
                <a:cs typeface="Times New Roman" pitchFamily="18" charset="0"/>
              </a:rPr>
              <a:t>são</a:t>
            </a:r>
            <a:r>
              <a:rPr lang="en-US" sz="2500" b="1" dirty="0">
                <a:solidFill>
                  <a:srgbClr val="0070C0"/>
                </a:solidFill>
                <a:latin typeface="Calibri"/>
                <a:cs typeface="Times New Roman" pitchFamily="18" charset="0"/>
              </a:rPr>
              <a:t> </a:t>
            </a:r>
            <a:r>
              <a:rPr lang="en-US" sz="2500" b="1" dirty="0" err="1">
                <a:solidFill>
                  <a:srgbClr val="0070C0"/>
                </a:solidFill>
                <a:latin typeface="Calibri"/>
                <a:cs typeface="Times New Roman" pitchFamily="18" charset="0"/>
              </a:rPr>
              <a:t>fundamentais</a:t>
            </a:r>
            <a:r>
              <a:rPr lang="en-US" sz="2500" b="1" dirty="0">
                <a:solidFill>
                  <a:srgbClr val="0070C0"/>
                </a:solidFill>
                <a:latin typeface="Calibri"/>
                <a:cs typeface="Times New Roman" pitchFamily="18" charset="0"/>
              </a:rPr>
              <a:t>:</a:t>
            </a:r>
            <a:endParaRPr lang="pt-BR" sz="2500" b="1" dirty="0">
              <a:solidFill>
                <a:srgbClr val="0070C0"/>
              </a:solidFill>
              <a:latin typeface="Calibri"/>
              <a:cs typeface="Times New Roman" pitchFamily="18" charset="0"/>
            </a:endParaRPr>
          </a:p>
          <a:p>
            <a:pPr marL="421115" indent="-421115" defTabSz="914259" fontAlgn="auto">
              <a:spcBef>
                <a:spcPct val="50000"/>
              </a:spcBef>
              <a:spcAft>
                <a:spcPts val="0"/>
              </a:spcAft>
              <a:buFont typeface="Arial"/>
              <a:buChar char="•"/>
              <a:defRPr/>
            </a:pPr>
            <a:r>
              <a:rPr lang="pt-BR" sz="2500" dirty="0">
                <a:solidFill>
                  <a:prstClr val="black"/>
                </a:solidFill>
                <a:latin typeface="Calibri"/>
                <a:cs typeface="Times New Roman" pitchFamily="18" charset="0"/>
              </a:rPr>
              <a:t>Ter atenção à posição adequada do</a:t>
            </a:r>
            <a:r>
              <a:rPr lang="en-US" sz="2500" dirty="0">
                <a:solidFill>
                  <a:prstClr val="black"/>
                </a:solidFill>
                <a:latin typeface="Calibri"/>
                <a:cs typeface="Times New Roman" pitchFamily="18" charset="0"/>
              </a:rPr>
              <a:t>(</a:t>
            </a:r>
            <a:r>
              <a:rPr lang="pt-BR" sz="2500" dirty="0">
                <a:solidFill>
                  <a:prstClr val="black"/>
                </a:solidFill>
                <a:latin typeface="Calibri"/>
                <a:cs typeface="Times New Roman" pitchFamily="18" charset="0"/>
              </a:rPr>
              <a:t>s</a:t>
            </a:r>
            <a:r>
              <a:rPr lang="en-US" sz="2500" dirty="0">
                <a:solidFill>
                  <a:prstClr val="black"/>
                </a:solidFill>
                <a:latin typeface="Calibri"/>
                <a:cs typeface="Times New Roman" pitchFamily="18" charset="0"/>
              </a:rPr>
              <a:t>)</a:t>
            </a:r>
            <a:r>
              <a:rPr lang="pt-BR" sz="2500" dirty="0">
                <a:solidFill>
                  <a:prstClr val="black"/>
                </a:solidFill>
                <a:latin typeface="Calibri"/>
                <a:cs typeface="Times New Roman" pitchFamily="18" charset="0"/>
              </a:rPr>
              <a:t> socorrista</a:t>
            </a:r>
            <a:r>
              <a:rPr lang="en-US" sz="2500" dirty="0">
                <a:solidFill>
                  <a:prstClr val="black"/>
                </a:solidFill>
                <a:latin typeface="Calibri"/>
                <a:cs typeface="Times New Roman" pitchFamily="18" charset="0"/>
              </a:rPr>
              <a:t>(s) </a:t>
            </a:r>
            <a:r>
              <a:rPr lang="pt-BR" sz="2500" dirty="0">
                <a:solidFill>
                  <a:prstClr val="black"/>
                </a:solidFill>
                <a:latin typeface="Calibri"/>
                <a:cs typeface="Times New Roman" pitchFamily="18" charset="0"/>
              </a:rPr>
              <a:t> para execução do resgate;</a:t>
            </a:r>
          </a:p>
          <a:p>
            <a:pPr marL="421115" indent="-421115" defTabSz="914259" fontAlgn="auto">
              <a:spcBef>
                <a:spcPct val="50000"/>
              </a:spcBef>
              <a:spcAft>
                <a:spcPts val="0"/>
              </a:spcAft>
              <a:buFont typeface="Arial"/>
              <a:buChar char="•"/>
              <a:defRPr/>
            </a:pPr>
            <a:r>
              <a:rPr lang="pt-BR" sz="2500" dirty="0">
                <a:solidFill>
                  <a:prstClr val="black"/>
                </a:solidFill>
                <a:latin typeface="Calibri"/>
                <a:cs typeface="Times New Roman" pitchFamily="18" charset="0"/>
              </a:rPr>
              <a:t>Ficar atento ao uso, manutenção e conservação </a:t>
            </a:r>
            <a:r>
              <a:rPr lang="en-US" sz="2500" dirty="0">
                <a:solidFill>
                  <a:prstClr val="black"/>
                </a:solidFill>
                <a:latin typeface="Calibri"/>
                <a:cs typeface="Times New Roman" pitchFamily="18" charset="0"/>
              </a:rPr>
              <a:t>do kit de </a:t>
            </a:r>
            <a:r>
              <a:rPr lang="en-US" sz="2500" dirty="0" err="1">
                <a:solidFill>
                  <a:prstClr val="black"/>
                </a:solidFill>
                <a:latin typeface="Calibri"/>
                <a:cs typeface="Times New Roman" pitchFamily="18" charset="0"/>
              </a:rPr>
              <a:t>resgate</a:t>
            </a:r>
            <a:r>
              <a:rPr lang="pt-BR" sz="2500" dirty="0">
                <a:solidFill>
                  <a:prstClr val="black"/>
                </a:solidFill>
                <a:latin typeface="Calibri"/>
                <a:cs typeface="Times New Roman" pitchFamily="18" charset="0"/>
              </a:rPr>
              <a:t>;</a:t>
            </a:r>
          </a:p>
          <a:p>
            <a:pPr marL="421115" indent="-421115" defTabSz="914259" fontAlgn="auto">
              <a:spcBef>
                <a:spcPct val="50000"/>
              </a:spcBef>
              <a:spcAft>
                <a:spcPts val="0"/>
              </a:spcAft>
              <a:buFont typeface="Arial"/>
              <a:buChar char="•"/>
              <a:defRPr/>
            </a:pPr>
            <a:r>
              <a:rPr lang="pt-BR" sz="2500" dirty="0">
                <a:solidFill>
                  <a:prstClr val="black"/>
                </a:solidFill>
                <a:latin typeface="Calibri"/>
                <a:cs typeface="Times New Roman" pitchFamily="18" charset="0"/>
              </a:rPr>
              <a:t>Observar a distância de segurança para o resgate.</a:t>
            </a:r>
          </a:p>
        </p:txBody>
      </p:sp>
      <p:sp>
        <p:nvSpPr>
          <p:cNvPr id="119811" name="Text Box 4"/>
          <p:cNvSpPr txBox="1">
            <a:spLocks noChangeArrowheads="1"/>
          </p:cNvSpPr>
          <p:nvPr/>
        </p:nvSpPr>
        <p:spPr bwMode="auto">
          <a:xfrm>
            <a:off x="4946650" y="5246688"/>
            <a:ext cx="53451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8" rIns="112297" bIns="56148">
            <a:spAutoFit/>
          </a:bodyPr>
          <a:lstStyle>
            <a:lvl1pPr defTabSz="9112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12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12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12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12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pt-BR" altLang="pt-BR" sz="2500" b="1">
                <a:solidFill>
                  <a:srgbClr val="0070C0"/>
                </a:solidFill>
                <a:latin typeface="Calibri" panose="020F0502020204030204" pitchFamily="34" charset="0"/>
                <a:cs typeface="Times New Roman" panose="02020603050405020304" pitchFamily="18" charset="0"/>
              </a:rPr>
              <a:t>O método da linha de vida deve ser utilizado por todos os eletricistas da CPFL.</a:t>
            </a:r>
          </a:p>
        </p:txBody>
      </p:sp>
      <p:sp>
        <p:nvSpPr>
          <p:cNvPr id="119812"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a:t>
            </a:r>
          </a:p>
        </p:txBody>
      </p:sp>
      <p:pic>
        <p:nvPicPr>
          <p:cNvPr id="119813" name="Imagem 11" descr="C:\Users\Sisteplan\Desktop\NR35-fotos\SAM_17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0" y="2071688"/>
            <a:ext cx="4672013"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Title 1"/>
          <p:cNvSpPr txBox="1">
            <a:spLocks/>
          </p:cNvSpPr>
          <p:nvPr/>
        </p:nvSpPr>
        <p:spPr bwMode="auto">
          <a:xfrm>
            <a:off x="4799013" y="1081088"/>
            <a:ext cx="5889625"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0" tIns="52135" rIns="104270" bIns="52135"/>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endParaRPr lang="pt-BR" altLang="pt-BR" sz="2500">
              <a:solidFill>
                <a:srgbClr val="000000"/>
              </a:solidFill>
            </a:endParaRPr>
          </a:p>
          <a:p>
            <a:endParaRPr lang="pt-BR" altLang="pt-BR" sz="2500">
              <a:solidFill>
                <a:srgbClr val="000000"/>
              </a:solidFill>
            </a:endParaRPr>
          </a:p>
          <a:p>
            <a:pPr algn="ctr" eaLnBrk="1" hangingPunct="1">
              <a:lnSpc>
                <a:spcPct val="150000"/>
              </a:lnSpc>
            </a:pPr>
            <a:r>
              <a:rPr lang="en-US" altLang="pt-BR" sz="3600" b="1">
                <a:solidFill>
                  <a:srgbClr val="000000"/>
                </a:solidFill>
              </a:rPr>
              <a:t>Kit-Resgate</a:t>
            </a:r>
          </a:p>
          <a:p>
            <a:pPr algn="ctr" eaLnBrk="1" hangingPunct="1">
              <a:lnSpc>
                <a:spcPct val="150000"/>
              </a:lnSpc>
            </a:pPr>
            <a:endParaRPr lang="en-US" altLang="pt-BR" sz="3600" b="1">
              <a:solidFill>
                <a:srgbClr val="000000"/>
              </a:solidFill>
            </a:endParaRPr>
          </a:p>
          <a:p>
            <a:pPr algn="ctr" eaLnBrk="1" hangingPunct="1">
              <a:lnSpc>
                <a:spcPct val="150000"/>
              </a:lnSpc>
            </a:pPr>
            <a:r>
              <a:rPr lang="en-US" altLang="pt-BR" sz="2500">
                <a:solidFill>
                  <a:srgbClr val="000000"/>
                </a:solidFill>
                <a:latin typeface="Tahoma" panose="020B0604030504040204" pitchFamily="34" charset="0"/>
                <a:cs typeface="Tahoma" panose="020B0604030504040204" pitchFamily="34" charset="0"/>
              </a:rPr>
              <a:t>                                                                          </a:t>
            </a:r>
            <a:r>
              <a:rPr lang="en-US" altLang="pt-BR" sz="1300">
                <a:solidFill>
                  <a:srgbClr val="000000"/>
                </a:solidFill>
                <a:latin typeface="Tahoma" panose="020B0604030504040204" pitchFamily="34" charset="0"/>
                <a:cs typeface="Tahoma" panose="020B0604030504040204" pitchFamily="34" charset="0"/>
              </a:rPr>
              <a:t>Abril de 2013</a:t>
            </a: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8"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Kit de resgate- veículo</a:t>
            </a:r>
          </a:p>
        </p:txBody>
      </p:sp>
      <p:sp>
        <p:nvSpPr>
          <p:cNvPr id="121859" name="CaixaDeTexto 3"/>
          <p:cNvSpPr txBox="1">
            <a:spLocks noChangeArrowheads="1"/>
          </p:cNvSpPr>
          <p:nvPr/>
        </p:nvSpPr>
        <p:spPr bwMode="auto">
          <a:xfrm>
            <a:off x="4894263" y="1620838"/>
            <a:ext cx="4951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Kit de Resgate fica atrás do banco do motorista em todos os veículos operacionais da CPFL</a:t>
            </a:r>
          </a:p>
        </p:txBody>
      </p:sp>
      <p:pic>
        <p:nvPicPr>
          <p:cNvPr id="121860" name="Imagem 5" descr="C:\Users\Sisteplan\Desktop\NR35-fotos\SAM_17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1171575"/>
            <a:ext cx="3441700"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ector de seta reta 6"/>
          <p:cNvCxnSpPr/>
          <p:nvPr/>
        </p:nvCxnSpPr>
        <p:spPr>
          <a:xfrm flipH="1">
            <a:off x="3184525" y="2220913"/>
            <a:ext cx="1619250" cy="600075"/>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82" name="Retângulo 10"/>
          <p:cNvSpPr>
            <a:spLocks noChangeArrowheads="1"/>
          </p:cNvSpPr>
          <p:nvPr/>
        </p:nvSpPr>
        <p:spPr bwMode="auto">
          <a:xfrm>
            <a:off x="188913" y="-269875"/>
            <a:ext cx="4589462"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solidFill>
                <a:srgbClr val="000000"/>
              </a:solidFill>
            </a:endParaRPr>
          </a:p>
          <a:p>
            <a:pPr eaLnBrk="1" hangingPunct="1"/>
            <a:endParaRPr lang="pt-BR" altLang="pt-BR">
              <a:solidFill>
                <a:srgbClr val="000000"/>
              </a:solidFill>
            </a:endParaRPr>
          </a:p>
          <a:p>
            <a:pPr algn="ctr" eaLnBrk="1" hangingPunct="1"/>
            <a:r>
              <a:rPr lang="pt-BR" altLang="pt-BR">
                <a:solidFill>
                  <a:srgbClr val="000000"/>
                </a:solidFill>
              </a:rPr>
              <a:t> </a:t>
            </a:r>
            <a:endParaRPr lang="pt-BR" altLang="pt-BR" sz="2500">
              <a:solidFill>
                <a:srgbClr val="000000"/>
              </a:solidFill>
            </a:endParaRPr>
          </a:p>
        </p:txBody>
      </p:sp>
      <p:sp>
        <p:nvSpPr>
          <p:cNvPr id="122883"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Kit de resgate</a:t>
            </a:r>
          </a:p>
        </p:txBody>
      </p:sp>
      <p:pic>
        <p:nvPicPr>
          <p:cNvPr id="122884" name="Picture 4" descr="C:\Users\Sisteplan\Desktop\NR35-fotos\SAM_14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863" y="1081088"/>
            <a:ext cx="4252912"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6" name="Retângulo 10"/>
          <p:cNvSpPr>
            <a:spLocks noChangeArrowheads="1"/>
          </p:cNvSpPr>
          <p:nvPr/>
        </p:nvSpPr>
        <p:spPr bwMode="auto">
          <a:xfrm>
            <a:off x="188913" y="-269875"/>
            <a:ext cx="4589462"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solidFill>
                <a:srgbClr val="000000"/>
              </a:solidFill>
            </a:endParaRPr>
          </a:p>
          <a:p>
            <a:pPr eaLnBrk="1" hangingPunct="1"/>
            <a:endParaRPr lang="pt-BR" altLang="pt-BR">
              <a:solidFill>
                <a:srgbClr val="000000"/>
              </a:solidFill>
            </a:endParaRPr>
          </a:p>
          <a:p>
            <a:pPr algn="ctr" eaLnBrk="1" hangingPunct="1"/>
            <a:r>
              <a:rPr lang="pt-BR" altLang="pt-BR">
                <a:solidFill>
                  <a:srgbClr val="000000"/>
                </a:solidFill>
              </a:rPr>
              <a:t> </a:t>
            </a:r>
            <a:endParaRPr lang="pt-BR" altLang="pt-BR" sz="2500">
              <a:solidFill>
                <a:srgbClr val="000000"/>
              </a:solidFill>
            </a:endParaRPr>
          </a:p>
        </p:txBody>
      </p:sp>
      <p:sp>
        <p:nvSpPr>
          <p:cNvPr id="123907"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Kit de resgate- componentes</a:t>
            </a:r>
          </a:p>
        </p:txBody>
      </p:sp>
      <p:pic>
        <p:nvPicPr>
          <p:cNvPr id="123908" name="Picture 4" descr="C:\Users\Sisteplan\Desktop\NR35-fotos\SAM_14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620838"/>
            <a:ext cx="9991725"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a:spLocks noChangeArrowheads="1"/>
          </p:cNvSpPr>
          <p:nvPr/>
        </p:nvSpPr>
        <p:spPr bwMode="auto">
          <a:xfrm>
            <a:off x="8674100" y="3430588"/>
            <a:ext cx="17113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500" b="1">
                <a:solidFill>
                  <a:srgbClr val="FF0000"/>
                </a:solidFill>
              </a:rPr>
              <a:t>Canivete</a:t>
            </a:r>
          </a:p>
        </p:txBody>
      </p:sp>
      <p:sp>
        <p:nvSpPr>
          <p:cNvPr id="3" name="CaixaDeTexto 2"/>
          <p:cNvSpPr txBox="1">
            <a:spLocks noChangeArrowheads="1"/>
          </p:cNvSpPr>
          <p:nvPr/>
        </p:nvSpPr>
        <p:spPr bwMode="auto">
          <a:xfrm>
            <a:off x="7864475" y="2790825"/>
            <a:ext cx="14398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500" b="1">
                <a:solidFill>
                  <a:srgbClr val="FF0000"/>
                </a:solidFill>
              </a:rPr>
              <a:t>Estropo</a:t>
            </a:r>
          </a:p>
        </p:txBody>
      </p:sp>
      <p:sp>
        <p:nvSpPr>
          <p:cNvPr id="4" name="CaixaDeTexto 3"/>
          <p:cNvSpPr txBox="1">
            <a:spLocks noChangeArrowheads="1"/>
          </p:cNvSpPr>
          <p:nvPr/>
        </p:nvSpPr>
        <p:spPr bwMode="auto">
          <a:xfrm>
            <a:off x="6694488" y="2162175"/>
            <a:ext cx="13493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500" b="1">
                <a:solidFill>
                  <a:srgbClr val="FF0000"/>
                </a:solidFill>
              </a:rPr>
              <a:t>Bolsa</a:t>
            </a:r>
          </a:p>
        </p:txBody>
      </p:sp>
      <p:sp>
        <p:nvSpPr>
          <p:cNvPr id="5" name="CaixaDeTexto 4"/>
          <p:cNvSpPr txBox="1">
            <a:spLocks noChangeArrowheads="1"/>
          </p:cNvSpPr>
          <p:nvPr/>
        </p:nvSpPr>
        <p:spPr bwMode="auto">
          <a:xfrm>
            <a:off x="933450" y="1801813"/>
            <a:ext cx="18002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500" b="1">
                <a:solidFill>
                  <a:srgbClr val="FF0000"/>
                </a:solidFill>
              </a:rPr>
              <a:t>Carretilha</a:t>
            </a:r>
          </a:p>
        </p:txBody>
      </p:sp>
      <p:cxnSp>
        <p:nvCxnSpPr>
          <p:cNvPr id="7" name="Conector de seta reta 6"/>
          <p:cNvCxnSpPr/>
          <p:nvPr/>
        </p:nvCxnSpPr>
        <p:spPr>
          <a:xfrm flipH="1">
            <a:off x="6154738" y="2520950"/>
            <a:ext cx="360362" cy="119063"/>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Conector de seta reta 8"/>
          <p:cNvCxnSpPr/>
          <p:nvPr/>
        </p:nvCxnSpPr>
        <p:spPr>
          <a:xfrm flipH="1">
            <a:off x="8945563" y="3906838"/>
            <a:ext cx="358775" cy="325437"/>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ector de seta reta 10"/>
          <p:cNvCxnSpPr/>
          <p:nvPr/>
        </p:nvCxnSpPr>
        <p:spPr>
          <a:xfrm flipH="1">
            <a:off x="7773988" y="3430588"/>
            <a:ext cx="269875" cy="238125"/>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ector de seta reta 12"/>
          <p:cNvCxnSpPr/>
          <p:nvPr/>
        </p:nvCxnSpPr>
        <p:spPr>
          <a:xfrm>
            <a:off x="2616200" y="2139950"/>
            <a:ext cx="450850" cy="122238"/>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3917" name="CaixaDeTexto 5"/>
          <p:cNvSpPr txBox="1">
            <a:spLocks noChangeArrowheads="1"/>
          </p:cNvSpPr>
          <p:nvPr/>
        </p:nvSpPr>
        <p:spPr bwMode="auto">
          <a:xfrm>
            <a:off x="933450" y="990600"/>
            <a:ext cx="4860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Componentes do Kit de resgate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30" name="Retângulo 10"/>
          <p:cNvSpPr>
            <a:spLocks noChangeArrowheads="1"/>
          </p:cNvSpPr>
          <p:nvPr/>
        </p:nvSpPr>
        <p:spPr bwMode="auto">
          <a:xfrm>
            <a:off x="188913" y="-269875"/>
            <a:ext cx="4589462"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solidFill>
                <a:srgbClr val="000000"/>
              </a:solidFill>
            </a:endParaRPr>
          </a:p>
          <a:p>
            <a:pPr eaLnBrk="1" hangingPunct="1"/>
            <a:endParaRPr lang="pt-BR" altLang="pt-BR">
              <a:solidFill>
                <a:srgbClr val="000000"/>
              </a:solidFill>
            </a:endParaRPr>
          </a:p>
          <a:p>
            <a:pPr algn="ctr" eaLnBrk="1" hangingPunct="1"/>
            <a:r>
              <a:rPr lang="pt-BR" altLang="pt-BR">
                <a:solidFill>
                  <a:srgbClr val="000000"/>
                </a:solidFill>
              </a:rPr>
              <a:t> </a:t>
            </a:r>
            <a:endParaRPr lang="pt-BR" altLang="pt-BR" sz="2500">
              <a:solidFill>
                <a:srgbClr val="000000"/>
              </a:solidFill>
            </a:endParaRPr>
          </a:p>
        </p:txBody>
      </p:sp>
      <p:sp>
        <p:nvSpPr>
          <p:cNvPr id="124931"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Kit de resgate</a:t>
            </a:r>
          </a:p>
        </p:txBody>
      </p:sp>
      <p:pic>
        <p:nvPicPr>
          <p:cNvPr id="124932" name="Picture 4" descr="C:\Users\Sisteplan\Desktop\NR35-fotos\SAM_14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801813"/>
            <a:ext cx="9394825"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CaixaDeTexto 1"/>
          <p:cNvSpPr txBox="1">
            <a:spLocks noChangeArrowheads="1"/>
          </p:cNvSpPr>
          <p:nvPr/>
        </p:nvSpPr>
        <p:spPr bwMode="auto">
          <a:xfrm>
            <a:off x="754063" y="1081088"/>
            <a:ext cx="494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a:solidFill>
                  <a:srgbClr val="FF0000"/>
                </a:solidFill>
              </a:rPr>
              <a:t>Compartimento do canivete</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4" name="Retângulo 10"/>
          <p:cNvSpPr>
            <a:spLocks noChangeArrowheads="1"/>
          </p:cNvSpPr>
          <p:nvPr/>
        </p:nvSpPr>
        <p:spPr bwMode="auto">
          <a:xfrm>
            <a:off x="-360363" y="-269875"/>
            <a:ext cx="4589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solidFill>
                <a:srgbClr val="000000"/>
              </a:solidFill>
            </a:endParaRPr>
          </a:p>
          <a:p>
            <a:pPr eaLnBrk="1" hangingPunct="1"/>
            <a:endParaRPr lang="pt-BR" altLang="pt-BR">
              <a:solidFill>
                <a:srgbClr val="000000"/>
              </a:solidFill>
            </a:endParaRPr>
          </a:p>
          <a:p>
            <a:pPr eaLnBrk="1" hangingPunct="1"/>
            <a:r>
              <a:rPr lang="pt-BR" altLang="pt-BR">
                <a:solidFill>
                  <a:srgbClr val="000000"/>
                </a:solidFill>
              </a:rPr>
              <a:t> </a:t>
            </a:r>
            <a:endParaRPr lang="pt-BR" altLang="pt-BR" sz="2500">
              <a:solidFill>
                <a:srgbClr val="000000"/>
              </a:solidFill>
            </a:endParaRPr>
          </a:p>
        </p:txBody>
      </p:sp>
      <p:sp>
        <p:nvSpPr>
          <p:cNvPr id="125955" name="Retângulo 6"/>
          <p:cNvSpPr>
            <a:spLocks noChangeArrowheads="1"/>
          </p:cNvSpPr>
          <p:nvPr/>
        </p:nvSpPr>
        <p:spPr bwMode="auto">
          <a:xfrm>
            <a:off x="133350"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Kit de resgate</a:t>
            </a:r>
          </a:p>
        </p:txBody>
      </p:sp>
      <p:pic>
        <p:nvPicPr>
          <p:cNvPr id="125956" name="Picture 4" descr="C:\Users\Sisteplan\Desktop\NR35-fotos\SAM_14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863" y="1171575"/>
            <a:ext cx="4252912"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CaixaDeTexto 1"/>
          <p:cNvSpPr txBox="1">
            <a:spLocks noChangeArrowheads="1"/>
          </p:cNvSpPr>
          <p:nvPr/>
        </p:nvSpPr>
        <p:spPr bwMode="auto">
          <a:xfrm>
            <a:off x="1384300" y="1882775"/>
            <a:ext cx="1709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solidFill>
                  <a:srgbClr val="FF0000"/>
                </a:solidFill>
              </a:rPr>
              <a:t>Carretilha</a:t>
            </a:r>
          </a:p>
        </p:txBody>
      </p:sp>
      <p:cxnSp>
        <p:nvCxnSpPr>
          <p:cNvPr id="4" name="Conector de seta reta 3"/>
          <p:cNvCxnSpPr/>
          <p:nvPr/>
        </p:nvCxnSpPr>
        <p:spPr>
          <a:xfrm>
            <a:off x="2914650" y="2073275"/>
            <a:ext cx="1169988" cy="357188"/>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5959" name="CaixaDeTexto 4"/>
          <p:cNvSpPr txBox="1">
            <a:spLocks noChangeArrowheads="1"/>
          </p:cNvSpPr>
          <p:nvPr/>
        </p:nvSpPr>
        <p:spPr bwMode="auto">
          <a:xfrm>
            <a:off x="7470775" y="456088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solidFill>
                  <a:srgbClr val="FF0000"/>
                </a:solidFill>
              </a:rPr>
              <a:t>Gancho</a:t>
            </a:r>
          </a:p>
        </p:txBody>
      </p:sp>
      <p:cxnSp>
        <p:nvCxnSpPr>
          <p:cNvPr id="7" name="Conector de seta reta 6"/>
          <p:cNvCxnSpPr/>
          <p:nvPr/>
        </p:nvCxnSpPr>
        <p:spPr>
          <a:xfrm flipH="1">
            <a:off x="5524500" y="4746625"/>
            <a:ext cx="1946275" cy="835025"/>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5961" name="CaixaDeTexto 7"/>
          <p:cNvSpPr txBox="1">
            <a:spLocks noChangeArrowheads="1"/>
          </p:cNvSpPr>
          <p:nvPr/>
        </p:nvSpPr>
        <p:spPr bwMode="auto">
          <a:xfrm>
            <a:off x="7685088" y="2701925"/>
            <a:ext cx="2430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solidFill>
                  <a:srgbClr val="FF0000"/>
                </a:solidFill>
              </a:rPr>
              <a:t>Distância 1m aprox. </a:t>
            </a:r>
          </a:p>
        </p:txBody>
      </p:sp>
      <p:cxnSp>
        <p:nvCxnSpPr>
          <p:cNvPr id="10" name="Conector de seta reta 9"/>
          <p:cNvCxnSpPr>
            <a:stCxn id="125961" idx="1"/>
          </p:cNvCxnSpPr>
          <p:nvPr/>
        </p:nvCxnSpPr>
        <p:spPr>
          <a:xfrm rot="10800000" flipV="1">
            <a:off x="5703888" y="2886075"/>
            <a:ext cx="1981200" cy="534988"/>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6978" name="Picture 1" descr="C:\Users\Sisteplan\Desktop\NR35-fotos\SAM_14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913" y="1260475"/>
            <a:ext cx="45370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Kit de resgate</a:t>
            </a:r>
          </a:p>
        </p:txBody>
      </p:sp>
      <p:sp>
        <p:nvSpPr>
          <p:cNvPr id="126980" name="CaixaDeTexto 1"/>
          <p:cNvSpPr txBox="1">
            <a:spLocks noChangeArrowheads="1"/>
          </p:cNvSpPr>
          <p:nvPr/>
        </p:nvSpPr>
        <p:spPr bwMode="auto">
          <a:xfrm>
            <a:off x="393700" y="1890713"/>
            <a:ext cx="2700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Freio travado</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8002" name="Picture 1" descr="C:\Users\Sisteplan\Desktop\NR35-fotos\SAM_14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 y="1171575"/>
            <a:ext cx="42545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2" descr="C:\Users\Sisteplan\Desktop\NR35-fotos\SAM_14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988" y="1157288"/>
            <a:ext cx="4252912" cy="612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Kit de resgate- acomodação na bolsa</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Title 1"/>
          <p:cNvSpPr txBox="1">
            <a:spLocks/>
          </p:cNvSpPr>
          <p:nvPr/>
        </p:nvSpPr>
        <p:spPr bwMode="auto">
          <a:xfrm>
            <a:off x="4799013" y="1081088"/>
            <a:ext cx="5889625"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0" tIns="52135" rIns="104270" bIns="52135"/>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endParaRPr lang="pt-BR" altLang="pt-BR" sz="2500">
              <a:solidFill>
                <a:srgbClr val="000000"/>
              </a:solidFill>
            </a:endParaRPr>
          </a:p>
          <a:p>
            <a:endParaRPr lang="pt-BR" altLang="pt-BR" sz="2500">
              <a:solidFill>
                <a:srgbClr val="000000"/>
              </a:solidFill>
            </a:endParaRPr>
          </a:p>
          <a:p>
            <a:pPr algn="ctr" eaLnBrk="1" hangingPunct="1">
              <a:lnSpc>
                <a:spcPct val="150000"/>
              </a:lnSpc>
            </a:pPr>
            <a:r>
              <a:rPr lang="en-US" altLang="pt-BR" sz="3600" b="1">
                <a:solidFill>
                  <a:srgbClr val="000000"/>
                </a:solidFill>
              </a:rPr>
              <a:t>Resgate</a:t>
            </a:r>
          </a:p>
          <a:p>
            <a:pPr algn="ctr" eaLnBrk="1" hangingPunct="1">
              <a:lnSpc>
                <a:spcPct val="150000"/>
              </a:lnSpc>
            </a:pPr>
            <a:r>
              <a:rPr lang="en-US" altLang="pt-BR" sz="3600" b="1">
                <a:solidFill>
                  <a:srgbClr val="000000"/>
                </a:solidFill>
              </a:rPr>
              <a:t>Poste</a:t>
            </a:r>
          </a:p>
          <a:p>
            <a:pPr algn="ctr" eaLnBrk="1" hangingPunct="1">
              <a:lnSpc>
                <a:spcPct val="150000"/>
              </a:lnSpc>
            </a:pPr>
            <a:r>
              <a:rPr lang="en-US" altLang="pt-BR" sz="2500">
                <a:solidFill>
                  <a:srgbClr val="000000"/>
                </a:solidFill>
                <a:latin typeface="Tahoma" panose="020B0604030504040204" pitchFamily="34" charset="0"/>
                <a:cs typeface="Tahoma" panose="020B0604030504040204" pitchFamily="34" charset="0"/>
              </a:rPr>
              <a:t>                                                                          </a:t>
            </a:r>
            <a:r>
              <a:rPr lang="en-US" altLang="pt-BR" sz="1300">
                <a:solidFill>
                  <a:srgbClr val="000000"/>
                </a:solidFill>
                <a:latin typeface="Tahoma" panose="020B0604030504040204" pitchFamily="34" charset="0"/>
                <a:cs typeface="Tahoma" panose="020B0604030504040204" pitchFamily="34" charset="0"/>
              </a:rPr>
              <a:t>Abril de 2013</a:t>
            </a: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29699"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9700" name="Retângulo 1"/>
          <p:cNvSpPr>
            <a:spLocks noChangeArrowheads="1"/>
          </p:cNvSpPr>
          <p:nvPr/>
        </p:nvSpPr>
        <p:spPr bwMode="auto">
          <a:xfrm>
            <a:off x="214313" y="990600"/>
            <a:ext cx="1028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400" b="1"/>
              <a:t>Comentários à Norma Regulamentadora n.º 35 - Trabalhos em Altura</a:t>
            </a:r>
            <a:endParaRPr lang="pt-BR" altLang="pt-BR" sz="2400"/>
          </a:p>
        </p:txBody>
      </p:sp>
      <p:sp>
        <p:nvSpPr>
          <p:cNvPr id="29701" name="Retângulo 2"/>
          <p:cNvSpPr>
            <a:spLocks noChangeArrowheads="1"/>
          </p:cNvSpPr>
          <p:nvPr/>
        </p:nvSpPr>
        <p:spPr bwMode="auto">
          <a:xfrm>
            <a:off x="214313" y="1797050"/>
            <a:ext cx="102838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35.1 Objetivo e Campo de Aplicação</a:t>
            </a:r>
          </a:p>
          <a:p>
            <a:pPr eaLnBrk="1" hangingPunct="1"/>
            <a:endParaRPr lang="pt-BR" altLang="pt-BR" b="1"/>
          </a:p>
          <a:p>
            <a:pPr eaLnBrk="1" hangingPunct="1"/>
            <a:r>
              <a:rPr lang="pt-BR" altLang="pt-BR"/>
              <a:t>   </a:t>
            </a:r>
            <a:r>
              <a:rPr lang="pt-BR" altLang="pt-BR" b="1"/>
              <a:t>A norma destina-se à gestão de Segurança e Saúde no trabalho em altura, estabelecendo requisitos para a proteção dos trabalhadores aos riscos em trabalhos com diferenças de níveis, nos aspectos da prevenção dos riscos de queda. Conforme a complexidade e riscos destas tarefas o empregador deverá adotar medidas complementares inerentes a essas atividades.</a:t>
            </a:r>
          </a:p>
          <a:p>
            <a:pPr eaLnBrk="1" hangingPunct="1"/>
            <a:endParaRPr lang="pt-BR" altLang="pt-BR" b="1"/>
          </a:p>
          <a:p>
            <a:pPr eaLnBrk="1" hangingPunct="1"/>
            <a:r>
              <a:rPr lang="pt-BR" altLang="pt-BR"/>
              <a:t>   A Norma não é aplicável às atividades previstas na Lei 5.889 de 08 de junho de 1973, que estatui Normas Reguladoras do Trabalho Rural.</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50"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pic>
        <p:nvPicPr>
          <p:cNvPr id="130051" name="Picture 2" descr="C:\Users\Sisteplan\Desktop\NR35-fotos\SAM_16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171575"/>
            <a:ext cx="9394825"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CaixaDeTexto 4"/>
          <p:cNvSpPr txBox="1">
            <a:spLocks noChangeArrowheads="1"/>
          </p:cNvSpPr>
          <p:nvPr/>
        </p:nvSpPr>
        <p:spPr bwMode="auto">
          <a:xfrm>
            <a:off x="1814513" y="4591050"/>
            <a:ext cx="20701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Backup </a:t>
            </a:r>
          </a:p>
          <a:p>
            <a:pPr eaLnBrk="1" hangingPunct="1"/>
            <a:endParaRPr lang="pt-BR" altLang="pt-BR">
              <a:solidFill>
                <a:srgbClr val="000000"/>
              </a:solidFill>
            </a:endParaRPr>
          </a:p>
        </p:txBody>
      </p:sp>
      <p:cxnSp>
        <p:nvCxnSpPr>
          <p:cNvPr id="6" name="Conector de seta reta 5"/>
          <p:cNvCxnSpPr/>
          <p:nvPr/>
        </p:nvCxnSpPr>
        <p:spPr>
          <a:xfrm flipV="1">
            <a:off x="3184525" y="4176713"/>
            <a:ext cx="1349375" cy="595312"/>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1074"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pic>
        <p:nvPicPr>
          <p:cNvPr id="131075" name="Picture 2" descr="C:\Users\Sisteplan\Desktop\NR35-fotos\SAM_16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238" y="1227138"/>
            <a:ext cx="4694237"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CaixaDeTexto 1"/>
          <p:cNvSpPr txBox="1">
            <a:spLocks noChangeArrowheads="1"/>
          </p:cNvSpPr>
          <p:nvPr/>
        </p:nvSpPr>
        <p:spPr bwMode="auto">
          <a:xfrm>
            <a:off x="1143000" y="1350963"/>
            <a:ext cx="20701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Backup </a:t>
            </a:r>
          </a:p>
          <a:p>
            <a:pPr eaLnBrk="1" hangingPunct="1"/>
            <a:endParaRPr lang="pt-BR" altLang="pt-BR">
              <a:solidFill>
                <a:srgbClr val="000000"/>
              </a:solidFill>
            </a:endParaRPr>
          </a:p>
        </p:txBody>
      </p:sp>
      <p:cxnSp>
        <p:nvCxnSpPr>
          <p:cNvPr id="5" name="Conector de seta reta 4"/>
          <p:cNvCxnSpPr/>
          <p:nvPr/>
        </p:nvCxnSpPr>
        <p:spPr>
          <a:xfrm>
            <a:off x="2643188" y="1720850"/>
            <a:ext cx="1620837" cy="1160463"/>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2098" name="Picture 1" descr="C:\Users\Sisteplan\Desktop\NR35-fotos\SAM_16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296988"/>
            <a:ext cx="9923462"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3122" name="Picture 1" descr="C:\Users\Sisteplan\Desktop\NR35-fotos\SAM_16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 y="1081088"/>
            <a:ext cx="9574213"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
        <p:nvSpPr>
          <p:cNvPr id="133124" name="CaixaDeTexto 1"/>
          <p:cNvSpPr txBox="1">
            <a:spLocks noChangeArrowheads="1"/>
          </p:cNvSpPr>
          <p:nvPr/>
        </p:nvSpPr>
        <p:spPr bwMode="auto">
          <a:xfrm>
            <a:off x="1023938" y="1801813"/>
            <a:ext cx="3240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Pegar o Kit-resgate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4146" name="Picture 1" descr="C:\Users\Sisteplan\Desktop\NR35-fotos\SAM_16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171575"/>
            <a:ext cx="96647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
        <p:nvSpPr>
          <p:cNvPr id="134148" name="CaixaDeTexto 1"/>
          <p:cNvSpPr txBox="1">
            <a:spLocks noChangeArrowheads="1"/>
          </p:cNvSpPr>
          <p:nvPr/>
        </p:nvSpPr>
        <p:spPr bwMode="auto">
          <a:xfrm>
            <a:off x="573088" y="3382963"/>
            <a:ext cx="4411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Colocar o estropo no cinto</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70"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pic>
        <p:nvPicPr>
          <p:cNvPr id="135171" name="Imagem 6" descr="C:\Users\Sisteplan\Desktop\NR35-fotos\SAM_16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225" y="1347788"/>
            <a:ext cx="32385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Imagem 7" descr="C:\Users\Sisteplan\Desktop\NR35-fotos\SAM_16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528763"/>
            <a:ext cx="324008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CaixaDeTexto 2"/>
          <p:cNvSpPr txBox="1">
            <a:spLocks noChangeArrowheads="1"/>
          </p:cNvSpPr>
          <p:nvPr/>
        </p:nvSpPr>
        <p:spPr bwMode="auto">
          <a:xfrm>
            <a:off x="1743075" y="1041400"/>
            <a:ext cx="432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Colocar o canivete no bolso</a:t>
            </a:r>
          </a:p>
        </p:txBody>
      </p:sp>
      <p:cxnSp>
        <p:nvCxnSpPr>
          <p:cNvPr id="9" name="Conector de seta reta 8"/>
          <p:cNvCxnSpPr/>
          <p:nvPr/>
        </p:nvCxnSpPr>
        <p:spPr>
          <a:xfrm>
            <a:off x="5703888" y="1528763"/>
            <a:ext cx="1530350" cy="1892300"/>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6194" name="Imagem 1" descr="C:\Users\Sisteplan\Desktop\NR35-fotos\SAM_16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1260475"/>
            <a:ext cx="324008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Imagem 2" descr="C:\Users\Sisteplan\Desktop\NR35-fotos\SAM_16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1260475"/>
            <a:ext cx="32400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CaixaDeTexto 3"/>
          <p:cNvSpPr txBox="1">
            <a:spLocks noChangeArrowheads="1"/>
          </p:cNvSpPr>
          <p:nvPr/>
        </p:nvSpPr>
        <p:spPr bwMode="auto">
          <a:xfrm>
            <a:off x="3813175" y="1738313"/>
            <a:ext cx="2970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Prender a carretilha no cinto</a:t>
            </a:r>
          </a:p>
        </p:txBody>
      </p:sp>
      <p:cxnSp>
        <p:nvCxnSpPr>
          <p:cNvPr id="6" name="Conector de seta reta 5"/>
          <p:cNvCxnSpPr/>
          <p:nvPr/>
        </p:nvCxnSpPr>
        <p:spPr>
          <a:xfrm>
            <a:off x="6604000" y="2790825"/>
            <a:ext cx="1350963" cy="539750"/>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6198"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7218" name="Imagem 3" descr="C:\Users\Sisteplan\Desktop\NR35-fotos\SAM_16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430338"/>
            <a:ext cx="4049713"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Imagem 4" descr="C:\Users\Sisteplan\Desktop\NR35-fotos\SAM_16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363" y="1317625"/>
            <a:ext cx="3644900"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
        <p:nvSpPr>
          <p:cNvPr id="137221" name="CaixaDeTexto 1"/>
          <p:cNvSpPr txBox="1">
            <a:spLocks noChangeArrowheads="1"/>
          </p:cNvSpPr>
          <p:nvPr/>
        </p:nvSpPr>
        <p:spPr bwMode="auto">
          <a:xfrm>
            <a:off x="1833563" y="855663"/>
            <a:ext cx="5581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400" b="1">
                <a:solidFill>
                  <a:srgbClr val="FF0000"/>
                </a:solidFill>
              </a:rPr>
              <a:t>Colocar o trava-quedas no cinto</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8242" name="Imagem 5" descr="C:\Users\Sisteplan\Desktop\NR35-fotos\SAM_16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1068388"/>
            <a:ext cx="3443287"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
        <p:nvSpPr>
          <p:cNvPr id="138244" name="CaixaDeTexto 1"/>
          <p:cNvSpPr txBox="1">
            <a:spLocks noChangeArrowheads="1"/>
          </p:cNvSpPr>
          <p:nvPr/>
        </p:nvSpPr>
        <p:spPr bwMode="auto">
          <a:xfrm>
            <a:off x="484188" y="1890713"/>
            <a:ext cx="2789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Iniciar a escalada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9266" name="Picture 2" descr="C:\Users\Sisteplan\Desktop\NR35-fotos\SAM_16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25525"/>
            <a:ext cx="97536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
        <p:nvSpPr>
          <p:cNvPr id="139268" name="CaixaDeTexto 3"/>
          <p:cNvSpPr txBox="1">
            <a:spLocks noChangeArrowheads="1"/>
          </p:cNvSpPr>
          <p:nvPr/>
        </p:nvSpPr>
        <p:spPr bwMode="auto">
          <a:xfrm>
            <a:off x="484188" y="1890713"/>
            <a:ext cx="423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Prender o talabarte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0723" name="Retângulo 2"/>
          <p:cNvSpPr>
            <a:spLocks noChangeArrowheads="1"/>
          </p:cNvSpPr>
          <p:nvPr/>
        </p:nvSpPr>
        <p:spPr bwMode="auto">
          <a:xfrm>
            <a:off x="15875" y="1620838"/>
            <a:ext cx="106727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35.1.1  Esta Norma estabelece os requisitos mínimos e as medidas de proteção para o trabalho em altura, envolvendo o planejamento, a organização e a execução, de forma a garantir a segurança e a saúde dos trabalhadores envolvidos direta ou indiretamente com esta atividade.</a:t>
            </a:r>
          </a:p>
          <a:p>
            <a:pPr eaLnBrk="1" hangingPunct="1"/>
            <a:endParaRPr lang="pt-BR" altLang="pt-BR" b="1"/>
          </a:p>
          <a:p>
            <a:pPr eaLnBrk="1" hangingPunct="1"/>
            <a:r>
              <a:rPr lang="pt-BR" altLang="pt-BR" b="1"/>
              <a:t>           O termo “mínimos” denota a intenção de regulamentar o menor grau de exigibilidade, passível de auditoria e punibilidade, no universo de medidas de controle e sistemas preventivos possíveis de aplicação, e que, consequentemente, há muito mais a ser estudado, planejado e implantado.</a:t>
            </a:r>
          </a:p>
          <a:p>
            <a:pPr eaLnBrk="1" hangingPunct="1"/>
            <a:endParaRPr lang="pt-BR" altLang="pt-BR" b="1"/>
          </a:p>
          <a:p>
            <a:pPr eaLnBrk="1" hangingPunct="1"/>
            <a:endParaRPr lang="pt-BR" altLang="pt-BR" b="1"/>
          </a:p>
          <a:p>
            <a:pPr eaLnBrk="1" hangingPunct="1"/>
            <a:r>
              <a:rPr lang="pt-BR" altLang="pt-BR" b="1"/>
              <a:t>            A redação estende o conceito de garantia em segurança e saúde a todos os trabalhadores envolvidos, assegurando-lhes o direito à segurança e à saúde quando houver intervenções do trabalhador com interferência direta ou indireta em serviços em altura. Entende-se como trabalhadores indiretamente envolvidos aqueles que, não atuando com diferença de níveis, estão no entorno das atividades, sujeitos aos riscos relativos ao trabalho em altura.</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0290" name="Picture 2" descr="C:\Users\Sisteplan\Desktop\NR35-fotos\SAM_1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8" y="1081088"/>
            <a:ext cx="96647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CaixaDeTexto 1"/>
          <p:cNvSpPr txBox="1">
            <a:spLocks noChangeArrowheads="1"/>
          </p:cNvSpPr>
          <p:nvPr/>
        </p:nvSpPr>
        <p:spPr bwMode="auto">
          <a:xfrm>
            <a:off x="842963" y="1441450"/>
            <a:ext cx="3690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Se a vítima estiver consciente acalmá-la</a:t>
            </a:r>
          </a:p>
        </p:txBody>
      </p:sp>
      <p:sp>
        <p:nvSpPr>
          <p:cNvPr id="140292"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1314" name="Picture 3" descr="C:\Users\Sisteplan\Desktop\NR35-fotos\SAM_16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198563"/>
            <a:ext cx="9934575"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
        <p:nvSpPr>
          <p:cNvPr id="141316" name="CaixaDeTexto 5"/>
          <p:cNvSpPr txBox="1">
            <a:spLocks noChangeArrowheads="1"/>
          </p:cNvSpPr>
          <p:nvPr/>
        </p:nvSpPr>
        <p:spPr bwMode="auto">
          <a:xfrm>
            <a:off x="484188" y="1890713"/>
            <a:ext cx="423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Soltar o talabarte da vítima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2338" name="Imagem 1" descr="C:\Users\Sisteplan\Desktop\NR35-fotos\SAM_16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738" y="1168400"/>
            <a:ext cx="34417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Imagem 2" descr="C:\Users\Sisteplan\Desktop\NR35-fotos\SAM_16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8" y="1071563"/>
            <a:ext cx="3441700"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CaixaDeTexto 3"/>
          <p:cNvSpPr txBox="1">
            <a:spLocks noChangeArrowheads="1"/>
          </p:cNvSpPr>
          <p:nvPr/>
        </p:nvSpPr>
        <p:spPr bwMode="auto">
          <a:xfrm>
            <a:off x="4354513" y="1441450"/>
            <a:ext cx="2160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400" b="1">
                <a:solidFill>
                  <a:srgbClr val="FF0000"/>
                </a:solidFill>
              </a:rPr>
              <a:t>Colocar estropo</a:t>
            </a:r>
          </a:p>
        </p:txBody>
      </p:sp>
      <p:cxnSp>
        <p:nvCxnSpPr>
          <p:cNvPr id="6" name="Conector de seta reta 5"/>
          <p:cNvCxnSpPr/>
          <p:nvPr/>
        </p:nvCxnSpPr>
        <p:spPr>
          <a:xfrm flipH="1">
            <a:off x="3994150" y="1981200"/>
            <a:ext cx="720725" cy="990600"/>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2342"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3362" name="Imagem 1" descr="C:\Users\Sisteplan\Desktop\NR35-fotos\SAM_16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1081088"/>
            <a:ext cx="3443287"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Imagem 2" descr="C:\Users\Sisteplan\Desktop\NR35-fotos\SAM_16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1081088"/>
            <a:ext cx="3443288"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CaixaDeTexto 3"/>
          <p:cNvSpPr txBox="1">
            <a:spLocks noChangeArrowheads="1"/>
          </p:cNvSpPr>
          <p:nvPr/>
        </p:nvSpPr>
        <p:spPr bwMode="auto">
          <a:xfrm>
            <a:off x="4354513" y="1441450"/>
            <a:ext cx="2160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400" b="1">
                <a:solidFill>
                  <a:srgbClr val="FF0000"/>
                </a:solidFill>
              </a:rPr>
              <a:t>Colocar carretilha</a:t>
            </a:r>
          </a:p>
        </p:txBody>
      </p:sp>
      <p:cxnSp>
        <p:nvCxnSpPr>
          <p:cNvPr id="6" name="Conector de seta reta 5"/>
          <p:cNvCxnSpPr/>
          <p:nvPr/>
        </p:nvCxnSpPr>
        <p:spPr>
          <a:xfrm>
            <a:off x="6515100" y="2063750"/>
            <a:ext cx="1270000" cy="200025"/>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3366"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4386" name="Imagem 1" descr="C:\Users\Sisteplan\Desktop\NR35-fotos\SAM_16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913" y="1081088"/>
            <a:ext cx="34417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CaixaDeTexto 2"/>
          <p:cNvSpPr txBox="1">
            <a:spLocks noChangeArrowheads="1"/>
          </p:cNvSpPr>
          <p:nvPr/>
        </p:nvSpPr>
        <p:spPr bwMode="auto">
          <a:xfrm>
            <a:off x="123825" y="1711325"/>
            <a:ext cx="3509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400" b="1">
                <a:solidFill>
                  <a:srgbClr val="FF0000"/>
                </a:solidFill>
              </a:rPr>
              <a:t>Colocar o gancho no mosquetão no cinto</a:t>
            </a:r>
          </a:p>
          <a:p>
            <a:pPr algn="ctr" eaLnBrk="1" hangingPunct="1"/>
            <a:r>
              <a:rPr lang="pt-BR" altLang="pt-BR" sz="2400" b="1">
                <a:solidFill>
                  <a:srgbClr val="FF0000"/>
                </a:solidFill>
              </a:rPr>
              <a:t>da vítima</a:t>
            </a:r>
          </a:p>
        </p:txBody>
      </p:sp>
      <p:cxnSp>
        <p:nvCxnSpPr>
          <p:cNvPr id="5" name="Conector de seta reta 4"/>
          <p:cNvCxnSpPr/>
          <p:nvPr/>
        </p:nvCxnSpPr>
        <p:spPr>
          <a:xfrm>
            <a:off x="3346450" y="2311400"/>
            <a:ext cx="1541463" cy="1079500"/>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44389" name="Imagem 5" descr="C:\Users\Sisteplan\Desktop\NR35-fotos\SAM_17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2150" y="1081088"/>
            <a:ext cx="34417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5410" name="Imagem 1" descr="C:\Users\Sisteplan\Desktop\NR35-fotos\SAM_17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75" y="1260475"/>
            <a:ext cx="3443288"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Imagem 2" descr="E:\DRIVE C\CPFL\Fotos NR 35 Amarração de escada mercado\DSCN81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1171575"/>
            <a:ext cx="4591050"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CaixaDeTexto 3"/>
          <p:cNvSpPr txBox="1">
            <a:spLocks noChangeArrowheads="1"/>
          </p:cNvSpPr>
          <p:nvPr/>
        </p:nvSpPr>
        <p:spPr bwMode="auto">
          <a:xfrm>
            <a:off x="3094038" y="1260475"/>
            <a:ext cx="4410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Suspender a vítima para liberar o trava quedas</a:t>
            </a:r>
          </a:p>
        </p:txBody>
      </p:sp>
      <p:sp>
        <p:nvSpPr>
          <p:cNvPr id="145413"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
        <p:nvSpPr>
          <p:cNvPr id="145414" name="CaixaDeTexto 1"/>
          <p:cNvSpPr txBox="1">
            <a:spLocks noChangeArrowheads="1"/>
          </p:cNvSpPr>
          <p:nvPr/>
        </p:nvSpPr>
        <p:spPr bwMode="auto">
          <a:xfrm>
            <a:off x="3273425" y="2611438"/>
            <a:ext cx="38719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Atenção: </a:t>
            </a:r>
          </a:p>
          <a:p>
            <a:pPr eaLnBrk="1" hangingPunct="1"/>
            <a:r>
              <a:rPr lang="pt-BR" altLang="pt-BR" sz="2400" b="1">
                <a:solidFill>
                  <a:srgbClr val="FF0000"/>
                </a:solidFill>
              </a:rPr>
              <a:t>na impossibilidade de liberar o trava quedas cortá-lo</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6434" name="Imagem 2" descr="C:\Users\Sisteplan\Desktop\NR35-fotos\SAM_17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3" y="1081088"/>
            <a:ext cx="3443287"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CaixaDeTexto 1"/>
          <p:cNvSpPr txBox="1">
            <a:spLocks noChangeArrowheads="1"/>
          </p:cNvSpPr>
          <p:nvPr/>
        </p:nvSpPr>
        <p:spPr bwMode="auto">
          <a:xfrm>
            <a:off x="754063" y="1711325"/>
            <a:ext cx="2609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400" b="1">
                <a:solidFill>
                  <a:srgbClr val="FF0000"/>
                </a:solidFill>
              </a:rPr>
              <a:t>Iniciar a descida da vítima </a:t>
            </a:r>
          </a:p>
        </p:txBody>
      </p:sp>
      <p:sp>
        <p:nvSpPr>
          <p:cNvPr id="146436"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7458" name="Picture 2" descr="C:\Users\Sisteplan\Desktop\NR35-fotos\SAM_17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260475"/>
            <a:ext cx="9720262"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
        <p:nvSpPr>
          <p:cNvPr id="147460" name="CaixaDeTexto 1"/>
          <p:cNvSpPr txBox="1">
            <a:spLocks noChangeArrowheads="1"/>
          </p:cNvSpPr>
          <p:nvPr/>
        </p:nvSpPr>
        <p:spPr bwMode="auto">
          <a:xfrm>
            <a:off x="5749925" y="1811338"/>
            <a:ext cx="4229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Posição da vítima favorece a massagem cardíaca</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8482" name="Picture 2" descr="C:\Users\Sisteplan\Desktop\NR35-fotos\SAM_17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1260475"/>
            <a:ext cx="96647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CaixaDeTexto 1"/>
          <p:cNvSpPr txBox="1">
            <a:spLocks noChangeArrowheads="1"/>
          </p:cNvSpPr>
          <p:nvPr/>
        </p:nvSpPr>
        <p:spPr bwMode="auto">
          <a:xfrm>
            <a:off x="1011238" y="1890713"/>
            <a:ext cx="2982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Descida do poste</a:t>
            </a:r>
          </a:p>
        </p:txBody>
      </p:sp>
      <p:sp>
        <p:nvSpPr>
          <p:cNvPr id="148484"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9506" name="Picture 2" descr="C:\Users\Sisteplan\Desktop\NR35-fotos\SAM_17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620838"/>
            <a:ext cx="9755188"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CaixaDeTexto 1"/>
          <p:cNvSpPr txBox="1">
            <a:spLocks noChangeArrowheads="1"/>
          </p:cNvSpPr>
          <p:nvPr/>
        </p:nvSpPr>
        <p:spPr bwMode="auto">
          <a:xfrm>
            <a:off x="1203325" y="1017588"/>
            <a:ext cx="4681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a:solidFill>
                  <a:srgbClr val="FF0000"/>
                </a:solidFill>
              </a:rPr>
              <a:t>Prestar os primeiros socorros</a:t>
            </a:r>
          </a:p>
        </p:txBody>
      </p:sp>
      <p:sp>
        <p:nvSpPr>
          <p:cNvPr id="149508"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poste- treinamento NR-35</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1747" name="Retângulo 1"/>
          <p:cNvSpPr>
            <a:spLocks noChangeArrowheads="1"/>
          </p:cNvSpPr>
          <p:nvPr/>
        </p:nvSpPr>
        <p:spPr bwMode="auto">
          <a:xfrm>
            <a:off x="0" y="1260475"/>
            <a:ext cx="106886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35.1.2   </a:t>
            </a:r>
            <a:r>
              <a:rPr lang="pt-BR" altLang="pt-BR" b="1">
                <a:solidFill>
                  <a:srgbClr val="FF0000"/>
                </a:solidFill>
              </a:rPr>
              <a:t>Considera-se trabalho em altura toda atividade executada acima de 2,00 m (dois metros) do nível inferior, onde haja risco de queda.</a:t>
            </a:r>
          </a:p>
          <a:p>
            <a:pPr eaLnBrk="1" hangingPunct="1"/>
            <a:endParaRPr lang="pt-BR" altLang="pt-BR" b="1">
              <a:solidFill>
                <a:srgbClr val="FF0000"/>
              </a:solidFill>
            </a:endParaRPr>
          </a:p>
          <a:p>
            <a:pPr eaLnBrk="1" hangingPunct="1"/>
            <a:r>
              <a:rPr lang="pt-BR" altLang="pt-BR" b="1"/>
              <a:t>             Adotou-se esta altura como referência por ser diferença de nível consagrada em várias normas, inclusive internacionais. Facilita a compreensão e aplicabilidade, eliminando dúvidas de interpretação da Norma e as medidas de proteção que deverão ser implantadas.</a:t>
            </a:r>
          </a:p>
          <a:p>
            <a:pPr eaLnBrk="1" hangingPunct="1"/>
            <a:endParaRPr lang="pt-BR" altLang="pt-BR" b="1"/>
          </a:p>
          <a:p>
            <a:pPr eaLnBrk="1" hangingPunct="1"/>
            <a:r>
              <a:rPr lang="pt-BR" altLang="pt-BR" b="1"/>
              <a:t>            Trabalho em altura é, portanto, qualquer trabalho executado com diferença de nível superior a 2,0 m(dois metros) da superfície de referência e que ofereça risco de queda. As atividades de acesso e a saída do trabalhador deste local também deverão respeitar e atender esta norma.</a:t>
            </a:r>
          </a:p>
          <a:p>
            <a:pPr eaLnBrk="1" hangingPunct="1"/>
            <a:endParaRPr lang="pt-BR" altLang="pt-BR" b="1"/>
          </a:p>
          <a:p>
            <a:pPr eaLnBrk="1" hangingPunct="1"/>
            <a:r>
              <a:rPr lang="pt-BR" altLang="pt-BR" b="1"/>
              <a:t>            Todas as atividades com risco para os trabalhadores devem ser precedidas de análise e o trabalhador deve ser informado sobre estes riscos e sobre as medidas de proteção implantadas pela empresa, conforme estabelece a NR1. O disposto na NR35 não significa que não deverão ser adotadas medidas para eliminar, reduzir ou neutralizar os riscos nos trabalhos realizados em altura igual ou inferior a 2,0m.</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Title 1"/>
          <p:cNvSpPr txBox="1">
            <a:spLocks/>
          </p:cNvSpPr>
          <p:nvPr/>
        </p:nvSpPr>
        <p:spPr bwMode="auto">
          <a:xfrm>
            <a:off x="4799013" y="1081088"/>
            <a:ext cx="5889625"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0" tIns="52135" rIns="104270" bIns="52135"/>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endParaRPr lang="pt-BR" altLang="pt-BR" sz="2500">
              <a:solidFill>
                <a:srgbClr val="000000"/>
              </a:solidFill>
            </a:endParaRPr>
          </a:p>
          <a:p>
            <a:endParaRPr lang="pt-BR" altLang="pt-BR" sz="2500">
              <a:solidFill>
                <a:srgbClr val="000000"/>
              </a:solidFill>
            </a:endParaRPr>
          </a:p>
          <a:p>
            <a:pPr algn="ctr" eaLnBrk="1" hangingPunct="1">
              <a:lnSpc>
                <a:spcPct val="150000"/>
              </a:lnSpc>
            </a:pPr>
            <a:r>
              <a:rPr lang="en-US" altLang="pt-BR" sz="3600" b="1">
                <a:solidFill>
                  <a:srgbClr val="000000"/>
                </a:solidFill>
              </a:rPr>
              <a:t>Resgate</a:t>
            </a:r>
          </a:p>
          <a:p>
            <a:pPr algn="ctr" eaLnBrk="1" hangingPunct="1">
              <a:lnSpc>
                <a:spcPct val="150000"/>
              </a:lnSpc>
            </a:pPr>
            <a:r>
              <a:rPr lang="en-US" altLang="pt-BR" sz="3600" b="1">
                <a:solidFill>
                  <a:srgbClr val="000000"/>
                </a:solidFill>
              </a:rPr>
              <a:t>Cesta Aérea</a:t>
            </a:r>
          </a:p>
          <a:p>
            <a:pPr algn="ctr" eaLnBrk="1" hangingPunct="1">
              <a:lnSpc>
                <a:spcPct val="150000"/>
              </a:lnSpc>
            </a:pPr>
            <a:r>
              <a:rPr lang="en-US" altLang="pt-BR" sz="2500">
                <a:solidFill>
                  <a:srgbClr val="000000"/>
                </a:solidFill>
                <a:latin typeface="Tahoma" panose="020B0604030504040204" pitchFamily="34" charset="0"/>
                <a:cs typeface="Tahoma" panose="020B0604030504040204" pitchFamily="34" charset="0"/>
              </a:rPr>
              <a:t>                                                                          </a:t>
            </a:r>
            <a:r>
              <a:rPr lang="en-US" altLang="pt-BR" sz="1300">
                <a:solidFill>
                  <a:srgbClr val="000000"/>
                </a:solidFill>
                <a:latin typeface="Tahoma" panose="020B0604030504040204" pitchFamily="34" charset="0"/>
                <a:cs typeface="Tahoma" panose="020B0604030504040204" pitchFamily="34" charset="0"/>
              </a:rPr>
              <a:t>Abril de 2013</a:t>
            </a: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4" name="Retângulo 6"/>
          <p:cNvSpPr>
            <a:spLocks noChangeArrowheads="1"/>
          </p:cNvSpPr>
          <p:nvPr/>
        </p:nvSpPr>
        <p:spPr bwMode="auto">
          <a:xfrm>
            <a:off x="-236538" y="179388"/>
            <a:ext cx="8428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cesta aérea- treinamento NR-35</a:t>
            </a:r>
          </a:p>
        </p:txBody>
      </p:sp>
      <p:sp>
        <p:nvSpPr>
          <p:cNvPr id="151555" name="CaixaDeTexto 1"/>
          <p:cNvSpPr txBox="1">
            <a:spLocks noChangeArrowheads="1"/>
          </p:cNvSpPr>
          <p:nvPr/>
        </p:nvSpPr>
        <p:spPr bwMode="auto">
          <a:xfrm>
            <a:off x="1162050" y="990600"/>
            <a:ext cx="535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Resgate em Cesta Aérea</a:t>
            </a:r>
          </a:p>
        </p:txBody>
      </p:sp>
      <p:pic>
        <p:nvPicPr>
          <p:cNvPr id="151556" name="Imagem 4" descr="C:\Users\Sisteplan\Desktop\NR35-fotos\SAM_21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890713"/>
            <a:ext cx="83200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52578" name="Imagem 2" descr="C:\Users\Sisteplan\Desktop\NR35-fotos\SAM_18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1081088"/>
            <a:ext cx="3443287"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tângulo 6"/>
          <p:cNvSpPr>
            <a:spLocks noChangeArrowheads="1"/>
          </p:cNvSpPr>
          <p:nvPr/>
        </p:nvSpPr>
        <p:spPr bwMode="auto">
          <a:xfrm>
            <a:off x="-236538" y="179388"/>
            <a:ext cx="8428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cesta aérea- treinamento NR-35</a:t>
            </a:r>
          </a:p>
        </p:txBody>
      </p:sp>
      <p:sp>
        <p:nvSpPr>
          <p:cNvPr id="152580" name="CaixaDeTexto 7"/>
          <p:cNvSpPr txBox="1">
            <a:spLocks noChangeArrowheads="1"/>
          </p:cNvSpPr>
          <p:nvPr/>
        </p:nvSpPr>
        <p:spPr bwMode="auto">
          <a:xfrm>
            <a:off x="4624388" y="1530350"/>
            <a:ext cx="52212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Transferência do comando para torre da cesta</a:t>
            </a:r>
          </a:p>
        </p:txBody>
      </p:sp>
      <p:cxnSp>
        <p:nvCxnSpPr>
          <p:cNvPr id="10" name="Conector de seta reta 9"/>
          <p:cNvCxnSpPr/>
          <p:nvPr/>
        </p:nvCxnSpPr>
        <p:spPr>
          <a:xfrm flipH="1">
            <a:off x="2565400" y="2362200"/>
            <a:ext cx="2058988" cy="2589213"/>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2" name="Retângulo 6"/>
          <p:cNvSpPr>
            <a:spLocks noChangeArrowheads="1"/>
          </p:cNvSpPr>
          <p:nvPr/>
        </p:nvSpPr>
        <p:spPr bwMode="auto">
          <a:xfrm>
            <a:off x="-236538" y="179388"/>
            <a:ext cx="8428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cesta aérea- treinamento NR-35</a:t>
            </a:r>
          </a:p>
        </p:txBody>
      </p:sp>
      <p:sp>
        <p:nvSpPr>
          <p:cNvPr id="153603" name="CaixaDeTexto 1"/>
          <p:cNvSpPr txBox="1">
            <a:spLocks noChangeArrowheads="1"/>
          </p:cNvSpPr>
          <p:nvPr/>
        </p:nvSpPr>
        <p:spPr bwMode="auto">
          <a:xfrm>
            <a:off x="4803775" y="1711325"/>
            <a:ext cx="5311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Manobrar a cesta direcionando para um local livre</a:t>
            </a:r>
          </a:p>
        </p:txBody>
      </p:sp>
      <p:pic>
        <p:nvPicPr>
          <p:cNvPr id="153604" name="Imagem 4" descr="C:\Users\Sisteplan\Desktop\NR35-fotos\SAM_21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1171575"/>
            <a:ext cx="3441700"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6" name="Retângulo 6"/>
          <p:cNvSpPr>
            <a:spLocks noChangeArrowheads="1"/>
          </p:cNvSpPr>
          <p:nvPr/>
        </p:nvSpPr>
        <p:spPr bwMode="auto">
          <a:xfrm>
            <a:off x="-236538" y="179388"/>
            <a:ext cx="8428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cesta aérea- treinamento NR-35</a:t>
            </a:r>
          </a:p>
        </p:txBody>
      </p:sp>
      <p:pic>
        <p:nvPicPr>
          <p:cNvPr id="154627" name="Imagem 4" descr="C:\Users\Sisteplan\Desktop\NR35-fotos\SAM_21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1093788"/>
            <a:ext cx="34417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Imagem 6" descr="C:\Users\Sisteplan\Desktop\NR35-fotos\SAM_21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63" y="1081088"/>
            <a:ext cx="3443287"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CaixaDeTexto 1"/>
          <p:cNvSpPr txBox="1">
            <a:spLocks noChangeArrowheads="1"/>
          </p:cNvSpPr>
          <p:nvPr/>
        </p:nvSpPr>
        <p:spPr bwMode="auto">
          <a:xfrm>
            <a:off x="4286250" y="2160588"/>
            <a:ext cx="25876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Atenção com movimento da cesta</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50" name="Retângulo 6"/>
          <p:cNvSpPr>
            <a:spLocks noChangeArrowheads="1"/>
          </p:cNvSpPr>
          <p:nvPr/>
        </p:nvSpPr>
        <p:spPr bwMode="auto">
          <a:xfrm>
            <a:off x="-236538" y="179388"/>
            <a:ext cx="8428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cesta aérea- treinamento NR-35</a:t>
            </a:r>
          </a:p>
        </p:txBody>
      </p:sp>
      <p:pic>
        <p:nvPicPr>
          <p:cNvPr id="155651" name="Imagem 3" descr="C:\Users\Sisteplan\Desktop\NR35-fotos\SAM_2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990600"/>
            <a:ext cx="34417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Imagem 4" descr="C:\Users\Sisteplan\Desktop\NR35-fotos\SAM_2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1206500"/>
            <a:ext cx="3443288"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CaixaDeTexto 1"/>
          <p:cNvSpPr txBox="1">
            <a:spLocks noChangeArrowheads="1"/>
          </p:cNvSpPr>
          <p:nvPr/>
        </p:nvSpPr>
        <p:spPr bwMode="auto">
          <a:xfrm>
            <a:off x="3957638" y="2790825"/>
            <a:ext cx="2700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Vascular o cesta</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4" name="Retângulo 6"/>
          <p:cNvSpPr>
            <a:spLocks noChangeArrowheads="1"/>
          </p:cNvSpPr>
          <p:nvPr/>
        </p:nvSpPr>
        <p:spPr bwMode="auto">
          <a:xfrm>
            <a:off x="-236538" y="179388"/>
            <a:ext cx="8428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cesta aérea- treinamento NR-35</a:t>
            </a:r>
          </a:p>
        </p:txBody>
      </p:sp>
      <p:pic>
        <p:nvPicPr>
          <p:cNvPr id="156675" name="Imagem 2" descr="C:\Users\Sisteplan\Desktop\NR35-fotos\SAM_21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0" y="1012825"/>
            <a:ext cx="3443288"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CaixaDeTexto 1"/>
          <p:cNvSpPr txBox="1">
            <a:spLocks noChangeArrowheads="1"/>
          </p:cNvSpPr>
          <p:nvPr/>
        </p:nvSpPr>
        <p:spPr bwMode="auto">
          <a:xfrm>
            <a:off x="1023938" y="1801813"/>
            <a:ext cx="2790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Providenciar a retirada da vitima</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7698" name="Retângulo 6"/>
          <p:cNvSpPr>
            <a:spLocks noChangeArrowheads="1"/>
          </p:cNvSpPr>
          <p:nvPr/>
        </p:nvSpPr>
        <p:spPr bwMode="auto">
          <a:xfrm>
            <a:off x="-236538" y="179388"/>
            <a:ext cx="8428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cesta aérea- treinamento NR-35</a:t>
            </a:r>
          </a:p>
        </p:txBody>
      </p:sp>
      <p:pic>
        <p:nvPicPr>
          <p:cNvPr id="157699" name="Imagem 3" descr="C:\Users\Sisteplan\Desktop\NR35-fotos\SAM_18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113" y="1260475"/>
            <a:ext cx="34417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CaixaDeTexto 1"/>
          <p:cNvSpPr txBox="1">
            <a:spLocks noChangeArrowheads="1"/>
          </p:cNvSpPr>
          <p:nvPr/>
        </p:nvSpPr>
        <p:spPr bwMode="auto">
          <a:xfrm>
            <a:off x="842963" y="5402263"/>
            <a:ext cx="4681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Soltar o talabarte do gancho</a:t>
            </a:r>
          </a:p>
        </p:txBody>
      </p:sp>
      <p:cxnSp>
        <p:nvCxnSpPr>
          <p:cNvPr id="5" name="Conector de seta reta 4"/>
          <p:cNvCxnSpPr/>
          <p:nvPr/>
        </p:nvCxnSpPr>
        <p:spPr>
          <a:xfrm flipV="1">
            <a:off x="5567363" y="4321175"/>
            <a:ext cx="1620837" cy="1311275"/>
          </a:xfrm>
          <a:prstGeom prst="straightConnector1">
            <a:avLst/>
          </a:prstGeom>
          <a:ln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2" name="Retângulo 6"/>
          <p:cNvSpPr>
            <a:spLocks noChangeArrowheads="1"/>
          </p:cNvSpPr>
          <p:nvPr/>
        </p:nvSpPr>
        <p:spPr bwMode="auto">
          <a:xfrm>
            <a:off x="-236538" y="179388"/>
            <a:ext cx="8428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cesta aérea- treinamento NR-35</a:t>
            </a:r>
          </a:p>
        </p:txBody>
      </p:sp>
      <p:pic>
        <p:nvPicPr>
          <p:cNvPr id="158723" name="Imagem 2" descr="C:\Users\Sisteplan\Desktop\NR35-fotos\SAM_18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113" y="1112838"/>
            <a:ext cx="34417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CaixaDeTexto 1"/>
          <p:cNvSpPr txBox="1">
            <a:spLocks noChangeArrowheads="1"/>
          </p:cNvSpPr>
          <p:nvPr/>
        </p:nvSpPr>
        <p:spPr bwMode="auto">
          <a:xfrm>
            <a:off x="754063" y="2190750"/>
            <a:ext cx="3689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Retirar a vítima protegendo o pescoço</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Retângulo 6"/>
          <p:cNvSpPr>
            <a:spLocks noChangeArrowheads="1"/>
          </p:cNvSpPr>
          <p:nvPr/>
        </p:nvSpPr>
        <p:spPr bwMode="auto">
          <a:xfrm>
            <a:off x="-236538" y="179388"/>
            <a:ext cx="8428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em cesta aérea- treinamento NR-35</a:t>
            </a:r>
          </a:p>
        </p:txBody>
      </p:sp>
      <p:pic>
        <p:nvPicPr>
          <p:cNvPr id="159747" name="Imagem 2" descr="C:\Users\Sisteplan\Desktop\NR35-fotos\SAM_21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3" y="1171575"/>
            <a:ext cx="3441700"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CaixaDeTexto 1"/>
          <p:cNvSpPr txBox="1">
            <a:spLocks noChangeArrowheads="1"/>
          </p:cNvSpPr>
          <p:nvPr/>
        </p:nvSpPr>
        <p:spPr bwMode="auto">
          <a:xfrm>
            <a:off x="303213" y="2251075"/>
            <a:ext cx="4681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b="1">
                <a:solidFill>
                  <a:srgbClr val="FF0000"/>
                </a:solidFill>
              </a:rPr>
              <a:t>Prestar os primeiros socorros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32771"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2772" name="Retângulo 1"/>
          <p:cNvSpPr>
            <a:spLocks noChangeArrowheads="1"/>
          </p:cNvSpPr>
          <p:nvPr/>
        </p:nvSpPr>
        <p:spPr bwMode="auto">
          <a:xfrm>
            <a:off x="214313" y="2611438"/>
            <a:ext cx="9944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35.1.3   </a:t>
            </a:r>
            <a:r>
              <a:rPr lang="pt-BR" altLang="pt-BR"/>
              <a:t>Esta norma se complementa com as normas técnicas oficiais estabelecidas pelos Órgãos competentes e na ausência e omissão dessas com as normas internacionais aplicáveis.</a:t>
            </a:r>
          </a:p>
          <a:p>
            <a:pPr eaLnBrk="1" hangingPunct="1"/>
            <a:endParaRPr lang="pt-BR" altLang="pt-BR"/>
          </a:p>
          <a:p>
            <a:pPr eaLnBrk="1" hangingPunct="1"/>
            <a:r>
              <a:rPr lang="pt-BR" altLang="pt-BR" b="1"/>
              <a:t>             A Norma não exclui a aplicabilidade de outras Normas Regulamentadoras e, na ausência ou inexistência destas, se complementa com as normas técnicas nacionais ou internacionais sobre o tema. Nas lacunas da NR35 devemos buscar os dispositivos aplicáveis ao trabalho em altura nas demais normas regulamentadoras, normas técnicas nacionais ou normas internacionais.</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3795" name="Retângulo 2"/>
          <p:cNvSpPr>
            <a:spLocks noChangeArrowheads="1"/>
          </p:cNvSpPr>
          <p:nvPr/>
        </p:nvSpPr>
        <p:spPr bwMode="auto">
          <a:xfrm>
            <a:off x="754063" y="1260475"/>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35.2 Responsabilidades</a:t>
            </a:r>
            <a:endParaRPr lang="pt-BR" altLang="pt-BR"/>
          </a:p>
        </p:txBody>
      </p:sp>
      <p:sp>
        <p:nvSpPr>
          <p:cNvPr id="4" name="Retângulo 3"/>
          <p:cNvSpPr/>
          <p:nvPr/>
        </p:nvSpPr>
        <p:spPr>
          <a:xfrm>
            <a:off x="214313" y="1890713"/>
            <a:ext cx="10260012" cy="5078412"/>
          </a:xfrm>
          <a:prstGeom prst="rect">
            <a:avLst/>
          </a:prstGeom>
        </p:spPr>
        <p:txBody>
          <a:bodyPr lIns="91428" tIns="45715" rIns="91428" bIns="45715">
            <a:spAutoFit/>
          </a:bodyPr>
          <a:lstStyle/>
          <a:p>
            <a:pPr defTabSz="519048">
              <a:defRPr/>
            </a:pPr>
            <a:r>
              <a:rPr lang="pt-BR" b="1" dirty="0">
                <a:latin typeface="Arial" charset="0"/>
                <a:cs typeface="+mn-cs"/>
              </a:rPr>
              <a:t>35.2.1  Cabe ao empregador: </a:t>
            </a:r>
          </a:p>
          <a:p>
            <a:pPr defTabSz="519048">
              <a:defRPr/>
            </a:pPr>
            <a:endParaRPr lang="pt-BR" b="1" dirty="0">
              <a:latin typeface="Arial" charset="0"/>
              <a:cs typeface="+mn-cs"/>
            </a:endParaRPr>
          </a:p>
          <a:p>
            <a:pPr marL="342857" indent="-342857" defTabSz="519048">
              <a:buFontTx/>
              <a:buAutoNum type="alphaLcParenR"/>
              <a:defRPr/>
            </a:pPr>
            <a:r>
              <a:rPr lang="pt-BR" dirty="0">
                <a:latin typeface="Arial" charset="0"/>
                <a:cs typeface="+mn-cs"/>
              </a:rPr>
              <a:t>garantir a implementação das medidas de proteção estabelecidas nesta Norma;</a:t>
            </a:r>
          </a:p>
          <a:p>
            <a:pPr marL="342857" indent="-342857" defTabSz="519048">
              <a:buFontTx/>
              <a:buAutoNum type="alphaLcParenR"/>
              <a:defRPr/>
            </a:pPr>
            <a:endParaRPr lang="pt-BR" dirty="0">
              <a:latin typeface="Arial" charset="0"/>
              <a:cs typeface="+mn-cs"/>
            </a:endParaRPr>
          </a:p>
          <a:p>
            <a:pPr defTabSz="519048">
              <a:defRPr/>
            </a:pPr>
            <a:r>
              <a:rPr lang="pt-BR" b="1" dirty="0">
                <a:latin typeface="Arial" charset="0"/>
                <a:cs typeface="+mn-cs"/>
              </a:rPr>
              <a:t>b) assegurar a realização da Análise de Risco - AR e, quando aplicável, a emissão da Permissão de Trabalho -PT;</a:t>
            </a:r>
          </a:p>
          <a:p>
            <a:pPr defTabSz="519048">
              <a:defRPr/>
            </a:pPr>
            <a:endParaRPr lang="pt-BR" dirty="0">
              <a:latin typeface="Arial" charset="0"/>
              <a:cs typeface="+mn-cs"/>
            </a:endParaRPr>
          </a:p>
          <a:p>
            <a:pPr defTabSz="519048">
              <a:defRPr/>
            </a:pPr>
            <a:r>
              <a:rPr lang="pt-BR" dirty="0">
                <a:latin typeface="Arial" charset="0"/>
                <a:cs typeface="+mn-cs"/>
              </a:rPr>
              <a:t>Todo trabalho em altura deve ser precedido de Análise de Risco, não estabelecendo a modalidade empregada (HAZOP, APR, FMEA, ART </a:t>
            </a:r>
            <a:r>
              <a:rPr lang="pt-BR" dirty="0" err="1">
                <a:latin typeface="Arial" charset="0"/>
                <a:cs typeface="+mn-cs"/>
              </a:rPr>
              <a:t>etc</a:t>
            </a:r>
            <a:r>
              <a:rPr lang="pt-BR" dirty="0">
                <a:latin typeface="Arial" charset="0"/>
                <a:cs typeface="+mn-cs"/>
              </a:rPr>
              <a:t>). Com relação à Permissão de Trabalho, esta deve ser elaborada nas situações previstas no texto normativo, conforme o item 35.4.7.</a:t>
            </a:r>
          </a:p>
          <a:p>
            <a:pPr defTabSz="519048">
              <a:defRPr/>
            </a:pPr>
            <a:endParaRPr lang="pt-BR" dirty="0">
              <a:latin typeface="Arial" charset="0"/>
              <a:cs typeface="+mn-cs"/>
            </a:endParaRPr>
          </a:p>
          <a:p>
            <a:pPr defTabSz="519048">
              <a:defRPr/>
            </a:pPr>
            <a:r>
              <a:rPr lang="pt-BR" b="1" dirty="0">
                <a:latin typeface="Arial" charset="0"/>
                <a:cs typeface="+mn-cs"/>
              </a:rPr>
              <a:t>c) desenvolver procedimento operacional para as atividades rotineiras de trabalho em altura;</a:t>
            </a:r>
          </a:p>
          <a:p>
            <a:pPr defTabSz="519048">
              <a:defRPr/>
            </a:pPr>
            <a:endParaRPr lang="pt-BR" b="1" dirty="0">
              <a:latin typeface="Arial" charset="0"/>
              <a:cs typeface="+mn-cs"/>
            </a:endParaRPr>
          </a:p>
          <a:p>
            <a:pPr defTabSz="519048">
              <a:defRPr/>
            </a:pPr>
            <a:r>
              <a:rPr lang="pt-BR" b="1" dirty="0">
                <a:latin typeface="Arial" charset="0"/>
                <a:cs typeface="+mn-cs"/>
              </a:rPr>
              <a:t>Todas as empresas que executem atividades rotineiras envolvendo trabalho em altura, entendidas como aquelas habituais, independente da </a:t>
            </a:r>
            <a:r>
              <a:rPr lang="pt-BR" b="1" dirty="0" err="1">
                <a:latin typeface="Arial" charset="0"/>
                <a:cs typeface="+mn-cs"/>
              </a:rPr>
              <a:t>freqüência</a:t>
            </a:r>
            <a:r>
              <a:rPr lang="pt-BR" b="1" dirty="0">
                <a:latin typeface="Arial" charset="0"/>
                <a:cs typeface="+mn-cs"/>
              </a:rPr>
              <a:t>, que fazem parte dos processos de trabalho da empresa, devem desenvolver procedimentos operacionais contemplando as mesmas.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4819" name="Retângulo 2"/>
          <p:cNvSpPr>
            <a:spLocks noChangeArrowheads="1"/>
          </p:cNvSpPr>
          <p:nvPr/>
        </p:nvSpPr>
        <p:spPr bwMode="auto">
          <a:xfrm>
            <a:off x="15875" y="2071688"/>
            <a:ext cx="103505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d) assegurar a realização de avaliação prévia das condições no local do trabalho em altura, pelo estudo,planejamento e implementação das ações e medidas complementares de segurança aplicáveis;</a:t>
            </a:r>
          </a:p>
          <a:p>
            <a:pPr eaLnBrk="1" hangingPunct="1"/>
            <a:endParaRPr lang="pt-BR" altLang="pt-BR" b="1"/>
          </a:p>
          <a:p>
            <a:pPr eaLnBrk="1" hangingPunct="1"/>
            <a:r>
              <a:rPr lang="pt-BR" altLang="pt-BR" b="1"/>
              <a:t>    A avaliação prévia dos serviços é uma prática para a identificação e antecipação dos eventos indesejáveis e acidentes, não passíveis de previsão nas análises de risco realizadas ou não considerados nos procedimentos elaborados, em função de situações específicas daquele local, condição ou serviço que foge à normalidade ou previsibilidade de ocorrência</a:t>
            </a:r>
          </a:p>
          <a:p>
            <a:pPr eaLnBrk="1" hangingPunct="1"/>
            <a:endParaRPr lang="pt-BR" altLang="pt-BR" b="1"/>
          </a:p>
          <a:p>
            <a:pPr eaLnBrk="1" hangingPunct="1"/>
            <a:endParaRPr lang="pt-BR" altLang="pt-BR" b="1"/>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35843"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5844" name="Retângulo 1"/>
          <p:cNvSpPr>
            <a:spLocks noChangeArrowheads="1"/>
          </p:cNvSpPr>
          <p:nvPr/>
        </p:nvSpPr>
        <p:spPr bwMode="auto">
          <a:xfrm>
            <a:off x="327025" y="1481138"/>
            <a:ext cx="101711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t>
            </a:r>
            <a:r>
              <a:rPr lang="pt-BR" altLang="pt-BR" b="1"/>
              <a:t>A avaliação prévia deve ser realizada no local do serviço pelo trabalhador ou equipe de trabalho,considerando as boas práticas de segurança e saúde no trabalho, possibilitando:</a:t>
            </a:r>
          </a:p>
          <a:p>
            <a:pPr eaLnBrk="1" hangingPunct="1"/>
            <a:endParaRPr lang="pt-BR" altLang="pt-BR" b="1"/>
          </a:p>
          <a:p>
            <a:pPr eaLnBrk="1" hangingPunct="1"/>
            <a:r>
              <a:rPr lang="pt-BR" altLang="pt-BR" b="1"/>
              <a:t>• Equalizar o entendimento de todos, dirimindo eventuais dúvidas, proporcionando o emprego de práticas seguras de trabalho;</a:t>
            </a:r>
          </a:p>
          <a:p>
            <a:pPr eaLnBrk="1" hangingPunct="1"/>
            <a:endParaRPr lang="pt-BR" altLang="pt-BR" b="1"/>
          </a:p>
          <a:p>
            <a:pPr eaLnBrk="1" hangingPunct="1"/>
            <a:r>
              <a:rPr lang="pt-BR" altLang="pt-BR" b="1"/>
              <a:t>• Identificar e alertar acerca de possíveis riscos, não previstos na Análise de Risco e nos procedimentos;</a:t>
            </a:r>
          </a:p>
          <a:p>
            <a:pPr eaLnBrk="1" hangingPunct="1"/>
            <a:endParaRPr lang="pt-BR" altLang="pt-BR" b="1"/>
          </a:p>
          <a:p>
            <a:pPr eaLnBrk="1" hangingPunct="1"/>
            <a:r>
              <a:rPr lang="pt-BR" altLang="pt-BR" b="1"/>
              <a:t>• Discutir a divisão de tarefas e responsabilidades;</a:t>
            </a:r>
          </a:p>
          <a:p>
            <a:pPr eaLnBrk="1" hangingPunct="1"/>
            <a:endParaRPr lang="pt-BR" altLang="pt-BR" b="1"/>
          </a:p>
          <a:p>
            <a:pPr eaLnBrk="1" hangingPunct="1"/>
            <a:r>
              <a:rPr lang="pt-BR" altLang="pt-BR" b="1"/>
              <a:t>• Identificar a necessidade de revisão dos procedimentos.</a:t>
            </a:r>
          </a:p>
          <a:p>
            <a:pPr eaLnBrk="1" hangingPunct="1"/>
            <a:r>
              <a:rPr lang="pt-BR" altLang="pt-BR" b="1"/>
              <a:t>Embora não necessariamente na forma escrita, o empregador deve proporcionar mecanismos para assegurar a sua realização.</a:t>
            </a:r>
          </a:p>
          <a:p>
            <a:pPr eaLnBrk="1" hangingPunct="1"/>
            <a:endParaRPr lang="pt-BR" altLang="pt-BR" b="1"/>
          </a:p>
          <a:p>
            <a:pPr eaLnBrk="1" hangingPunct="1"/>
            <a:r>
              <a:rPr lang="pt-BR" altLang="pt-BR" b="1"/>
              <a:t>e) adotar as providências necessárias para acompanhar o cumprimento das medidas de proteção estabelecidas nesta Norma pelas empresas contratadas;</a:t>
            </a:r>
          </a:p>
          <a:p>
            <a:pPr eaLnBrk="1" hangingPunct="1"/>
            <a:endParaRPr lang="pt-BR" altLang="pt-BR" b="1"/>
          </a:p>
          <a:p>
            <a:pPr eaLnBrk="1" hangingPunct="1"/>
            <a:r>
              <a:rPr lang="pt-BR" altLang="pt-BR" b="1"/>
              <a:t>f) garantir aos trabalhadores informações atualizadas sobre os riscos e as medidas de controle;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6867" name="Retângulo 2"/>
          <p:cNvSpPr>
            <a:spLocks noChangeArrowheads="1"/>
          </p:cNvSpPr>
          <p:nvPr/>
        </p:nvSpPr>
        <p:spPr bwMode="auto">
          <a:xfrm>
            <a:off x="182563" y="901700"/>
            <a:ext cx="104743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t>
            </a:r>
            <a:r>
              <a:rPr lang="pt-BR" altLang="pt-BR" b="1"/>
              <a:t>Sempre que novos riscos forem identificados ou inovações implementadas, o trabalhador deverá receber informações e treinamentos para eliminar ou neutralizar estes novos riscos.</a:t>
            </a:r>
          </a:p>
          <a:p>
            <a:pPr eaLnBrk="1" hangingPunct="1"/>
            <a:endParaRPr lang="pt-BR" altLang="pt-BR" b="1"/>
          </a:p>
          <a:p>
            <a:pPr eaLnBrk="1" hangingPunct="1"/>
            <a:r>
              <a:rPr lang="pt-BR" altLang="pt-BR" b="1"/>
              <a:t>g) garantir que qualquer trabalho em altura só se inicie depois de adotadas as medidas de proteção definidas nesta Norma;</a:t>
            </a:r>
          </a:p>
          <a:p>
            <a:pPr eaLnBrk="1" hangingPunct="1"/>
            <a:endParaRPr lang="pt-BR" altLang="pt-BR" b="1"/>
          </a:p>
          <a:p>
            <a:pPr eaLnBrk="1" hangingPunct="1"/>
            <a:r>
              <a:rPr lang="pt-BR" altLang="pt-BR" b="1"/>
              <a:t>g) assegurar a suspensão dos trabalhos em altura quando verificar situação ou condição de risco não prevista,cuja eliminação ou neutralização imediata não seja possível;</a:t>
            </a:r>
          </a:p>
          <a:p>
            <a:pPr eaLnBrk="1" hangingPunct="1"/>
            <a:endParaRPr lang="pt-BR" altLang="pt-BR"/>
          </a:p>
          <a:p>
            <a:pPr eaLnBrk="1" hangingPunct="1"/>
            <a:r>
              <a:rPr lang="pt-BR" altLang="pt-BR"/>
              <a:t>h) estabelecer uma sistemática de autorização dos trabalhadores para trabalho em altura;</a:t>
            </a:r>
          </a:p>
        </p:txBody>
      </p:sp>
      <p:sp>
        <p:nvSpPr>
          <p:cNvPr id="4" name="Retângulo 3"/>
          <p:cNvSpPr/>
          <p:nvPr/>
        </p:nvSpPr>
        <p:spPr>
          <a:xfrm>
            <a:off x="182563" y="3825875"/>
            <a:ext cx="10474325" cy="3692525"/>
          </a:xfrm>
          <a:prstGeom prst="rect">
            <a:avLst/>
          </a:prstGeom>
        </p:spPr>
        <p:txBody>
          <a:bodyPr lIns="91428" tIns="45715" rIns="91428" bIns="45715">
            <a:spAutoFit/>
          </a:bodyPr>
          <a:lstStyle/>
          <a:p>
            <a:pPr defTabSz="519048">
              <a:defRPr/>
            </a:pPr>
            <a:r>
              <a:rPr lang="pt-BR" dirty="0">
                <a:latin typeface="Arial" charset="0"/>
                <a:cs typeface="+mn-cs"/>
              </a:rPr>
              <a:t>  </a:t>
            </a:r>
            <a:r>
              <a:rPr lang="pt-BR" b="1" dirty="0">
                <a:latin typeface="Arial" charset="0"/>
                <a:cs typeface="+mn-cs"/>
              </a:rPr>
              <a:t>A empresa deve estabelecer uma sistemática que permita a qualquer momento conhecer os</a:t>
            </a:r>
          </a:p>
          <a:p>
            <a:pPr defTabSz="519048">
              <a:defRPr/>
            </a:pPr>
            <a:r>
              <a:rPr lang="pt-BR" b="1" dirty="0">
                <a:latin typeface="Arial" charset="0"/>
                <a:cs typeface="+mn-cs"/>
              </a:rPr>
              <a:t>trabalhadores autorizados a executar atividades em altura. A partir de 27 de março de 2013, em doze meses da vigência da norma, a empresa deverá atender aos requisitos estabelecidos no item 3.2. </a:t>
            </a:r>
          </a:p>
          <a:p>
            <a:pPr defTabSz="519048">
              <a:defRPr/>
            </a:pPr>
            <a:endParaRPr lang="pt-BR" dirty="0">
              <a:latin typeface="Arial" charset="0"/>
              <a:cs typeface="+mn-cs"/>
            </a:endParaRPr>
          </a:p>
          <a:p>
            <a:pPr marL="400001" indent="-400001" defTabSz="519048">
              <a:buFontTx/>
              <a:buAutoNum type="romanLcParenR"/>
              <a:defRPr/>
            </a:pPr>
            <a:r>
              <a:rPr lang="pt-BR" b="1" dirty="0">
                <a:latin typeface="Arial" charset="0"/>
                <a:cs typeface="+mn-cs"/>
              </a:rPr>
              <a:t>assegurar que todo trabalho em altura seja realizado sob supervisão, cuja forma será definida pela análise de riscos de acordo com as peculiaridades da atividade</a:t>
            </a:r>
          </a:p>
          <a:p>
            <a:pPr marL="400001" indent="-400001" defTabSz="519048">
              <a:buFontTx/>
              <a:buAutoNum type="romanLcParenR"/>
              <a:defRPr/>
            </a:pPr>
            <a:endParaRPr lang="pt-BR" dirty="0">
              <a:latin typeface="Arial" charset="0"/>
              <a:cs typeface="+mn-cs"/>
            </a:endParaRPr>
          </a:p>
          <a:p>
            <a:pPr defTabSz="519048">
              <a:defRPr/>
            </a:pPr>
            <a:r>
              <a:rPr lang="pt-BR" dirty="0">
                <a:latin typeface="Arial" charset="0"/>
                <a:cs typeface="+mn-cs"/>
              </a:rPr>
              <a:t>j) assegurar a organização e o arquivamento da documentação prevista nesta Norma.</a:t>
            </a:r>
          </a:p>
          <a:p>
            <a:pPr defTabSz="519048">
              <a:defRPr/>
            </a:pPr>
            <a:r>
              <a:rPr lang="pt-BR" dirty="0">
                <a:latin typeface="Arial" charset="0"/>
                <a:cs typeface="+mn-cs"/>
              </a:rPr>
              <a:t> </a:t>
            </a:r>
          </a:p>
          <a:p>
            <a:pPr defTabSz="519048">
              <a:defRPr/>
            </a:pPr>
            <a:r>
              <a:rPr lang="pt-BR" dirty="0">
                <a:latin typeface="Arial" charset="0"/>
                <a:cs typeface="+mn-cs"/>
              </a:rPr>
              <a:t>  </a:t>
            </a:r>
            <a:r>
              <a:rPr lang="pt-BR" b="1" dirty="0">
                <a:latin typeface="Arial" charset="0"/>
                <a:cs typeface="+mn-cs"/>
              </a:rPr>
              <a:t>Além dos documentos previstos em outras Normas, a NR35 prevê a organização e o arquivamento de documentos que deverão ser arquivados e disponibilizados a qualquer tempo para a Inspeção do Trabalho.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7891" name="Retângulo 1"/>
          <p:cNvSpPr>
            <a:spLocks noChangeArrowheads="1"/>
          </p:cNvSpPr>
          <p:nvPr/>
        </p:nvSpPr>
        <p:spPr bwMode="auto">
          <a:xfrm>
            <a:off x="573088" y="1171575"/>
            <a:ext cx="358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35.2.2 Cabe aos trabalhadores:</a:t>
            </a:r>
          </a:p>
        </p:txBody>
      </p:sp>
      <p:sp>
        <p:nvSpPr>
          <p:cNvPr id="3" name="Retângulo 2"/>
          <p:cNvSpPr/>
          <p:nvPr/>
        </p:nvSpPr>
        <p:spPr>
          <a:xfrm>
            <a:off x="214313" y="1571625"/>
            <a:ext cx="10350500" cy="4246563"/>
          </a:xfrm>
          <a:prstGeom prst="rect">
            <a:avLst/>
          </a:prstGeom>
        </p:spPr>
        <p:txBody>
          <a:bodyPr lIns="91428" tIns="45715" rIns="91428" bIns="45715">
            <a:spAutoFit/>
          </a:bodyPr>
          <a:lstStyle/>
          <a:p>
            <a:pPr marL="342857" indent="-342857" defTabSz="519048">
              <a:buFontTx/>
              <a:buAutoNum type="alphaLcParenR"/>
              <a:defRPr/>
            </a:pPr>
            <a:r>
              <a:rPr lang="pt-BR" dirty="0">
                <a:latin typeface="Arial" charset="0"/>
                <a:cs typeface="+mn-cs"/>
              </a:rPr>
              <a:t>cumprir as disposições legais e regulamentares sobre trabalho em altura, inclusive os procedimentos expedidos pelo empregador;</a:t>
            </a:r>
          </a:p>
          <a:p>
            <a:pPr marL="342857" indent="-342857" defTabSz="519048">
              <a:buFontTx/>
              <a:buAutoNum type="alphaLcParenR"/>
              <a:defRPr/>
            </a:pPr>
            <a:endParaRPr lang="pt-BR" dirty="0">
              <a:latin typeface="Arial" charset="0"/>
              <a:cs typeface="+mn-cs"/>
            </a:endParaRPr>
          </a:p>
          <a:p>
            <a:pPr defTabSz="519048">
              <a:defRPr/>
            </a:pPr>
            <a:r>
              <a:rPr lang="pt-BR" dirty="0">
                <a:latin typeface="Arial" charset="0"/>
                <a:cs typeface="+mn-cs"/>
              </a:rPr>
              <a:t>b) colaborar com o empregador na implementação das disposições contidas nesta Norma;</a:t>
            </a:r>
          </a:p>
          <a:p>
            <a:pPr defTabSz="519048">
              <a:defRPr/>
            </a:pPr>
            <a:endParaRPr lang="pt-BR" dirty="0">
              <a:latin typeface="Arial" charset="0"/>
              <a:cs typeface="+mn-cs"/>
            </a:endParaRPr>
          </a:p>
          <a:p>
            <a:pPr defTabSz="519048">
              <a:defRPr/>
            </a:pPr>
            <a:r>
              <a:rPr lang="pt-BR" dirty="0">
                <a:latin typeface="Arial" charset="0"/>
                <a:cs typeface="+mn-cs"/>
              </a:rPr>
              <a:t>c</a:t>
            </a:r>
            <a:r>
              <a:rPr lang="pt-BR" b="1" dirty="0">
                <a:latin typeface="Arial" charset="0"/>
                <a:cs typeface="+mn-cs"/>
              </a:rPr>
              <a:t>) </a:t>
            </a:r>
            <a:r>
              <a:rPr lang="pt-BR" b="1" dirty="0">
                <a:solidFill>
                  <a:srgbClr val="FF0000"/>
                </a:solidFill>
                <a:latin typeface="Arial" charset="0"/>
                <a:cs typeface="+mn-cs"/>
              </a:rPr>
              <a:t>interromper suas atividades exercendo o direito de recusa</a:t>
            </a:r>
            <a:r>
              <a:rPr lang="pt-BR" b="1" dirty="0">
                <a:latin typeface="Arial" charset="0"/>
                <a:cs typeface="+mn-cs"/>
              </a:rPr>
              <a:t>, sempre que constatarem evidências de riscos graves e iminentes para sua segurança e saúde ou a de outras pessoas, comunicando imediatamente o fato a seu superior hierárquico, que diligenciará as medidas cabíveis. Direito de Recusa: previsto no art. 13 da Convenção 155 da OIT, promulgada pelo Decreto 1.254 de 29 de setembro de 1995, que assegura ao trabalhador a interrupção de uma atividade de trabalho por considerar que ela envolve grave e iminente risco, conforme conceito estabelecido na NR-3, para sua segurança e saúde ou de outras pessoas.</a:t>
            </a:r>
          </a:p>
          <a:p>
            <a:pPr defTabSz="519048">
              <a:defRPr/>
            </a:pPr>
            <a:endParaRPr lang="pt-BR" b="1" dirty="0">
              <a:latin typeface="Arial" charset="0"/>
              <a:cs typeface="+mn-cs"/>
            </a:endParaRPr>
          </a:p>
          <a:p>
            <a:pPr defTabSz="519048">
              <a:defRPr/>
            </a:pPr>
            <a:r>
              <a:rPr lang="pt-BR" dirty="0">
                <a:latin typeface="Arial" charset="0"/>
                <a:cs typeface="+mn-cs"/>
              </a:rPr>
              <a:t>d) zelar pela sua segurança e saúde e a de outras pessoas que possam ser afetadas por suas ações ou omissões no trabalho.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Retângulo 1"/>
          <p:cNvSpPr>
            <a:spLocks noChangeArrowheads="1"/>
          </p:cNvSpPr>
          <p:nvPr/>
        </p:nvSpPr>
        <p:spPr bwMode="auto">
          <a:xfrm>
            <a:off x="1384300" y="1797050"/>
            <a:ext cx="83708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Presidente da República</a:t>
            </a:r>
          </a:p>
          <a:p>
            <a:pPr eaLnBrk="1" hangingPunct="1"/>
            <a:r>
              <a:rPr lang="pt-BR" altLang="pt-BR"/>
              <a:t>Dilma Rousseff</a:t>
            </a:r>
          </a:p>
          <a:p>
            <a:pPr eaLnBrk="1" hangingPunct="1"/>
            <a:endParaRPr lang="pt-BR" altLang="pt-BR"/>
          </a:p>
          <a:p>
            <a:pPr eaLnBrk="1" hangingPunct="1"/>
            <a:r>
              <a:rPr lang="pt-BR" altLang="pt-BR"/>
              <a:t>Ministro do Trabalho e Emprego</a:t>
            </a:r>
          </a:p>
          <a:p>
            <a:pPr eaLnBrk="1" hangingPunct="1"/>
            <a:r>
              <a:rPr lang="pt-BR" altLang="pt-BR"/>
              <a:t>Carlos Daudt Brizola</a:t>
            </a:r>
          </a:p>
          <a:p>
            <a:pPr eaLnBrk="1" hangingPunct="1"/>
            <a:endParaRPr lang="pt-BR" altLang="pt-BR"/>
          </a:p>
          <a:p>
            <a:pPr eaLnBrk="1" hangingPunct="1"/>
            <a:r>
              <a:rPr lang="pt-BR" altLang="pt-BR"/>
              <a:t>Secretária de Inspeção do Trabalho</a:t>
            </a:r>
          </a:p>
          <a:p>
            <a:pPr eaLnBrk="1" hangingPunct="1"/>
            <a:r>
              <a:rPr lang="pt-BR" altLang="pt-BR"/>
              <a:t>Vera Lúcia Ribeiro de Albuquerque</a:t>
            </a:r>
          </a:p>
          <a:p>
            <a:pPr eaLnBrk="1" hangingPunct="1"/>
            <a:endParaRPr lang="pt-BR" altLang="pt-BR"/>
          </a:p>
          <a:p>
            <a:pPr eaLnBrk="1" hangingPunct="1"/>
            <a:r>
              <a:rPr lang="pt-BR" altLang="pt-BR"/>
              <a:t>Diretor do Departamento de Segurança e Saúde no Trabalho - DSST</a:t>
            </a:r>
          </a:p>
          <a:p>
            <a:pPr eaLnBrk="1" hangingPunct="1"/>
            <a:r>
              <a:rPr lang="pt-BR" altLang="pt-BR"/>
              <a:t>Rinaldo Marinho Costa Lima</a:t>
            </a:r>
          </a:p>
          <a:p>
            <a:pPr eaLnBrk="1" hangingPunct="1"/>
            <a:endParaRPr lang="pt-BR" altLang="pt-BR"/>
          </a:p>
          <a:p>
            <a:pPr eaLnBrk="1" hangingPunct="1"/>
            <a:r>
              <a:rPr lang="pt-BR" altLang="pt-BR"/>
              <a:t>Edição e Distribuição:</a:t>
            </a:r>
          </a:p>
          <a:p>
            <a:pPr eaLnBrk="1" hangingPunct="1"/>
            <a:r>
              <a:rPr lang="pt-BR" altLang="pt-BR"/>
              <a:t>Ministério do Trabalho e Emprego - SIT - DSST</a:t>
            </a:r>
          </a:p>
          <a:p>
            <a:pPr eaLnBrk="1" hangingPunct="1"/>
            <a:r>
              <a:rPr lang="pt-BR" altLang="pt-BR"/>
              <a:t>Esplanada dos Ministérios, Bloco F - CEP: 70059-900, Brasília – DF</a:t>
            </a:r>
          </a:p>
          <a:p>
            <a:pPr eaLnBrk="1" hangingPunct="1"/>
            <a:endParaRPr lang="pt-BR" altLang="pt-BR"/>
          </a:p>
          <a:p>
            <a:pPr eaLnBrk="1" hangingPunct="1"/>
            <a:r>
              <a:rPr lang="pt-BR" altLang="pt-BR"/>
              <a:t>© 2012 – Ministério do Trabalho e Emprego</a:t>
            </a:r>
          </a:p>
        </p:txBody>
      </p:sp>
      <p:sp>
        <p:nvSpPr>
          <p:cNvPr id="20483" name="Retângulo 10"/>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38915"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8916" name="Retângulo 1"/>
          <p:cNvSpPr>
            <a:spLocks noChangeArrowheads="1"/>
          </p:cNvSpPr>
          <p:nvPr/>
        </p:nvSpPr>
        <p:spPr bwMode="auto">
          <a:xfrm>
            <a:off x="504825" y="1171575"/>
            <a:ext cx="368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35.3 Capacitação e Treinamento</a:t>
            </a:r>
            <a:endParaRPr lang="pt-BR" altLang="pt-BR"/>
          </a:p>
        </p:txBody>
      </p:sp>
      <p:sp>
        <p:nvSpPr>
          <p:cNvPr id="38917" name="Retângulo 2"/>
          <p:cNvSpPr>
            <a:spLocks noChangeArrowheads="1"/>
          </p:cNvSpPr>
          <p:nvPr/>
        </p:nvSpPr>
        <p:spPr bwMode="auto">
          <a:xfrm>
            <a:off x="192088" y="1981200"/>
            <a:ext cx="10440987"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t>
            </a:r>
            <a:r>
              <a:rPr lang="pt-BR" altLang="pt-BR" b="1"/>
              <a:t>Além dos treinamentos específicos para as atividades que o trabalhador irá desenvolver, a capacitação prevista neste item compreende os treinamentos para trabalho em altura.</a:t>
            </a:r>
          </a:p>
          <a:p>
            <a:pPr eaLnBrk="1" hangingPunct="1"/>
            <a:endParaRPr lang="pt-BR" altLang="pt-BR"/>
          </a:p>
          <a:p>
            <a:pPr eaLnBrk="1" hangingPunct="1"/>
            <a:r>
              <a:rPr lang="pt-BR" altLang="pt-BR" b="1"/>
              <a:t>35.3.1 </a:t>
            </a:r>
            <a:r>
              <a:rPr lang="pt-BR" altLang="pt-BR"/>
              <a:t>O empregador deve promover programa para capacitação dos trabalhadores à realização de trabalho em altura.</a:t>
            </a:r>
          </a:p>
          <a:p>
            <a:pPr eaLnBrk="1" hangingPunct="1"/>
            <a:endParaRPr lang="pt-BR" altLang="pt-BR"/>
          </a:p>
          <a:p>
            <a:pPr eaLnBrk="1" hangingPunct="1"/>
            <a:r>
              <a:rPr lang="pt-BR" altLang="pt-BR"/>
              <a:t>  </a:t>
            </a:r>
            <a:r>
              <a:rPr lang="pt-BR" altLang="pt-BR" b="1"/>
              <a:t>O programa de capacitação em altura deve ser estruturado com treinamentos inicial, periódico e eventual. O treinamento inicial deve ser realizado antes dos trabalhadores iniciarem suas atividades em altura; o periódico deve ser realizado a cada dois anos e o eventual nos casos previstos no item 3.3 alíneas “a”, “b”, “c” e “d”.</a:t>
            </a:r>
          </a:p>
          <a:p>
            <a:pPr eaLnBrk="1" hangingPunct="1"/>
            <a:endParaRPr lang="pt-BR" altLang="pt-BR"/>
          </a:p>
          <a:p>
            <a:pPr eaLnBrk="1" hangingPunct="1"/>
            <a:endParaRPr lang="pt-BR" altLang="pt-BR"/>
          </a:p>
          <a:p>
            <a:pPr eaLnBrk="1" hangingPunct="1"/>
            <a:r>
              <a:rPr lang="pt-BR" altLang="pt-BR" b="1"/>
              <a:t>35.3.2 Considera-se trabalhador capacitado para trabalho em altura aquele que foi submetido e aprovado em treinamento, teórico e prático, com carga horária mínima de oito horas, cujo conteúdo programático deve no mínimo incluir: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9939" name="Retângulo 2"/>
          <p:cNvSpPr>
            <a:spLocks noChangeArrowheads="1"/>
          </p:cNvSpPr>
          <p:nvPr/>
        </p:nvSpPr>
        <p:spPr bwMode="auto">
          <a:xfrm>
            <a:off x="1588" y="1260475"/>
            <a:ext cx="10474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t>
            </a:r>
            <a:r>
              <a:rPr lang="pt-BR" altLang="pt-BR" b="1"/>
              <a:t>Todo o trabalhador, antes de iniciar as suas funções com atividades em altura deve ser capacitado de acordo com a carga horária, conteúdo programático e aprovação previstos neste item</a:t>
            </a:r>
            <a:r>
              <a:rPr lang="pt-BR" altLang="pt-BR"/>
              <a:t>. A empresa, ao admitir um trabalhador, poderá avaliar os treinamentos realizados anteriormente e, em função das características das atividades desenvolvidas pelo trabalhador na empresa anterior, convalidá-los ou complementá-los, atendendo à sua realidade, desde que realizados há menos de dois anos. O aproveitamento de treinamentos anteriores, total ou parcialmente, não exclui a responsabilidade da empresa emitir a certificação da capacitação do empregado, conforme item 3.7.</a:t>
            </a:r>
          </a:p>
        </p:txBody>
      </p:sp>
      <p:sp>
        <p:nvSpPr>
          <p:cNvPr id="4" name="Retângulo 3"/>
          <p:cNvSpPr/>
          <p:nvPr/>
        </p:nvSpPr>
        <p:spPr>
          <a:xfrm>
            <a:off x="122238" y="3871913"/>
            <a:ext cx="10564812" cy="3416300"/>
          </a:xfrm>
          <a:prstGeom prst="rect">
            <a:avLst/>
          </a:prstGeom>
        </p:spPr>
        <p:txBody>
          <a:bodyPr lIns="91428" tIns="45715" rIns="91428" bIns="45715">
            <a:spAutoFit/>
          </a:bodyPr>
          <a:lstStyle/>
          <a:p>
            <a:pPr marL="342857" indent="-342857" defTabSz="519048">
              <a:buFontTx/>
              <a:buAutoNum type="alphaLcParenR"/>
              <a:defRPr/>
            </a:pPr>
            <a:r>
              <a:rPr lang="pt-BR" dirty="0">
                <a:latin typeface="Arial" charset="0"/>
                <a:cs typeface="+mn-cs"/>
              </a:rPr>
              <a:t>Normas e regulamentos aplicáveis ao trabalho em altura; </a:t>
            </a:r>
          </a:p>
          <a:p>
            <a:pPr marL="342857" indent="-342857" defTabSz="519048">
              <a:buFontTx/>
              <a:buAutoNum type="alphaLcParenR"/>
              <a:defRPr/>
            </a:pPr>
            <a:endParaRPr lang="pt-BR" dirty="0">
              <a:latin typeface="Arial" charset="0"/>
              <a:cs typeface="+mn-cs"/>
            </a:endParaRPr>
          </a:p>
          <a:p>
            <a:pPr defTabSz="519048">
              <a:defRPr/>
            </a:pPr>
            <a:r>
              <a:rPr lang="pt-BR" dirty="0">
                <a:latin typeface="Arial" charset="0"/>
                <a:cs typeface="+mn-cs"/>
              </a:rPr>
              <a:t>O treinamento deve incluir, além dos dispositivos aplicáveis desta Norma, os demais aplicáveis de</a:t>
            </a:r>
          </a:p>
          <a:p>
            <a:pPr defTabSz="519048">
              <a:defRPr/>
            </a:pPr>
            <a:r>
              <a:rPr lang="pt-BR" dirty="0">
                <a:latin typeface="Arial" charset="0"/>
                <a:cs typeface="+mn-cs"/>
              </a:rPr>
              <a:t>outras Normas Regulamentadoras ou normas técnicas que possam ter interferência com o trabalho em altura. Devem também ser considerados os procedimentos internos da empresa para trabalho em altura.</a:t>
            </a:r>
          </a:p>
          <a:p>
            <a:pPr defTabSz="519048">
              <a:defRPr/>
            </a:pPr>
            <a:endParaRPr lang="pt-BR" dirty="0">
              <a:latin typeface="Arial" charset="0"/>
              <a:cs typeface="+mn-cs"/>
            </a:endParaRPr>
          </a:p>
          <a:p>
            <a:pPr defTabSz="519048">
              <a:defRPr/>
            </a:pPr>
            <a:r>
              <a:rPr lang="pt-BR" b="1" dirty="0">
                <a:latin typeface="Arial" charset="0"/>
                <a:cs typeface="+mn-cs"/>
              </a:rPr>
              <a:t>b) Análise de Risco e condições impeditivas</a:t>
            </a:r>
            <a:r>
              <a:rPr lang="pt-BR" dirty="0">
                <a:latin typeface="Arial" charset="0"/>
                <a:cs typeface="+mn-cs"/>
              </a:rPr>
              <a:t>; </a:t>
            </a:r>
          </a:p>
          <a:p>
            <a:pPr defTabSz="519048">
              <a:defRPr/>
            </a:pPr>
            <a:endParaRPr lang="pt-BR" dirty="0">
              <a:latin typeface="Arial" charset="0"/>
              <a:cs typeface="+mn-cs"/>
            </a:endParaRPr>
          </a:p>
          <a:p>
            <a:pPr defTabSz="519048">
              <a:defRPr/>
            </a:pPr>
            <a:r>
              <a:rPr lang="pt-BR" b="1" dirty="0">
                <a:latin typeface="Arial" charset="0"/>
                <a:cs typeface="+mn-cs"/>
              </a:rPr>
              <a:t>O trabalhador deve ser treinado a conhecer e interpretar as análises de risco, podendo contribuir para o </a:t>
            </a:r>
            <a:r>
              <a:rPr lang="pt-BR" b="1" dirty="0" err="1">
                <a:latin typeface="Arial" charset="0"/>
                <a:cs typeface="+mn-cs"/>
              </a:rPr>
              <a:t>primoramento</a:t>
            </a:r>
            <a:r>
              <a:rPr lang="pt-BR" b="1" dirty="0">
                <a:latin typeface="Arial" charset="0"/>
                <a:cs typeface="+mn-cs"/>
              </a:rPr>
              <a:t> das mesmas, assim como identificar as possíveis condições impeditivas à realização dos serviços durante a execução do trabalho em altura.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40963" name="Retângulo 2"/>
          <p:cNvSpPr>
            <a:spLocks noChangeArrowheads="1"/>
          </p:cNvSpPr>
          <p:nvPr/>
        </p:nvSpPr>
        <p:spPr bwMode="auto">
          <a:xfrm>
            <a:off x="303213" y="1171575"/>
            <a:ext cx="98123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 São consideradas condições impeditivas as situações que impeçam a realização ou continuidade do serviço que possam colocar em risco a saúde ou a integridade física do trabalhador.</a:t>
            </a:r>
          </a:p>
          <a:p>
            <a:pPr eaLnBrk="1" hangingPunct="1"/>
            <a:endParaRPr lang="pt-BR" altLang="pt-BR" b="1"/>
          </a:p>
          <a:p>
            <a:pPr eaLnBrk="1" hangingPunct="1"/>
            <a:r>
              <a:rPr lang="pt-BR" altLang="pt-BR" b="1"/>
              <a:t>c)</a:t>
            </a:r>
            <a:r>
              <a:rPr lang="pt-BR" altLang="pt-BR"/>
              <a:t> </a:t>
            </a:r>
            <a:r>
              <a:rPr lang="pt-BR" altLang="pt-BR" b="1"/>
              <a:t>Riscos potenciais inerentes ao trabalho em altura e medidas de prevenção e controle;</a:t>
            </a:r>
          </a:p>
          <a:p>
            <a:pPr eaLnBrk="1" hangingPunct="1"/>
            <a:endParaRPr lang="pt-BR" altLang="pt-BR" b="1"/>
          </a:p>
          <a:p>
            <a:pPr eaLnBrk="1" hangingPunct="1"/>
            <a:r>
              <a:rPr lang="pt-BR" altLang="pt-BR" b="1"/>
              <a:t>d) Sistemas, equipamentos e procedimentos de proteção coletiva;</a:t>
            </a:r>
          </a:p>
          <a:p>
            <a:pPr eaLnBrk="1" hangingPunct="1"/>
            <a:endParaRPr lang="pt-BR" altLang="pt-BR" b="1"/>
          </a:p>
          <a:p>
            <a:pPr eaLnBrk="1" hangingPunct="1"/>
            <a:r>
              <a:rPr lang="pt-BR" altLang="pt-BR" b="1"/>
              <a:t>O treinamento deve compreender o conhecimento teórico e prático da utilização dos equipamentos de proteção coletiva aplicáveis às atividades em altura que o trabalhador irá desenvolver e suas limitações de uso.</a:t>
            </a:r>
          </a:p>
          <a:p>
            <a:pPr eaLnBrk="1" hangingPunct="1"/>
            <a:endParaRPr lang="pt-BR" altLang="pt-BR" b="1"/>
          </a:p>
          <a:p>
            <a:pPr eaLnBrk="1" hangingPunct="1"/>
            <a:r>
              <a:rPr lang="pt-BR" altLang="pt-BR" b="1"/>
              <a:t>e) Equipamentos de proteção individual para trabalho em altura: seleção, inspeção, conservação e limitação de uso;</a:t>
            </a:r>
          </a:p>
          <a:p>
            <a:pPr eaLnBrk="1" hangingPunct="1"/>
            <a:endParaRPr lang="pt-BR" altLang="pt-BR" b="1"/>
          </a:p>
          <a:p>
            <a:pPr eaLnBrk="1" hangingPunct="1"/>
            <a:r>
              <a:rPr lang="pt-BR" altLang="pt-BR" b="1"/>
              <a:t>O treinamento deve compreender o conhecimento teórico e prático da utilização dos equipamentos de proteção individual aplicáveis às atividades em altura que o trabalhador irá desenvolver e suas limitações de uso</a:t>
            </a:r>
          </a:p>
          <a:p>
            <a:pPr eaLnBrk="1" hangingPunct="1"/>
            <a:endParaRPr lang="pt-BR" altLang="pt-BR" b="1"/>
          </a:p>
          <a:p>
            <a:pPr eaLnBrk="1" hangingPunct="1"/>
            <a:r>
              <a:rPr lang="pt-BR" altLang="pt-BR" b="1"/>
              <a:t>f) Acidentes típicos em trabalhos em altura;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41987"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41988" name="Retângulo 1"/>
          <p:cNvSpPr>
            <a:spLocks noChangeArrowheads="1"/>
          </p:cNvSpPr>
          <p:nvPr/>
        </p:nvSpPr>
        <p:spPr bwMode="auto">
          <a:xfrm>
            <a:off x="214313" y="1955800"/>
            <a:ext cx="10171112"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São os acidentes mais comuns e os acidentes específicos relacionados ao ramo de atividade da empresa e ao tipo de atividade que o trabalhador exerce.</a:t>
            </a:r>
          </a:p>
          <a:p>
            <a:pPr eaLnBrk="1" hangingPunct="1"/>
            <a:endParaRPr lang="pt-BR" altLang="pt-BR"/>
          </a:p>
          <a:p>
            <a:pPr eaLnBrk="1" hangingPunct="1"/>
            <a:r>
              <a:rPr lang="pt-BR" altLang="pt-BR"/>
              <a:t>g) </a:t>
            </a:r>
            <a:r>
              <a:rPr lang="pt-BR" altLang="pt-BR" b="1"/>
              <a:t>Condutas em situações de emergência, incluindo noções de técnicas de resgate e de primeiros socorros.</a:t>
            </a:r>
          </a:p>
          <a:p>
            <a:pPr eaLnBrk="1" hangingPunct="1"/>
            <a:endParaRPr lang="pt-BR" altLang="pt-BR" b="1"/>
          </a:p>
          <a:p>
            <a:pPr eaLnBrk="1" hangingPunct="1"/>
            <a:r>
              <a:rPr lang="pt-BR" altLang="pt-BR" b="1"/>
              <a:t>Este tópico do treinamento destina-se a instruir sobre condutas pessoais em situações de emergência e noções de técnicas de resgate e de primeiros socorros específicas aos tipos de trabalho em altura envolvido, conforme o plano de atuação em emergências da empresa.</a:t>
            </a:r>
          </a:p>
          <a:p>
            <a:pPr eaLnBrk="1" hangingPunct="1"/>
            <a:endParaRPr lang="pt-BR" altLang="pt-BR" b="1"/>
          </a:p>
          <a:p>
            <a:pPr eaLnBrk="1" hangingPunct="1"/>
            <a:r>
              <a:rPr lang="pt-BR" altLang="pt-BR" b="1"/>
              <a:t>Ressalte-se que somente esse treinamento não pretende capacitar o trabalhador a compor a equipe de emergência e salvamento, o que será tratado no item 35.6.</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 name="Retângulo 2"/>
          <p:cNvSpPr/>
          <p:nvPr/>
        </p:nvSpPr>
        <p:spPr>
          <a:xfrm>
            <a:off x="393700" y="901700"/>
            <a:ext cx="9901238" cy="6462713"/>
          </a:xfrm>
          <a:prstGeom prst="rect">
            <a:avLst/>
          </a:prstGeom>
        </p:spPr>
        <p:txBody>
          <a:bodyPr lIns="91428" tIns="45715" rIns="91428" bIns="45715">
            <a:spAutoFit/>
          </a:bodyPr>
          <a:lstStyle/>
          <a:p>
            <a:pPr defTabSz="519048">
              <a:defRPr/>
            </a:pPr>
            <a:r>
              <a:rPr lang="pt-BR" b="1" dirty="0">
                <a:latin typeface="Arial" charset="0"/>
                <a:cs typeface="+mn-cs"/>
              </a:rPr>
              <a:t>35.3.3 O empregador deve realizar treinamento periódico bienal e sempre que ocorrer quaisquer das seguintes situações:</a:t>
            </a:r>
          </a:p>
          <a:p>
            <a:pPr defTabSz="519048">
              <a:defRPr/>
            </a:pPr>
            <a:endParaRPr lang="pt-BR" dirty="0">
              <a:latin typeface="Arial" charset="0"/>
              <a:cs typeface="+mn-cs"/>
            </a:endParaRPr>
          </a:p>
          <a:p>
            <a:pPr defTabSz="519048">
              <a:defRPr/>
            </a:pPr>
            <a:r>
              <a:rPr lang="pt-BR" dirty="0">
                <a:latin typeface="Arial" charset="0"/>
                <a:cs typeface="+mn-cs"/>
              </a:rPr>
              <a:t>Este item prevê o treinamento periódico e eventual. O periódico deve ser realizado a cada dois anos e o eventual em função das situações relacionadas nas alíneas “a”, “b”, “c” e “d”. Para o treinamento eventual não são estabelecidos carga horária e conteúdo programático, que estarão atrelados à situação que o motivou.</a:t>
            </a:r>
          </a:p>
          <a:p>
            <a:pPr defTabSz="519048">
              <a:defRPr/>
            </a:pPr>
            <a:endParaRPr lang="pt-BR" dirty="0">
              <a:latin typeface="Arial" charset="0"/>
              <a:cs typeface="+mn-cs"/>
            </a:endParaRPr>
          </a:p>
          <a:p>
            <a:pPr marL="342857" indent="-342857" defTabSz="519048">
              <a:buFontTx/>
              <a:buAutoNum type="alphaLcParenR"/>
              <a:defRPr/>
            </a:pPr>
            <a:r>
              <a:rPr lang="pt-BR" dirty="0">
                <a:latin typeface="Arial" charset="0"/>
                <a:cs typeface="+mn-cs"/>
              </a:rPr>
              <a:t>mudança nos procedimentos, condições ou operações de trabalho;</a:t>
            </a:r>
          </a:p>
          <a:p>
            <a:pPr marL="342857" indent="-342857" defTabSz="519048">
              <a:buFontTx/>
              <a:buAutoNum type="alphaLcParenR"/>
              <a:defRPr/>
            </a:pPr>
            <a:endParaRPr lang="pt-BR" dirty="0">
              <a:latin typeface="Arial" charset="0"/>
              <a:cs typeface="+mn-cs"/>
            </a:endParaRPr>
          </a:p>
          <a:p>
            <a:pPr defTabSz="519048">
              <a:defRPr/>
            </a:pPr>
            <a:r>
              <a:rPr lang="pt-BR" dirty="0">
                <a:latin typeface="Arial" charset="0"/>
                <a:cs typeface="+mn-cs"/>
              </a:rPr>
              <a:t>    A mudança nos procedimentos, condições ou operações de trabalho como situações para a realização de um novo treinamento deve ser averiguada pela empresa, desde que implique na mudança dos riscos a que está submetido o trabalhador.</a:t>
            </a:r>
          </a:p>
          <a:p>
            <a:pPr defTabSz="519048">
              <a:defRPr/>
            </a:pPr>
            <a:endParaRPr lang="pt-BR" dirty="0">
              <a:latin typeface="Arial" charset="0"/>
              <a:cs typeface="+mn-cs"/>
            </a:endParaRPr>
          </a:p>
          <a:p>
            <a:pPr defTabSz="519048">
              <a:defRPr/>
            </a:pPr>
            <a:r>
              <a:rPr lang="pt-BR" b="1" dirty="0">
                <a:latin typeface="Arial" charset="0"/>
                <a:cs typeface="+mn-cs"/>
              </a:rPr>
              <a:t>b) evento que indique a necessidade de novo treinamento;</a:t>
            </a:r>
          </a:p>
          <a:p>
            <a:pPr defTabSz="519048">
              <a:defRPr/>
            </a:pPr>
            <a:endParaRPr lang="pt-BR" dirty="0">
              <a:latin typeface="Arial" charset="0"/>
              <a:cs typeface="+mn-cs"/>
            </a:endParaRPr>
          </a:p>
          <a:p>
            <a:pPr defTabSz="519048">
              <a:defRPr/>
            </a:pPr>
            <a:r>
              <a:rPr lang="pt-BR" dirty="0">
                <a:latin typeface="Arial" charset="0"/>
                <a:cs typeface="+mn-cs"/>
              </a:rPr>
              <a:t>    </a:t>
            </a:r>
            <a:r>
              <a:rPr lang="pt-BR" b="1" dirty="0">
                <a:latin typeface="Arial" charset="0"/>
                <a:cs typeface="+mn-cs"/>
              </a:rPr>
              <a:t>A ocorrência de acidentes ou incidentes recorrentes na empresa ou em outras empresas numa atividade similar pode ser entendida como um dos eventos que indica a necessidade de novo treinamento.</a:t>
            </a:r>
          </a:p>
          <a:p>
            <a:pPr defTabSz="519048">
              <a:defRPr/>
            </a:pPr>
            <a:endParaRPr lang="pt-BR" b="1" dirty="0">
              <a:latin typeface="Arial" charset="0"/>
              <a:cs typeface="+mn-cs"/>
            </a:endParaRPr>
          </a:p>
          <a:p>
            <a:pPr defTabSz="519048">
              <a:defRPr/>
            </a:pPr>
            <a:r>
              <a:rPr lang="pt-BR" b="1" dirty="0">
                <a:latin typeface="Arial" charset="0"/>
                <a:cs typeface="+mn-cs"/>
              </a:rPr>
              <a:t>c)</a:t>
            </a:r>
            <a:r>
              <a:rPr lang="pt-BR" dirty="0">
                <a:latin typeface="Arial" charset="0"/>
                <a:cs typeface="+mn-cs"/>
              </a:rPr>
              <a:t> </a:t>
            </a:r>
            <a:r>
              <a:rPr lang="pt-BR" b="1" dirty="0">
                <a:latin typeface="Arial" charset="0"/>
                <a:cs typeface="+mn-cs"/>
              </a:rPr>
              <a:t>quando do retorno de afastamento ao trabalho por período superior a noventa dias;</a:t>
            </a:r>
          </a:p>
          <a:p>
            <a:pPr defTabSz="519048">
              <a:defRPr/>
            </a:pPr>
            <a:endParaRPr lang="pt-BR" b="1" dirty="0">
              <a:latin typeface="Arial" charset="0"/>
              <a:cs typeface="+mn-cs"/>
            </a:endParaRPr>
          </a:p>
          <a:p>
            <a:pPr defTabSz="519048">
              <a:defRPr/>
            </a:pPr>
            <a:r>
              <a:rPr lang="pt-BR" b="1" dirty="0">
                <a:latin typeface="Arial" charset="0"/>
                <a:cs typeface="+mn-cs"/>
              </a:rPr>
              <a:t>d) mudança de empresa</a:t>
            </a:r>
            <a:r>
              <a:rPr lang="pt-BR" dirty="0">
                <a:latin typeface="Arial" charset="0"/>
                <a:cs typeface="+mn-cs"/>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44035" name="Retângulo 1"/>
          <p:cNvSpPr>
            <a:spLocks noChangeArrowheads="1"/>
          </p:cNvSpPr>
          <p:nvPr/>
        </p:nvSpPr>
        <p:spPr bwMode="auto">
          <a:xfrm>
            <a:off x="206375" y="1350963"/>
            <a:ext cx="102679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t>
            </a:r>
            <a:r>
              <a:rPr lang="pt-BR" altLang="pt-BR" b="1"/>
              <a:t>Esta modalidade de treinamento destina-se ao trabalhador que ao executar sua atividade em outra empresa encontrará um ambiente de trabalho diverso daquele que normalmente está em contato; por exemplo, o trabalhador de empresa contratada que realizará suas atividades num estabelecimento de uma empresa contratante. Para este trabalhador, deve-se verificar os treinamentos realizados e adaptar o conteúdo à realidade do novo ambiente de trabalho. O treinamento para as situações em que o trabalhador contratado por uma empresa termina o seu contrato de trabalho e é admitido em outra é o treinamento inicial, previsto no item 3.2.</a:t>
            </a:r>
          </a:p>
          <a:p>
            <a:pPr eaLnBrk="1" hangingPunct="1"/>
            <a:endParaRPr lang="pt-BR" altLang="pt-BR"/>
          </a:p>
          <a:p>
            <a:pPr eaLnBrk="1" hangingPunct="1"/>
            <a:r>
              <a:rPr lang="pt-BR" altLang="pt-BR" b="1"/>
              <a:t>35.3.3.1 </a:t>
            </a:r>
            <a:r>
              <a:rPr lang="pt-BR" altLang="pt-BR"/>
              <a:t>O treinamento periódico bienal deve ter carga horária mínima de oito horas, conforme conteúdo programático definido pelo empregador.</a:t>
            </a:r>
          </a:p>
          <a:p>
            <a:pPr eaLnBrk="1" hangingPunct="1"/>
            <a:endParaRPr lang="pt-BR" altLang="pt-BR"/>
          </a:p>
          <a:p>
            <a:pPr eaLnBrk="1" hangingPunct="1"/>
            <a:r>
              <a:rPr lang="pt-BR" altLang="pt-BR" b="1"/>
              <a:t>35.3.3.2 </a:t>
            </a:r>
            <a:r>
              <a:rPr lang="pt-BR" altLang="pt-BR"/>
              <a:t>Nos casos previstos nas alíneas “a”, “b”, “c” e “d” a carga horária e o conteúdo programático devem atender a situação que o motivou. </a:t>
            </a:r>
          </a:p>
          <a:p>
            <a:pPr eaLnBrk="1" hangingPunct="1"/>
            <a:endParaRPr lang="pt-BR" altLang="pt-BR"/>
          </a:p>
          <a:p>
            <a:pPr eaLnBrk="1" hangingPunct="1"/>
            <a:r>
              <a:rPr lang="pt-BR" altLang="pt-BR" b="1"/>
              <a:t>35.3.4 </a:t>
            </a:r>
            <a:r>
              <a:rPr lang="pt-BR" altLang="pt-BR"/>
              <a:t>Os treinamentos inicial, periódico e eventual para trabalho em altura poderão ser ministrados em conjunto com outros treinamentos da empresa.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45059"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45060" name="Retângulo 1"/>
          <p:cNvSpPr>
            <a:spLocks noChangeArrowheads="1"/>
          </p:cNvSpPr>
          <p:nvPr/>
        </p:nvSpPr>
        <p:spPr bwMode="auto">
          <a:xfrm>
            <a:off x="33338" y="1801813"/>
            <a:ext cx="104648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Os treinamentos para trabalho em altura fazem parte do perfil de capacitação do trabalhador, podendo estar inseridos em conteúdos de outros treinamentos, devendo neste caso ser observados a carga horária, o conteúdo, a aprovação e a validade previstos nos treinamentos.</a:t>
            </a:r>
          </a:p>
          <a:p>
            <a:pPr eaLnBrk="1" hangingPunct="1"/>
            <a:endParaRPr lang="pt-BR" altLang="pt-BR"/>
          </a:p>
          <a:p>
            <a:pPr eaLnBrk="1" hangingPunct="1"/>
            <a:r>
              <a:rPr lang="pt-BR" altLang="pt-BR" b="1"/>
              <a:t>35.3.5 </a:t>
            </a:r>
            <a:r>
              <a:rPr lang="pt-BR" altLang="pt-BR"/>
              <a:t>A capacitação deve ser realizada preferencialmente durante o horário normal de trabalho.</a:t>
            </a:r>
          </a:p>
          <a:p>
            <a:pPr eaLnBrk="1" hangingPunct="1"/>
            <a:endParaRPr lang="pt-BR" altLang="pt-BR"/>
          </a:p>
          <a:p>
            <a:pPr eaLnBrk="1" hangingPunct="1"/>
            <a:r>
              <a:rPr lang="pt-BR" altLang="pt-BR" b="1"/>
              <a:t>35.3.5.1 </a:t>
            </a:r>
            <a:r>
              <a:rPr lang="pt-BR" altLang="pt-BR"/>
              <a:t>Será computado como de trabalho efetivo o tempo despendido na capacitação.</a:t>
            </a:r>
          </a:p>
          <a:p>
            <a:pPr eaLnBrk="1" hangingPunct="1"/>
            <a:endParaRPr lang="pt-BR" altLang="pt-BR"/>
          </a:p>
          <a:p>
            <a:pPr eaLnBrk="1" hangingPunct="1"/>
            <a:r>
              <a:rPr lang="pt-BR" altLang="pt-BR" b="1"/>
              <a:t>35.3.6 </a:t>
            </a:r>
            <a:r>
              <a:rPr lang="pt-BR" altLang="pt-BR"/>
              <a:t>O treinamento deve ser ministrado por instrutores com </a:t>
            </a:r>
            <a:r>
              <a:rPr lang="pt-BR" altLang="pt-BR" b="1"/>
              <a:t>comprovada proficiência </a:t>
            </a:r>
            <a:r>
              <a:rPr lang="pt-BR" altLang="pt-BR"/>
              <a:t>no assunto, sob a responsabilidade de profissional qualificado em segurança no trabalho.</a:t>
            </a:r>
          </a:p>
          <a:p>
            <a:pPr eaLnBrk="1" hangingPunct="1"/>
            <a:endParaRPr lang="pt-BR" altLang="pt-BR"/>
          </a:p>
          <a:p>
            <a:pPr eaLnBrk="1" hangingPunct="1"/>
            <a:r>
              <a:rPr lang="pt-BR" altLang="pt-BR" b="1"/>
              <a:t>   A comprovada proficiência no assunto não significa formação em curso específico, mas habilidades, experiência e conhecimentos capazes de ministrar os ensinamentos referentes aos tópicos abordados nos treinamentos, porém o treinamento deve estar sob a responsabilidade de profissional qualificado em segurança no trabalho.</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46083" name="Retângulo 2"/>
          <p:cNvSpPr>
            <a:spLocks noChangeArrowheads="1"/>
          </p:cNvSpPr>
          <p:nvPr/>
        </p:nvSpPr>
        <p:spPr bwMode="auto">
          <a:xfrm>
            <a:off x="214313" y="1890713"/>
            <a:ext cx="102600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35.3.7 </a:t>
            </a:r>
            <a:r>
              <a:rPr lang="pt-BR" altLang="pt-BR"/>
              <a:t>Ao término do treinamento deve ser emitido certificado contendo, o nome do trabalhador, conteúdo  programático, carga horária, data, local de realização do treinamento, nome e qualificação dos instrutores e assinatura do responsável.</a:t>
            </a:r>
          </a:p>
          <a:p>
            <a:pPr eaLnBrk="1" hangingPunct="1"/>
            <a:endParaRPr lang="pt-BR" altLang="pt-BR"/>
          </a:p>
          <a:p>
            <a:pPr eaLnBrk="1" hangingPunct="1"/>
            <a:r>
              <a:rPr lang="pt-BR" altLang="pt-BR" b="1"/>
              <a:t>35.3.7.1 </a:t>
            </a:r>
            <a:r>
              <a:rPr lang="pt-BR" altLang="pt-BR"/>
              <a:t>O certificado deve ser entregue ao trabalhador e uma cópia arquivada na empresa.</a:t>
            </a:r>
          </a:p>
          <a:p>
            <a:pPr eaLnBrk="1" hangingPunct="1"/>
            <a:r>
              <a:rPr lang="pt-BR" altLang="pt-BR"/>
              <a:t>A cópia do certificado arquivado na empresa poderá ser em arquivo eletrônico ou digital.</a:t>
            </a:r>
          </a:p>
          <a:p>
            <a:pPr eaLnBrk="1" hangingPunct="1"/>
            <a:endParaRPr lang="pt-BR" altLang="pt-BR"/>
          </a:p>
          <a:p>
            <a:pPr eaLnBrk="1" hangingPunct="1"/>
            <a:r>
              <a:rPr lang="pt-BR" altLang="pt-BR" b="1"/>
              <a:t>35.3.8 </a:t>
            </a:r>
            <a:r>
              <a:rPr lang="pt-BR" altLang="pt-BR"/>
              <a:t>A capacitação será consignada no registro do empregado.</a:t>
            </a:r>
          </a:p>
          <a:p>
            <a:pPr eaLnBrk="1" hangingPunct="1"/>
            <a:endParaRPr lang="pt-BR" altLang="pt-BR"/>
          </a:p>
          <a:p>
            <a:pPr eaLnBrk="1" hangingPunct="1"/>
            <a:r>
              <a:rPr lang="pt-BR" altLang="pt-BR"/>
              <a:t>Os empregados que realizam trabalhos em altura devem ter um registro no seu prontuário individual que mostre o treinamento recebido.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47107" name="Retângulo 1"/>
          <p:cNvSpPr>
            <a:spLocks noChangeArrowheads="1"/>
          </p:cNvSpPr>
          <p:nvPr/>
        </p:nvSpPr>
        <p:spPr bwMode="auto">
          <a:xfrm>
            <a:off x="212725" y="1103313"/>
            <a:ext cx="1008221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35.4. Planejamento, Organização e Execução</a:t>
            </a:r>
          </a:p>
          <a:p>
            <a:pPr eaLnBrk="1" hangingPunct="1"/>
            <a:endParaRPr lang="pt-BR" altLang="pt-BR" b="1"/>
          </a:p>
          <a:p>
            <a:pPr eaLnBrk="1" hangingPunct="1"/>
            <a:r>
              <a:rPr lang="pt-BR" altLang="pt-BR" b="1"/>
              <a:t>35.4.1 Todo trabalho em altura será planejado, organizado e executado por trabalhador capacitado e autorizado.</a:t>
            </a:r>
          </a:p>
          <a:p>
            <a:pPr eaLnBrk="1" hangingPunct="1"/>
            <a:endParaRPr lang="pt-BR" altLang="pt-BR" b="1"/>
          </a:p>
          <a:p>
            <a:pPr eaLnBrk="1" hangingPunct="1"/>
            <a:r>
              <a:rPr lang="pt-BR" altLang="pt-BR" b="1"/>
              <a:t>35.4.1.1 Considera-se trabalhador autorizado para trabalho em altura aquele capacitado, cujo estado de saúde foi avaliado, tendo sido considerado apto para executar essa atividade e que possua anuência formal da empresa.</a:t>
            </a:r>
          </a:p>
          <a:p>
            <a:pPr eaLnBrk="1" hangingPunct="1"/>
            <a:endParaRPr lang="pt-BR" altLang="pt-BR" b="1"/>
          </a:p>
          <a:p>
            <a:pPr eaLnBrk="1" hangingPunct="1"/>
            <a:r>
              <a:rPr lang="pt-BR" altLang="pt-BR"/>
              <a:t>A autorização é um processo administrativo através do qual a empresa declara formalmente sua</a:t>
            </a:r>
          </a:p>
          <a:p>
            <a:pPr eaLnBrk="1" hangingPunct="1"/>
            <a:r>
              <a:rPr lang="pt-BR" altLang="pt-BR"/>
              <a:t>anuência, autorizando a pessoa a trabalhar em altura. Para a autorização devem ser atendidos dois requisitos: a capacitação e a aptidão do trabalhador.</a:t>
            </a:r>
          </a:p>
          <a:p>
            <a:pPr eaLnBrk="1" hangingPunct="1"/>
            <a:endParaRPr lang="pt-BR" altLang="pt-BR"/>
          </a:p>
          <a:p>
            <a:pPr eaLnBrk="1" hangingPunct="1"/>
            <a:r>
              <a:rPr lang="pt-BR" altLang="pt-BR" b="1"/>
              <a:t>35.4.1.2 </a:t>
            </a:r>
            <a:r>
              <a:rPr lang="pt-BR" altLang="pt-BR"/>
              <a:t>Cabe ao empregador avaliar o estado de saúde dos trabalhadores que exercem atividades em altura, garantindo que:</a:t>
            </a:r>
          </a:p>
        </p:txBody>
      </p:sp>
      <p:sp>
        <p:nvSpPr>
          <p:cNvPr id="3" name="Retângulo 2"/>
          <p:cNvSpPr/>
          <p:nvPr/>
        </p:nvSpPr>
        <p:spPr>
          <a:xfrm>
            <a:off x="0" y="5343525"/>
            <a:ext cx="10688638" cy="2032000"/>
          </a:xfrm>
          <a:prstGeom prst="rect">
            <a:avLst/>
          </a:prstGeom>
        </p:spPr>
        <p:txBody>
          <a:bodyPr lIns="91428" tIns="45715" rIns="91428" bIns="45715">
            <a:spAutoFit/>
          </a:bodyPr>
          <a:lstStyle/>
          <a:p>
            <a:pPr marL="342857" indent="-342857" defTabSz="519048">
              <a:buFontTx/>
              <a:buAutoNum type="alphaLcParenR"/>
              <a:defRPr/>
            </a:pPr>
            <a:r>
              <a:rPr lang="pt-BR" dirty="0">
                <a:latin typeface="Arial" charset="0"/>
                <a:cs typeface="+mn-cs"/>
              </a:rPr>
              <a:t>os exames e a sistemática de avaliação sejam partes integrantes do Programa de Controle Médico da Saúde Ocupacional - PCMSO, devendo estar nele consignados;</a:t>
            </a:r>
          </a:p>
          <a:p>
            <a:pPr marL="342857" indent="-342857" defTabSz="519048">
              <a:buFontTx/>
              <a:buAutoNum type="alphaLcParenR"/>
              <a:defRPr/>
            </a:pPr>
            <a:endParaRPr lang="pt-BR" dirty="0">
              <a:latin typeface="Arial" charset="0"/>
              <a:cs typeface="+mn-cs"/>
            </a:endParaRPr>
          </a:p>
          <a:p>
            <a:pPr defTabSz="519048">
              <a:defRPr/>
            </a:pPr>
            <a:r>
              <a:rPr lang="pt-BR" dirty="0">
                <a:latin typeface="Arial" charset="0"/>
                <a:cs typeface="+mn-cs"/>
              </a:rPr>
              <a:t>Entende-se o termo exames em sentido amplo, compreendendo a anamnese, o exame físico e, se</a:t>
            </a:r>
          </a:p>
          <a:p>
            <a:pPr defTabSz="519048">
              <a:defRPr/>
            </a:pPr>
            <a:r>
              <a:rPr lang="pt-BR" dirty="0">
                <a:latin typeface="Arial" charset="0"/>
                <a:cs typeface="+mn-cs"/>
              </a:rPr>
              <a:t>indicados, os exames complementares a que é submetido o trabalhador, devendo todos os exames e a sistemática implementados estar consignados no PCMSO da empresa, considerando os trabalhos em altura que o trabalhador irá executar.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48131"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48132" name="Retângulo 1"/>
          <p:cNvSpPr>
            <a:spLocks noChangeArrowheads="1"/>
          </p:cNvSpPr>
          <p:nvPr/>
        </p:nvSpPr>
        <p:spPr bwMode="auto">
          <a:xfrm>
            <a:off x="214313" y="1260475"/>
            <a:ext cx="102838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b) a avaliação seja efetuada periodicamente, considerando os riscos envolvidos em cada situação;</a:t>
            </a:r>
          </a:p>
          <a:p>
            <a:pPr eaLnBrk="1" hangingPunct="1"/>
            <a:endParaRPr lang="pt-BR" altLang="pt-BR"/>
          </a:p>
          <a:p>
            <a:pPr eaLnBrk="1" hangingPunct="1"/>
            <a:r>
              <a:rPr lang="pt-BR" altLang="pt-BR"/>
              <a:t>A norma não estabelece uma periodicidade para avaliação dos trabalhadores que executam trabalhos em altura, cabendo ao médico coordenador, quando houver, ou ao médico examinador estabelecer a periodicidade da avaliação, observando a estabelecida na NR7, a atividade que o trabalhador irá executar e o seu histórico clínico.</a:t>
            </a:r>
          </a:p>
          <a:p>
            <a:pPr eaLnBrk="1" hangingPunct="1"/>
            <a:endParaRPr lang="pt-BR" altLang="pt-BR"/>
          </a:p>
          <a:p>
            <a:pPr eaLnBrk="1" hangingPunct="1"/>
            <a:r>
              <a:rPr lang="pt-BR" altLang="pt-BR" b="1"/>
              <a:t>A avaliação médica deverá compreender, além dos principais fatores que possam causar quedas de planos elevados, os demais associados à tarefa, tais como: exigência de esforço físico, acuidade visual, restrição de movimentos etc. Vale ressaltar que se trata de uma relação exemplificativa; outros fatores poderão ser considerados.</a:t>
            </a:r>
          </a:p>
          <a:p>
            <a:pPr eaLnBrk="1" hangingPunct="1"/>
            <a:endParaRPr lang="pt-BR" altLang="pt-BR" b="1"/>
          </a:p>
          <a:p>
            <a:pPr eaLnBrk="1" hangingPunct="1"/>
            <a:r>
              <a:rPr lang="pt-BR" altLang="pt-BR" b="1"/>
              <a:t>c) seja realizado exame médico voltado às patologias que poderão originar mal súbito e queda de altura, considerando também os fatores psicossociais.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1507" name="Retângulo 2"/>
          <p:cNvSpPr>
            <a:spLocks noChangeArrowheads="1"/>
          </p:cNvSpPr>
          <p:nvPr/>
        </p:nvSpPr>
        <p:spPr bwMode="auto">
          <a:xfrm>
            <a:off x="1114425" y="2765425"/>
            <a:ext cx="8459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Sumário</a:t>
            </a:r>
          </a:p>
          <a:p>
            <a:pPr eaLnBrk="1" hangingPunct="1"/>
            <a:r>
              <a:rPr lang="pt-BR" altLang="pt-BR"/>
              <a:t>Apresentação.................................................................... 04</a:t>
            </a:r>
          </a:p>
          <a:p>
            <a:pPr eaLnBrk="1" hangingPunct="1"/>
            <a:r>
              <a:rPr lang="pt-BR" altLang="pt-BR"/>
              <a:t>Comentários à Norma Regulamentadora n° 35................ 06</a:t>
            </a:r>
          </a:p>
          <a:p>
            <a:pPr eaLnBrk="1" hangingPunct="1"/>
            <a:r>
              <a:rPr lang="pt-BR" altLang="pt-BR"/>
              <a:t>Glossário.......................................................................... 24</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49155" name="Retângulo 2"/>
          <p:cNvSpPr>
            <a:spLocks noChangeArrowheads="1"/>
          </p:cNvSpPr>
          <p:nvPr/>
        </p:nvSpPr>
        <p:spPr bwMode="auto">
          <a:xfrm>
            <a:off x="11113" y="1260475"/>
            <a:ext cx="106775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O médico examinador deve focar seu exame sobre patologias que possam originar mal súbito, tais como epilepsia e patologias crônicas descompensadas, como diabetes e hipertensão descompensadas, etc. Fica reiterado que a indicação da necessidade de exames complementares é de responsabilidade do médico coordenador do PCMSO e/ou médico examinador.</a:t>
            </a:r>
          </a:p>
          <a:p>
            <a:pPr eaLnBrk="1" hangingPunct="1"/>
            <a:endParaRPr lang="pt-BR" altLang="pt-BR"/>
          </a:p>
          <a:p>
            <a:pPr eaLnBrk="1" hangingPunct="1"/>
            <a:r>
              <a:rPr lang="pt-BR" altLang="pt-BR" b="1"/>
              <a:t>Os fatores psicossociais relacionados ao trabalho podem ser definidos como aquelas características do trabalho que funcionam como “estressores</a:t>
            </a:r>
            <a:r>
              <a:rPr lang="pt-BR" altLang="pt-BR"/>
              <a:t>”, ou seja, implicam em grandes exigências no trabalho, combinadas com recursos insuficientes para o enfrentamento das mesmas. A partir desta perspectiva uma avaliação psicológica pode ser recomendável, apesar de não obrigatória.</a:t>
            </a:r>
          </a:p>
          <a:p>
            <a:pPr eaLnBrk="1" hangingPunct="1"/>
            <a:endParaRPr lang="pt-BR" altLang="pt-BR"/>
          </a:p>
          <a:p>
            <a:pPr eaLnBrk="1" hangingPunct="1"/>
            <a:r>
              <a:rPr lang="pt-BR" altLang="pt-BR" b="1"/>
              <a:t>35.4.1.2.1 A aptidão para trabalho em altura deverá ser consignada no atestado de saúde ocupacional do trabalhador.</a:t>
            </a:r>
          </a:p>
          <a:p>
            <a:pPr eaLnBrk="1" hangingPunct="1"/>
            <a:endParaRPr lang="pt-BR" altLang="pt-BR" b="1"/>
          </a:p>
          <a:p>
            <a:pPr eaLnBrk="1" hangingPunct="1"/>
            <a:r>
              <a:rPr lang="pt-BR" altLang="pt-BR" b="1"/>
              <a:t>35.4.1.3 A empresa deve manter cadastro atualizado que permita conhecer a abrangência da autorização de cada trabalhador para trabalho em altura.</a:t>
            </a:r>
          </a:p>
          <a:p>
            <a:pPr eaLnBrk="1" hangingPunct="1"/>
            <a:endParaRPr lang="pt-BR" altLang="pt-BR" b="1"/>
          </a:p>
          <a:p>
            <a:pPr eaLnBrk="1" hangingPunct="1"/>
            <a:r>
              <a:rPr lang="pt-BR" altLang="pt-BR" b="1"/>
              <a:t>   Este cadastro poderá ser em forma de documento impresso, crachá, cartaz, ou registro eletrônico etc, que evidencie o limite da sua autorização para trabalho em altura.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 name="Retângulo 1"/>
          <p:cNvSpPr/>
          <p:nvPr/>
        </p:nvSpPr>
        <p:spPr>
          <a:xfrm>
            <a:off x="214313" y="990600"/>
            <a:ext cx="10260012" cy="6186488"/>
          </a:xfrm>
          <a:prstGeom prst="rect">
            <a:avLst/>
          </a:prstGeom>
        </p:spPr>
        <p:txBody>
          <a:bodyPr lIns="91428" tIns="45715" rIns="91428" bIns="45715">
            <a:spAutoFit/>
          </a:bodyPr>
          <a:lstStyle/>
          <a:p>
            <a:pPr defTabSz="519048">
              <a:defRPr/>
            </a:pPr>
            <a:r>
              <a:rPr lang="pt-BR" b="1" dirty="0">
                <a:latin typeface="Arial" charset="0"/>
                <a:cs typeface="+mn-cs"/>
              </a:rPr>
              <a:t>35.4.2 No planejamento do trabalho devem ser adotadas as medidas, de acordo com a seguinte hierarquia:</a:t>
            </a:r>
          </a:p>
          <a:p>
            <a:pPr defTabSz="519048">
              <a:defRPr/>
            </a:pPr>
            <a:endParaRPr lang="pt-BR" b="1" dirty="0">
              <a:latin typeface="Arial" charset="0"/>
              <a:cs typeface="+mn-cs"/>
            </a:endParaRPr>
          </a:p>
          <a:p>
            <a:pPr defTabSz="519048">
              <a:defRPr/>
            </a:pPr>
            <a:r>
              <a:rPr lang="pt-BR" b="1" dirty="0">
                <a:latin typeface="Arial" charset="0"/>
                <a:cs typeface="+mn-cs"/>
              </a:rPr>
              <a:t>As medidas devem ser consideradas inclusive na etapa de concepção das instalações e equipamentos. O projeto deve ser concebido no sentido de evitar a exposição do trabalhador ou eliminar o risco de queda.</a:t>
            </a:r>
          </a:p>
          <a:p>
            <a:pPr defTabSz="519048">
              <a:defRPr/>
            </a:pPr>
            <a:endParaRPr lang="pt-BR" b="1" dirty="0">
              <a:latin typeface="Arial" charset="0"/>
              <a:cs typeface="+mn-cs"/>
            </a:endParaRPr>
          </a:p>
          <a:p>
            <a:pPr marL="342857" indent="-342857" defTabSz="519048">
              <a:buFontTx/>
              <a:buAutoNum type="alphaLcParenR"/>
              <a:defRPr/>
            </a:pPr>
            <a:r>
              <a:rPr lang="pt-BR" b="1" dirty="0">
                <a:latin typeface="Arial" charset="0"/>
                <a:cs typeface="+mn-cs"/>
              </a:rPr>
              <a:t>medidas para evitar o trabalho em altura, sempre que existir meio alternativo de execução;</a:t>
            </a:r>
          </a:p>
          <a:p>
            <a:pPr marL="342857" indent="-342857" defTabSz="519048">
              <a:buFontTx/>
              <a:buAutoNum type="alphaLcParenR"/>
              <a:defRPr/>
            </a:pPr>
            <a:endParaRPr lang="pt-BR" b="1" dirty="0">
              <a:latin typeface="Arial" charset="0"/>
              <a:cs typeface="+mn-cs"/>
            </a:endParaRPr>
          </a:p>
          <a:p>
            <a:pPr defTabSz="519048">
              <a:defRPr/>
            </a:pPr>
            <a:r>
              <a:rPr lang="pt-BR" b="1" dirty="0">
                <a:latin typeface="Arial" charset="0"/>
                <a:cs typeface="+mn-cs"/>
              </a:rPr>
              <a:t>Adotar um meio alternativo de execução sem expor o trabalhador ao risco de queda é a melhor alternativa.</a:t>
            </a:r>
          </a:p>
          <a:p>
            <a:pPr defTabSz="519048">
              <a:defRPr/>
            </a:pPr>
            <a:endParaRPr lang="pt-BR" b="1" dirty="0">
              <a:latin typeface="Arial" charset="0"/>
              <a:cs typeface="+mn-cs"/>
            </a:endParaRPr>
          </a:p>
          <a:p>
            <a:pPr defTabSz="519048">
              <a:defRPr/>
            </a:pPr>
            <a:r>
              <a:rPr lang="pt-BR" b="1" dirty="0">
                <a:latin typeface="Arial" charset="0"/>
                <a:cs typeface="+mn-cs"/>
              </a:rPr>
              <a:t>Existem medidas alternativas consagradas para se evitar o trabalho em altura em algumas tarefas.</a:t>
            </a:r>
          </a:p>
          <a:p>
            <a:pPr defTabSz="519048">
              <a:defRPr/>
            </a:pPr>
            <a:endParaRPr lang="pt-BR" b="1" dirty="0">
              <a:latin typeface="Arial" charset="0"/>
              <a:cs typeface="+mn-cs"/>
            </a:endParaRPr>
          </a:p>
          <a:p>
            <a:pPr defTabSz="519048">
              <a:defRPr/>
            </a:pPr>
            <a:r>
              <a:rPr lang="pt-BR" b="1" dirty="0">
                <a:latin typeface="Arial" charset="0"/>
                <a:cs typeface="+mn-cs"/>
              </a:rPr>
              <a:t>Podemos citar a demolição de edifícios pelo método da implosão, que evita o acesso de trabalhadores com ferramentas e equipamentos às estruturas por períodos prolongados.</a:t>
            </a:r>
          </a:p>
          <a:p>
            <a:pPr defTabSz="519048">
              <a:defRPr/>
            </a:pPr>
            <a:endParaRPr lang="pt-BR" b="1" dirty="0">
              <a:latin typeface="Arial" charset="0"/>
              <a:cs typeface="+mn-cs"/>
            </a:endParaRPr>
          </a:p>
          <a:p>
            <a:pPr defTabSz="519048">
              <a:defRPr/>
            </a:pPr>
            <a:r>
              <a:rPr lang="pt-BR" b="1" dirty="0">
                <a:latin typeface="Arial" charset="0"/>
                <a:cs typeface="+mn-cs"/>
              </a:rPr>
              <a:t>Outro exemplo é a utilização de postes de iluminação onde a luminária desce, através de dispositivos mecânicos, até a base do poste, possibilitando a troca de lâmpadas ao nível do solo.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51203"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51204" name="Retângulo 1"/>
          <p:cNvSpPr>
            <a:spLocks noChangeArrowheads="1"/>
          </p:cNvSpPr>
          <p:nvPr/>
        </p:nvSpPr>
        <p:spPr bwMode="auto">
          <a:xfrm>
            <a:off x="50800" y="1260475"/>
            <a:ext cx="1047591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 análise de risco da tarefa deve considerar esta opção que será priorizada, quando possível.</a:t>
            </a:r>
          </a:p>
          <a:p>
            <a:pPr eaLnBrk="1" hangingPunct="1"/>
            <a:endParaRPr lang="pt-BR" altLang="pt-BR"/>
          </a:p>
          <a:p>
            <a:pPr eaLnBrk="1" hangingPunct="1"/>
            <a:r>
              <a:rPr lang="pt-BR" altLang="pt-BR"/>
              <a:t>b) medidas que eliminem o risco de queda dos trabalhadores, na impossibilidade de execução do trabalho de outra forma;</a:t>
            </a:r>
          </a:p>
          <a:p>
            <a:pPr eaLnBrk="1" hangingPunct="1"/>
            <a:endParaRPr lang="pt-BR" altLang="pt-BR"/>
          </a:p>
          <a:p>
            <a:pPr eaLnBrk="1" hangingPunct="1"/>
            <a:r>
              <a:rPr lang="pt-BR" altLang="pt-BR" b="1"/>
              <a:t>  Medidas de proteção coletiva devem, obrigatoriamente, se antecipar a todas as demais medidas de proteção possíveis de adoção na situação considerada. A instalação de sistema de guarda corpo e corrimãos são exemplos de medidas de proteção coletiva utilizadas na impossibilidade de realização do trabalho de outra forma.</a:t>
            </a:r>
          </a:p>
          <a:p>
            <a:pPr eaLnBrk="1" hangingPunct="1"/>
            <a:endParaRPr lang="pt-BR" altLang="pt-BR" b="1"/>
          </a:p>
          <a:p>
            <a:pPr eaLnBrk="1" hangingPunct="1"/>
            <a:r>
              <a:rPr lang="pt-BR" altLang="pt-BR" b="1"/>
              <a:t>c) medidas que minimizem as consequências da queda, quando o risco de queda não puder ser eliminado. </a:t>
            </a:r>
          </a:p>
          <a:p>
            <a:pPr eaLnBrk="1" hangingPunct="1"/>
            <a:endParaRPr lang="pt-BR" altLang="pt-BR" b="1"/>
          </a:p>
          <a:p>
            <a:pPr eaLnBrk="1" hangingPunct="1"/>
            <a:r>
              <a:rPr lang="pt-BR" altLang="pt-BR" b="1"/>
              <a:t>A utilização de redes de proteção ou de cintos de segurança são exemplos de medidas de proteção coletiva e individual para minimizar as consequências da queda.</a:t>
            </a:r>
          </a:p>
          <a:p>
            <a:pPr eaLnBrk="1" hangingPunct="1"/>
            <a:endParaRPr lang="pt-BR" altLang="pt-BR" b="1"/>
          </a:p>
          <a:p>
            <a:pPr eaLnBrk="1" hangingPunct="1"/>
            <a:r>
              <a:rPr lang="pt-BR" altLang="pt-BR" b="1"/>
              <a:t>35.4.3 </a:t>
            </a:r>
            <a:r>
              <a:rPr lang="pt-BR" altLang="pt-BR" b="1">
                <a:solidFill>
                  <a:srgbClr val="FF0000"/>
                </a:solidFill>
              </a:rPr>
              <a:t>Todo trabalho em altura deve ser realizado sob supervisão, cuja forma será definida pela análise de risco de acordo com as peculiaridades da atividade.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52227" name="Retângulo 2"/>
          <p:cNvSpPr>
            <a:spLocks noChangeArrowheads="1"/>
          </p:cNvSpPr>
          <p:nvPr/>
        </p:nvSpPr>
        <p:spPr bwMode="auto">
          <a:xfrm>
            <a:off x="214313" y="2430463"/>
            <a:ext cx="103505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35.4.4 A execução do serviço deve considerar as influências externas que possam alterar as condições do local de trabalho já previstas na análise de risco.</a:t>
            </a:r>
          </a:p>
          <a:p>
            <a:pPr eaLnBrk="1" hangingPunct="1"/>
            <a:endParaRPr lang="pt-BR" altLang="pt-BR" b="1"/>
          </a:p>
          <a:p>
            <a:pPr eaLnBrk="1" hangingPunct="1"/>
            <a:r>
              <a:rPr lang="pt-BR" altLang="pt-BR" b="1"/>
              <a:t>Como exemplo de influências externas que podem alterar as condições do local pode-se citar as condições climáticas adversas, como ventos, chuvas, insolação, descargas atmosféricas ou trânsito de veículos e pessoas, dentre outras. É importante ressaltar que são as influências que interfiram ou impeçam a continuidade das atividades</a:t>
            </a:r>
            <a:r>
              <a:rPr lang="pt-BR" altLang="pt-BR"/>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53251" name="Retângulo 1"/>
          <p:cNvSpPr>
            <a:spLocks noChangeArrowheads="1"/>
          </p:cNvSpPr>
          <p:nvPr/>
        </p:nvSpPr>
        <p:spPr bwMode="auto">
          <a:xfrm>
            <a:off x="49213" y="901700"/>
            <a:ext cx="10360025"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35.4.5 </a:t>
            </a:r>
            <a:r>
              <a:rPr lang="pt-BR" altLang="pt-BR"/>
              <a:t>Todo trabalho em altura deve ser precedido de Análise de Risco.</a:t>
            </a:r>
          </a:p>
          <a:p>
            <a:pPr eaLnBrk="1" hangingPunct="1"/>
            <a:endParaRPr lang="pt-BR" altLang="pt-BR"/>
          </a:p>
          <a:p>
            <a:pPr eaLnBrk="1" hangingPunct="1"/>
            <a:r>
              <a:rPr lang="pt-BR" altLang="pt-BR" b="1"/>
              <a:t>Risco</a:t>
            </a:r>
            <a:r>
              <a:rPr lang="pt-BR" altLang="pt-BR"/>
              <a:t>: capacidade de uma grandeza com potencial para causar lesões ou danos à saúde e à segurança das pessoas.</a:t>
            </a:r>
          </a:p>
          <a:p>
            <a:pPr eaLnBrk="1" hangingPunct="1"/>
            <a:endParaRPr lang="pt-BR" altLang="pt-BR"/>
          </a:p>
          <a:p>
            <a:pPr eaLnBrk="1" hangingPunct="1"/>
            <a:r>
              <a:rPr lang="pt-BR" altLang="pt-BR"/>
              <a:t>A adoção de medidas de controle deve ser precedida da aplicação de técnicas de análise de risco.</a:t>
            </a:r>
          </a:p>
          <a:p>
            <a:pPr eaLnBrk="1" hangingPunct="1"/>
            <a:endParaRPr lang="pt-BR" altLang="pt-BR"/>
          </a:p>
          <a:p>
            <a:pPr eaLnBrk="1" hangingPunct="1"/>
            <a:r>
              <a:rPr lang="pt-BR" altLang="pt-BR" b="1"/>
              <a:t>Análise de risco é um método sistemático de exame e avaliação de todas as etapas e elementos de um determinado trabalho para desenvolver e racionalizar toda a seqüência de operações que o trabalhador executará; identificar os riscos potenciais de acidentes físicos e materiais; identificar e corrigir problemas operacionais e implementar a maneira correta para execução de cada etapa do trabalho com segurança.</a:t>
            </a:r>
          </a:p>
          <a:p>
            <a:pPr eaLnBrk="1" hangingPunct="1"/>
            <a:endParaRPr lang="pt-BR" altLang="pt-BR"/>
          </a:p>
          <a:p>
            <a:pPr eaLnBrk="1" hangingPunct="1"/>
            <a:r>
              <a:rPr lang="pt-BR" altLang="pt-BR"/>
              <a:t>  É, portanto, uma ferramenta de exame crítico da atividade ou situação, com grande utilidade para a identificação e antecipação dos eventos indesejáveis e acidentes possíveis de ocorrência, possibilitando a adoção de medidas preventivas de segurança e de saúde do trabalhador, do usuário e de terceiros, do meio ambiente e até mesmo evitar danos aos equipamentos e interrupção dos processos produtivos.</a:t>
            </a:r>
          </a:p>
          <a:p>
            <a:pPr eaLnBrk="1" hangingPunct="1"/>
            <a:endParaRPr lang="pt-BR" altLang="pt-BR"/>
          </a:p>
          <a:p>
            <a:pPr eaLnBrk="1" hangingPunct="1"/>
            <a:r>
              <a:rPr lang="pt-BR" altLang="pt-BR"/>
              <a:t>A NR35 não estabelece uma metodologia específica a ser empregada, mas não há que se olvidar que a análise de risco deve ser documentada e é fundamentada em metodologia de avaliação e procedimentos conhecidos, divulgados e praticados na organização e, principalmente, aceitos pelo poder público, órgãos e entidades técnicas.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54275"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 name="Retângulo 1"/>
          <p:cNvSpPr/>
          <p:nvPr/>
        </p:nvSpPr>
        <p:spPr>
          <a:xfrm>
            <a:off x="203200" y="1441450"/>
            <a:ext cx="10294938" cy="3970338"/>
          </a:xfrm>
          <a:prstGeom prst="rect">
            <a:avLst/>
          </a:prstGeom>
        </p:spPr>
        <p:txBody>
          <a:bodyPr lIns="91428" tIns="45715" rIns="91428" bIns="45715">
            <a:spAutoFit/>
          </a:bodyPr>
          <a:lstStyle/>
          <a:p>
            <a:pPr defTabSz="519048">
              <a:defRPr/>
            </a:pPr>
            <a:r>
              <a:rPr lang="pt-BR" dirty="0">
                <a:latin typeface="Arial" charset="0"/>
                <a:cs typeface="+mn-cs"/>
              </a:rPr>
              <a:t>São exemplos de metodologias usualmente utilizadas a Análise Preliminar de Risco (APR) e a Análise de Risco da Tarefa (ART).</a:t>
            </a:r>
          </a:p>
          <a:p>
            <a:pPr defTabSz="519048">
              <a:defRPr/>
            </a:pPr>
            <a:endParaRPr lang="pt-BR" dirty="0">
              <a:latin typeface="Arial" charset="0"/>
              <a:cs typeface="+mn-cs"/>
            </a:endParaRPr>
          </a:p>
          <a:p>
            <a:pPr defTabSz="519048">
              <a:defRPr/>
            </a:pPr>
            <a:r>
              <a:rPr lang="pt-BR" dirty="0">
                <a:latin typeface="Arial" charset="0"/>
                <a:cs typeface="+mn-cs"/>
              </a:rPr>
              <a:t>Outras metodologias também poderão ser empregadas, tais como a análise de modos de falha e efeitos – FMEA (AMFE); </a:t>
            </a:r>
            <a:r>
              <a:rPr lang="pt-BR" dirty="0" err="1">
                <a:latin typeface="Arial" charset="0"/>
                <a:cs typeface="+mn-cs"/>
              </a:rPr>
              <a:t>Hazard</a:t>
            </a:r>
            <a:r>
              <a:rPr lang="pt-BR" dirty="0">
                <a:latin typeface="Arial" charset="0"/>
                <a:cs typeface="+mn-cs"/>
              </a:rPr>
              <a:t> </a:t>
            </a:r>
            <a:r>
              <a:rPr lang="pt-BR" dirty="0" err="1">
                <a:latin typeface="Arial" charset="0"/>
                <a:cs typeface="+mn-cs"/>
              </a:rPr>
              <a:t>and</a:t>
            </a:r>
            <a:r>
              <a:rPr lang="pt-BR" dirty="0">
                <a:latin typeface="Arial" charset="0"/>
                <a:cs typeface="+mn-cs"/>
              </a:rPr>
              <a:t> </a:t>
            </a:r>
            <a:r>
              <a:rPr lang="pt-BR" dirty="0" err="1">
                <a:latin typeface="Arial" charset="0"/>
                <a:cs typeface="+mn-cs"/>
              </a:rPr>
              <a:t>Operability</a:t>
            </a:r>
            <a:r>
              <a:rPr lang="pt-BR" dirty="0">
                <a:latin typeface="Arial" charset="0"/>
                <a:cs typeface="+mn-cs"/>
              </a:rPr>
              <a:t> </a:t>
            </a:r>
            <a:r>
              <a:rPr lang="pt-BR" dirty="0" err="1">
                <a:latin typeface="Arial" charset="0"/>
                <a:cs typeface="+mn-cs"/>
              </a:rPr>
              <a:t>Studies</a:t>
            </a:r>
            <a:r>
              <a:rPr lang="pt-BR" dirty="0">
                <a:latin typeface="Arial" charset="0"/>
                <a:cs typeface="+mn-cs"/>
              </a:rPr>
              <a:t> – HAZOP; Análise Preliminar de Perigo – APP dentre outras.</a:t>
            </a:r>
          </a:p>
          <a:p>
            <a:pPr defTabSz="519048">
              <a:defRPr/>
            </a:pPr>
            <a:endParaRPr lang="pt-BR" dirty="0">
              <a:latin typeface="Arial" charset="0"/>
              <a:cs typeface="+mn-cs"/>
            </a:endParaRPr>
          </a:p>
          <a:p>
            <a:pPr defTabSz="519048">
              <a:defRPr/>
            </a:pPr>
            <a:r>
              <a:rPr lang="pt-BR" b="1" dirty="0">
                <a:latin typeface="Arial" charset="0"/>
                <a:cs typeface="+mn-cs"/>
              </a:rPr>
              <a:t>35.4.5.1 </a:t>
            </a:r>
            <a:r>
              <a:rPr lang="pt-BR" dirty="0">
                <a:latin typeface="Arial" charset="0"/>
                <a:cs typeface="+mn-cs"/>
              </a:rPr>
              <a:t>A análise de Risco deve, além dos riscos inerentes ao trabalho em altura, considerar: </a:t>
            </a:r>
          </a:p>
          <a:p>
            <a:pPr defTabSz="519048">
              <a:defRPr/>
            </a:pPr>
            <a:endParaRPr lang="pt-BR" dirty="0">
              <a:latin typeface="Arial" charset="0"/>
              <a:cs typeface="+mn-cs"/>
            </a:endParaRPr>
          </a:p>
          <a:p>
            <a:pPr marL="342857" indent="-342857" defTabSz="519048">
              <a:buFontTx/>
              <a:buAutoNum type="alphaLcParenR"/>
              <a:defRPr/>
            </a:pPr>
            <a:r>
              <a:rPr lang="pt-BR" dirty="0">
                <a:latin typeface="Arial" charset="0"/>
                <a:cs typeface="+mn-cs"/>
              </a:rPr>
              <a:t>o local em que os serviços serão executados e seu entorno;</a:t>
            </a:r>
          </a:p>
          <a:p>
            <a:pPr marL="342857" indent="-342857" defTabSz="519048">
              <a:buFontTx/>
              <a:buAutoNum type="alphaLcParenR"/>
              <a:defRPr/>
            </a:pPr>
            <a:endParaRPr lang="pt-BR" dirty="0">
              <a:latin typeface="Arial" charset="0"/>
              <a:cs typeface="+mn-cs"/>
            </a:endParaRPr>
          </a:p>
          <a:p>
            <a:pPr defTabSz="519048">
              <a:defRPr/>
            </a:pPr>
            <a:r>
              <a:rPr lang="pt-BR" b="1" dirty="0">
                <a:latin typeface="Arial" charset="0"/>
                <a:cs typeface="+mn-cs"/>
              </a:rPr>
              <a:t>Deve ser avaliado não somente o local onde os serviços serão executados, mas também o seu entorno, como a presença de redes energizadas nas proximidades, trânsito de pedestres, presença de inflamáveis ou serviços paralelos sendo executados.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55299" name="Retângulo 2"/>
          <p:cNvSpPr>
            <a:spLocks noChangeArrowheads="1"/>
          </p:cNvSpPr>
          <p:nvPr/>
        </p:nvSpPr>
        <p:spPr bwMode="auto">
          <a:xfrm>
            <a:off x="214313" y="1260475"/>
            <a:ext cx="10171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Se, por exemplo, para realizar uma tarefa se planejou utilizar um andaime móvel é necessário verificar se o terreno é resistente, plano e nivelado. Caso contrário, outra solução deverá ser utilizada.</a:t>
            </a:r>
          </a:p>
        </p:txBody>
      </p:sp>
      <p:pic>
        <p:nvPicPr>
          <p:cNvPr id="553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038" y="2881313"/>
            <a:ext cx="391477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56323" name="Retângulo 1"/>
          <p:cNvSpPr>
            <a:spLocks noChangeArrowheads="1"/>
          </p:cNvSpPr>
          <p:nvPr/>
        </p:nvSpPr>
        <p:spPr bwMode="auto">
          <a:xfrm>
            <a:off x="1563688" y="1441450"/>
            <a:ext cx="780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b) o isolamento e a sinalização no entorno da área de trabalho;</a:t>
            </a:r>
          </a:p>
        </p:txBody>
      </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520950"/>
            <a:ext cx="46386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57347"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57348" name="Retângulo 1"/>
          <p:cNvSpPr>
            <a:spLocks noChangeArrowheads="1"/>
          </p:cNvSpPr>
          <p:nvPr/>
        </p:nvSpPr>
        <p:spPr bwMode="auto">
          <a:xfrm>
            <a:off x="1265238" y="1260475"/>
            <a:ext cx="6902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c) o estabelecimento dos sistemas e pontos de ancoragem;</a:t>
            </a:r>
          </a:p>
        </p:txBody>
      </p:sp>
      <p:sp>
        <p:nvSpPr>
          <p:cNvPr id="57349" name="Retângulo 2"/>
          <p:cNvSpPr>
            <a:spLocks noChangeArrowheads="1"/>
          </p:cNvSpPr>
          <p:nvPr/>
        </p:nvSpPr>
        <p:spPr bwMode="auto">
          <a:xfrm>
            <a:off x="3387725" y="2511425"/>
            <a:ext cx="71104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a:t>Entende-se por sistemas de ancoragem os componentes definitivos</a:t>
            </a:r>
          </a:p>
          <a:p>
            <a:pPr algn="just" eaLnBrk="1" hangingPunct="1"/>
            <a:r>
              <a:rPr lang="pt-BR" altLang="pt-BR"/>
              <a:t>ou temporários, dimensionados para suportar impactos de queda,</a:t>
            </a:r>
          </a:p>
          <a:p>
            <a:pPr algn="just" eaLnBrk="1" hangingPunct="1"/>
            <a:r>
              <a:rPr lang="pt-BR" altLang="pt-BR"/>
              <a:t>aos quais o trabalhador possa conectar seu Equipamento de</a:t>
            </a:r>
          </a:p>
          <a:p>
            <a:pPr algn="just" eaLnBrk="1" hangingPunct="1"/>
            <a:r>
              <a:rPr lang="pt-BR" altLang="pt-BR"/>
              <a:t>Proteção Individual, diretamente ou através de outro dispositivo, de</a:t>
            </a:r>
          </a:p>
          <a:p>
            <a:pPr algn="just" eaLnBrk="1" hangingPunct="1"/>
            <a:r>
              <a:rPr lang="pt-BR" altLang="pt-BR"/>
              <a:t>modo a que permaneça conectado em caso de perda de equilíbrio,</a:t>
            </a:r>
          </a:p>
          <a:p>
            <a:pPr algn="just" eaLnBrk="1" hangingPunct="1"/>
            <a:r>
              <a:rPr lang="pt-BR" altLang="pt-BR"/>
              <a:t>desfalecimento ou queda. </a:t>
            </a:r>
          </a:p>
          <a:p>
            <a:pPr algn="just" eaLnBrk="1" hangingPunct="1"/>
            <a:endParaRPr lang="pt-BR" altLang="pt-BR"/>
          </a:p>
          <a:p>
            <a:pPr algn="just" eaLnBrk="1" hangingPunct="1"/>
            <a:r>
              <a:rPr lang="pt-BR" altLang="pt-BR"/>
              <a:t>Além de resistir a uma provável queda do trabalhador, a ancoragem</a:t>
            </a:r>
          </a:p>
          <a:p>
            <a:pPr algn="just" eaLnBrk="1" hangingPunct="1"/>
            <a:r>
              <a:rPr lang="pt-BR" altLang="pt-BR"/>
              <a:t>pode ser para restrição de movimento. O sistema de restrição de</a:t>
            </a:r>
          </a:p>
          <a:p>
            <a:pPr algn="just" eaLnBrk="1" hangingPunct="1"/>
            <a:r>
              <a:rPr lang="pt-BR" altLang="pt-BR"/>
              <a:t>movimentação impede o usuário de atingir locais onde uma queda</a:t>
            </a:r>
          </a:p>
          <a:p>
            <a:pPr algn="just" eaLnBrk="1" hangingPunct="1"/>
            <a:r>
              <a:rPr lang="pt-BR" altLang="pt-BR"/>
              <a:t>possa vir a ocorrer. Sempre que possível este sistema que previne a queda é preferível sobre sistemas que buscam minimizar os efeitos de uma queda.</a:t>
            </a:r>
          </a:p>
        </p:txBody>
      </p:sp>
      <p:pic>
        <p:nvPicPr>
          <p:cNvPr id="573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3330575"/>
            <a:ext cx="3230562"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58371" name="Retângulo 2"/>
          <p:cNvSpPr>
            <a:spLocks noChangeArrowheads="1"/>
          </p:cNvSpPr>
          <p:nvPr/>
        </p:nvSpPr>
        <p:spPr bwMode="auto">
          <a:xfrm>
            <a:off x="180975" y="1711325"/>
            <a:ext cx="100806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d) as condições meteorológicas adversas;</a:t>
            </a:r>
          </a:p>
          <a:p>
            <a:pPr eaLnBrk="1" hangingPunct="1"/>
            <a:endParaRPr lang="pt-BR" altLang="pt-BR"/>
          </a:p>
          <a:p>
            <a:pPr eaLnBrk="1" hangingPunct="1"/>
            <a:r>
              <a:rPr lang="pt-BR" altLang="pt-BR" b="1"/>
              <a:t>Como condições climáticas adversas entende-se ventos fortes, chuva, descargas atmosféricas, etc, desde que possam comprometer a segurança e saúde dos trabalhadores.</a:t>
            </a:r>
          </a:p>
          <a:p>
            <a:pPr eaLnBrk="1" hangingPunct="1"/>
            <a:endParaRPr lang="pt-BR" altLang="pt-BR" b="1"/>
          </a:p>
          <a:p>
            <a:pPr eaLnBrk="1" hangingPunct="1"/>
            <a:r>
              <a:rPr lang="pt-BR" altLang="pt-BR" b="1"/>
              <a:t>É importante ressaltar que algumas outras condições meteorológicas devem ser consideradas. A baixa umidade atmosférica, por exemplo, desde que comprometa a segurança e saúde dos trabalhadores, pode ser considerada na análise de risco e no estabelecimento de medidas de controle.</a:t>
            </a:r>
          </a:p>
          <a:p>
            <a:pPr eaLnBrk="1" hangingPunct="1"/>
            <a:endParaRPr lang="pt-BR" altLang="pt-BR"/>
          </a:p>
          <a:p>
            <a:pPr eaLnBrk="1" hangingPunct="1"/>
            <a:r>
              <a:rPr lang="pt-BR" altLang="pt-BR"/>
              <a:t>e) a seleção, inspeção, forma de utilização e limitação de uso dos sistemas de proteção coletiva e individual, atendendo às normas técnicas vigentes, às orientações dos fabricantes e aos princípios da redução do impacto e dos fatores de queda;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2531" name="Retângulo 2"/>
          <p:cNvSpPr>
            <a:spLocks noChangeArrowheads="1"/>
          </p:cNvSpPr>
          <p:nvPr/>
        </p:nvSpPr>
        <p:spPr bwMode="auto">
          <a:xfrm>
            <a:off x="214313" y="2611438"/>
            <a:ext cx="10350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Uma das principais causas de acidentes de trabalho graves e fatais se deve a eventos envolvendo quedas de trabalhadores de diferentes níveis. Os riscos de queda em altura existem em vários ramos de atividades e em </a:t>
            </a:r>
            <a:r>
              <a:rPr lang="pt-BR" altLang="pt-BR" sz="1600"/>
              <a:t>diversos</a:t>
            </a:r>
            <a:r>
              <a:rPr lang="pt-BR" altLang="pt-BR"/>
              <a:t> tipos de tarefas. A criação de uma Norma regulamentadora ampla que atenda a todos os ramos de atividade é um importante instrumento de referência para que estes trabalhos sejam realizados de forma segura.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59395" name="Retângulo 1"/>
          <p:cNvSpPr>
            <a:spLocks noChangeArrowheads="1"/>
          </p:cNvSpPr>
          <p:nvPr/>
        </p:nvSpPr>
        <p:spPr bwMode="auto">
          <a:xfrm>
            <a:off x="214313" y="1801813"/>
            <a:ext cx="101139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É importante considerar na seleção, inspeção e forma de utilização dos sistemas de proteção coletiva e individual que estes possuem limitações de uso, o que pode ser obtido por meio de consulta às normas técnicas vigentes e às orientações do fabricante. Para considerações a respeito dos fatores de queda consulte os comentários ao item 35.5.3.4.</a:t>
            </a:r>
          </a:p>
          <a:p>
            <a:pPr eaLnBrk="1" hangingPunct="1"/>
            <a:endParaRPr lang="pt-BR" altLang="pt-BR"/>
          </a:p>
          <a:p>
            <a:pPr eaLnBrk="1" hangingPunct="1"/>
            <a:r>
              <a:rPr lang="pt-BR" altLang="pt-BR" b="1"/>
              <a:t>f) o risco de queda de materiais e ferramentas;</a:t>
            </a:r>
          </a:p>
          <a:p>
            <a:pPr eaLnBrk="1" hangingPunct="1"/>
            <a:endParaRPr lang="pt-BR" altLang="pt-BR" b="1"/>
          </a:p>
          <a:p>
            <a:pPr eaLnBrk="1" hangingPunct="1"/>
            <a:r>
              <a:rPr lang="pt-BR" altLang="pt-BR"/>
              <a:t>  </a:t>
            </a:r>
            <a:r>
              <a:rPr lang="pt-BR" altLang="pt-BR" b="1"/>
              <a:t>A queda de materiais e ferramentas deverá ser impedida com a utilização de procedimentos e técnicas, tais como o emprego de sistemas de guarda corpo e rodapé, utilização de telas ou lonas de vedação, amarração das ferramentas e materiais, utilização de porta ferramentas, utilização de redes de proteção, ou quaisquer outros que evitem este risco.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CaixaDeTexto 4"/>
          <p:cNvSpPr txBox="1">
            <a:spLocks noChangeArrowheads="1"/>
          </p:cNvSpPr>
          <p:nvPr/>
        </p:nvSpPr>
        <p:spPr bwMode="auto">
          <a:xfrm>
            <a:off x="8991600" y="7227888"/>
            <a:ext cx="15732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000" b="1">
                <a:latin typeface="Tahoma" panose="020B0604030504040204" pitchFamily="34" charset="0"/>
                <a:cs typeface="Tahoma" panose="020B0604030504040204" pitchFamily="34" charset="0"/>
              </a:rPr>
              <a:t>Fonte:</a:t>
            </a:r>
            <a:r>
              <a:rPr lang="pt-BR" altLang="pt-BR" sz="1000">
                <a:latin typeface="Tahoma" panose="020B0604030504040204" pitchFamily="34" charset="0"/>
                <a:cs typeface="Tahoma" panose="020B0604030504040204" pitchFamily="34" charset="0"/>
              </a:rPr>
              <a:t> Fundação COGE</a:t>
            </a:r>
          </a:p>
        </p:txBody>
      </p:sp>
      <p:sp>
        <p:nvSpPr>
          <p:cNvPr id="60419"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60420"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60421" name="Retângulo 1"/>
          <p:cNvSpPr>
            <a:spLocks noChangeArrowheads="1"/>
          </p:cNvSpPr>
          <p:nvPr/>
        </p:nvSpPr>
        <p:spPr bwMode="auto">
          <a:xfrm>
            <a:off x="58738" y="1620838"/>
            <a:ext cx="10498137"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g) os trabalhos simultâneos que apresentem riscos específicos;</a:t>
            </a:r>
          </a:p>
          <a:p>
            <a:pPr eaLnBrk="1" hangingPunct="1"/>
            <a:endParaRPr lang="pt-BR" altLang="pt-BR"/>
          </a:p>
          <a:p>
            <a:pPr eaLnBrk="1" hangingPunct="1"/>
            <a:r>
              <a:rPr lang="pt-BR" altLang="pt-BR"/>
              <a:t>  Além dos riscos inerentes ao trabalho em altura devem ser considerados os trabalhos simultâneos que porventura estejam sendo executados que coloquem em risco a segurança e a saúde do trabalhador. Por exemplo, o trabalho de soldagem executado nas proximidades de atividades de pintura vai necessariamente requerer medidas adicionais que devem ser consideradas na análise de risco.</a:t>
            </a:r>
          </a:p>
          <a:p>
            <a:pPr eaLnBrk="1" hangingPunct="1"/>
            <a:endParaRPr lang="pt-BR" altLang="pt-BR"/>
          </a:p>
          <a:p>
            <a:pPr eaLnBrk="1" hangingPunct="1"/>
            <a:r>
              <a:rPr lang="pt-BR" altLang="pt-BR" b="1"/>
              <a:t>h) o atendimento a requisitos de segurança e saúde contidos nas demais normas regulamentadoras;</a:t>
            </a:r>
          </a:p>
          <a:p>
            <a:pPr eaLnBrk="1" hangingPunct="1"/>
            <a:endParaRPr lang="pt-BR" altLang="pt-BR" b="1"/>
          </a:p>
          <a:p>
            <a:pPr eaLnBrk="1" hangingPunct="1"/>
            <a:r>
              <a:rPr lang="pt-BR" altLang="pt-BR" b="1"/>
              <a:t>  A NR35 não exclui a aplicabilidade de outras normas regulamentadoras. Os requisitos normativos devem ser compreendidos de forma sistemática, quando houver outros riscos como, por exemplo, o risco de contato elétrico, áreas classificadas e espaços confinados, as Normas Regulamentadoras nº 10, 20 e 33, respectivamente, deverão ser cumpridas.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3" name="Retângulo 2"/>
          <p:cNvSpPr/>
          <p:nvPr/>
        </p:nvSpPr>
        <p:spPr>
          <a:xfrm>
            <a:off x="0" y="1981200"/>
            <a:ext cx="10352088" cy="3140075"/>
          </a:xfrm>
          <a:prstGeom prst="rect">
            <a:avLst/>
          </a:prstGeom>
        </p:spPr>
        <p:txBody>
          <a:bodyPr lIns="91428" tIns="45715" rIns="91428" bIns="45715">
            <a:spAutoFit/>
          </a:bodyPr>
          <a:lstStyle/>
          <a:p>
            <a:pPr marL="400001" indent="-400001" defTabSz="519048">
              <a:buFontTx/>
              <a:buAutoNum type="romanLcParenR"/>
              <a:defRPr/>
            </a:pPr>
            <a:r>
              <a:rPr lang="pt-BR" b="1" dirty="0">
                <a:latin typeface="Arial" charset="0"/>
                <a:cs typeface="+mn-cs"/>
              </a:rPr>
              <a:t>os riscos adicionais;</a:t>
            </a:r>
          </a:p>
          <a:p>
            <a:pPr marL="400001" indent="-400001" defTabSz="519048">
              <a:buFontTx/>
              <a:buAutoNum type="romanLcParenR"/>
              <a:defRPr/>
            </a:pPr>
            <a:endParaRPr lang="pt-BR" b="1" dirty="0">
              <a:latin typeface="Arial" charset="0"/>
              <a:cs typeface="+mn-cs"/>
            </a:endParaRPr>
          </a:p>
          <a:p>
            <a:pPr defTabSz="519048">
              <a:defRPr/>
            </a:pPr>
            <a:r>
              <a:rPr lang="pt-BR" b="1" dirty="0">
                <a:latin typeface="Arial" charset="0"/>
                <a:cs typeface="+mn-cs"/>
              </a:rPr>
              <a:t>Além dos riscos de queda em altura, intrínsecos aos serviços objeto da Norma, podem existir outros riscos, específicos de cada ambiente ou processo de trabalho que, direta ou indiretamente, podem expor a integridade física e a saúde dos trabalhadores no desenvolvimento de atividades em altura. Desta forma, é necessária a adoção de medidas preventivas de controle para tais riscos “adicionais”, com especial atenção aos gerados pelo trabalho em campos elétricos e magnéticos, confinamento, </a:t>
            </a:r>
            <a:r>
              <a:rPr lang="pt-BR" b="1" dirty="0" err="1">
                <a:latin typeface="Arial" charset="0"/>
                <a:cs typeface="+mn-cs"/>
              </a:rPr>
              <a:t>explosividade</a:t>
            </a:r>
            <a:r>
              <a:rPr lang="pt-BR" b="1" dirty="0">
                <a:latin typeface="Arial" charset="0"/>
                <a:cs typeface="+mn-cs"/>
              </a:rPr>
              <a:t>, umidade, poeiras, fauna e flora, ruído e outros agravantes existentes nos processos ou ambientes onde são desenvolvidos os serviços em altura, tornando obrigatória a implantação de medidas complementares dirigidas aos riscos adicionais verificados.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62467" name="Retângulo 1"/>
          <p:cNvSpPr>
            <a:spLocks noChangeArrowheads="1"/>
          </p:cNvSpPr>
          <p:nvPr/>
        </p:nvSpPr>
        <p:spPr bwMode="auto">
          <a:xfrm>
            <a:off x="-31750" y="1081088"/>
            <a:ext cx="1072038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Dentre os riscos adicionais podemos elencar:</a:t>
            </a:r>
          </a:p>
          <a:p>
            <a:pPr eaLnBrk="1" hangingPunct="1"/>
            <a:endParaRPr lang="pt-BR" altLang="pt-BR"/>
          </a:p>
          <a:p>
            <a:pPr eaLnBrk="1" hangingPunct="1"/>
            <a:r>
              <a:rPr lang="pt-BR" altLang="pt-BR" b="1"/>
              <a:t> Riscos Mecânicos: são os perigos inerentes às condições estruturais do local: falta de espaço,</a:t>
            </a:r>
          </a:p>
          <a:p>
            <a:pPr eaLnBrk="1" hangingPunct="1"/>
            <a:r>
              <a:rPr lang="pt-BR" altLang="pt-BR" b="1"/>
              <a:t>iluminação deficiente, presença de equipamentos que podem produzir lesão e dano.</a:t>
            </a:r>
          </a:p>
          <a:p>
            <a:pPr eaLnBrk="1" hangingPunct="1"/>
            <a:endParaRPr lang="pt-BR" altLang="pt-BR"/>
          </a:p>
          <a:p>
            <a:pPr eaLnBrk="1" hangingPunct="1"/>
            <a:r>
              <a:rPr lang="pt-BR" altLang="pt-BR" b="1"/>
              <a:t> Elétricos: são todos os perigos relacionados com as instalações energizadas existentes no local ou com a introdução de máquinas e equipamentos elétricos, que podem causar choque elétrico.</a:t>
            </a:r>
          </a:p>
          <a:p>
            <a:pPr eaLnBrk="1" hangingPunct="1"/>
            <a:endParaRPr lang="pt-BR" altLang="pt-BR"/>
          </a:p>
          <a:p>
            <a:pPr eaLnBrk="1" hangingPunct="1"/>
            <a:r>
              <a:rPr lang="pt-BR" altLang="pt-BR"/>
              <a:t> Corte e solda: os trabalhos a quente, solda e/ou corte acrescentam os perigos próprios desta atividade</a:t>
            </a:r>
          </a:p>
          <a:p>
            <a:pPr eaLnBrk="1" hangingPunct="1"/>
            <a:r>
              <a:rPr lang="pt-BR" altLang="pt-BR"/>
              <a:t>como radiações, emissão de partículas incandescentes, etc.</a:t>
            </a:r>
          </a:p>
          <a:p>
            <a:pPr eaLnBrk="1" hangingPunct="1"/>
            <a:endParaRPr lang="pt-BR" altLang="pt-BR"/>
          </a:p>
          <a:p>
            <a:pPr eaLnBrk="1" hangingPunct="1"/>
            <a:r>
              <a:rPr lang="pt-BR" altLang="pt-BR"/>
              <a:t> Líquidos, gases, vapores, fumos metálicos e fumaça: a presença destes agentes químicos contaminantes gera condições inseguras e facilitadoras para ocorrências de acidentes e doenças ocupacionais.</a:t>
            </a:r>
          </a:p>
          <a:p>
            <a:pPr eaLnBrk="1" hangingPunct="1"/>
            <a:endParaRPr lang="pt-BR" altLang="pt-BR"/>
          </a:p>
          <a:p>
            <a:pPr eaLnBrk="1" hangingPunct="1"/>
            <a:r>
              <a:rPr lang="pt-BR" altLang="pt-BR" b="1"/>
              <a:t> Soterramento: quando o trabalho ocorre em diferença de nível maior que 2 metros com o nível do solo ou em terrenos instáveis, existe a possibilidade de soterramento por pressão externa (ex. construção de poços, fosso de máquinas, fundação, reservatórios, porão de máquinas, etc).</a:t>
            </a:r>
          </a:p>
          <a:p>
            <a:pPr eaLnBrk="1" hangingPunct="1"/>
            <a:endParaRPr lang="pt-BR" altLang="pt-BR" b="1"/>
          </a:p>
          <a:p>
            <a:pPr eaLnBrk="1" hangingPunct="1"/>
            <a:r>
              <a:rPr lang="pt-BR" altLang="pt-BR"/>
              <a:t>Temperaturas extremas: trabalho sobre fornos e estufas pode apresentar temperaturas extremas que</a:t>
            </a:r>
          </a:p>
          <a:p>
            <a:pPr eaLnBrk="1" hangingPunct="1"/>
            <a:r>
              <a:rPr lang="pt-BR" altLang="pt-BR"/>
              <a:t>poderão que poderão comprometer a segurança e saúde dos trabalhadores;</a:t>
            </a:r>
          </a:p>
          <a:p>
            <a:pPr eaLnBrk="1" hangingPunct="1"/>
            <a:r>
              <a:rPr lang="pt-BR" altLang="pt-BR" b="1"/>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63491"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63492" name="Retângulo 1"/>
          <p:cNvSpPr>
            <a:spLocks noChangeArrowheads="1"/>
          </p:cNvSpPr>
          <p:nvPr/>
        </p:nvSpPr>
        <p:spPr bwMode="auto">
          <a:xfrm>
            <a:off x="214313" y="1441450"/>
            <a:ext cx="102822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Outros Riscos :</a:t>
            </a:r>
          </a:p>
          <a:p>
            <a:pPr eaLnBrk="1" hangingPunct="1"/>
            <a:endParaRPr lang="pt-BR" altLang="pt-BR" b="1"/>
          </a:p>
          <a:p>
            <a:pPr eaLnBrk="1" hangingPunct="1"/>
            <a:r>
              <a:rPr lang="pt-BR" altLang="pt-BR" b="1"/>
              <a:t>• Pessoal não autorizado próximo ao local de trabalho;</a:t>
            </a:r>
          </a:p>
          <a:p>
            <a:pPr eaLnBrk="1" hangingPunct="1"/>
            <a:r>
              <a:rPr lang="pt-BR" altLang="pt-BR" b="1"/>
              <a:t>• Queda de materiais;</a:t>
            </a:r>
          </a:p>
          <a:p>
            <a:pPr eaLnBrk="1" hangingPunct="1"/>
            <a:r>
              <a:rPr lang="pt-BR" altLang="pt-BR" b="1"/>
              <a:t>• Energia armazenada</a:t>
            </a:r>
            <a:r>
              <a:rPr lang="pt-BR" altLang="pt-BR"/>
              <a:t>.</a:t>
            </a:r>
          </a:p>
          <a:p>
            <a:pPr eaLnBrk="1" hangingPunct="1"/>
            <a:endParaRPr lang="pt-BR" altLang="pt-BR"/>
          </a:p>
          <a:p>
            <a:pPr eaLnBrk="1" hangingPunct="1"/>
            <a:r>
              <a:rPr lang="pt-BR" altLang="pt-BR" b="1"/>
              <a:t>j) as condições impeditivas;</a:t>
            </a:r>
          </a:p>
          <a:p>
            <a:pPr eaLnBrk="1" hangingPunct="1"/>
            <a:endParaRPr lang="pt-BR" altLang="pt-BR" b="1"/>
          </a:p>
          <a:p>
            <a:pPr eaLnBrk="1" hangingPunct="1"/>
            <a:r>
              <a:rPr lang="pt-BR" altLang="pt-BR" b="1"/>
              <a:t>São situações que impedem a realização ou continuidade do serviço que possam colocar em risco a saúde ou a integridade física do trabalhador.</a:t>
            </a:r>
          </a:p>
          <a:p>
            <a:pPr eaLnBrk="1" hangingPunct="1"/>
            <a:endParaRPr lang="pt-BR" altLang="pt-BR" b="1"/>
          </a:p>
          <a:p>
            <a:pPr eaLnBrk="1" hangingPunct="1"/>
            <a:r>
              <a:rPr lang="pt-BR" altLang="pt-BR" b="1"/>
              <a:t>Essas condições não se restringem às do ambiente de trabalho. A percepção do trabalhador em relação ao seu estado de saúde no momento da realização da tarefa ou atividade, assim como a do seu supervisor, também podem ser consideradas condições impeditivas.</a:t>
            </a:r>
          </a:p>
          <a:p>
            <a:pPr eaLnBrk="1" hangingPunct="1"/>
            <a:endParaRPr lang="pt-BR" altLang="pt-BR" b="1"/>
          </a:p>
          <a:p>
            <a:pPr eaLnBrk="1" hangingPunct="1"/>
            <a:r>
              <a:rPr lang="pt-BR" altLang="pt-BR" b="1"/>
              <a:t>k) as situações de emergência e o planejamento do resgate e primeiros socorros, de forma a reduzir o tempo da suspensão inerte do trabalhador;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64515" name="Retângulo 2"/>
          <p:cNvSpPr>
            <a:spLocks noChangeArrowheads="1"/>
          </p:cNvSpPr>
          <p:nvPr/>
        </p:nvSpPr>
        <p:spPr bwMode="auto">
          <a:xfrm>
            <a:off x="4891088" y="984250"/>
            <a:ext cx="534352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Na análise de riscos devem ser previstos os possíveis cenários de situações de emergência e</a:t>
            </a:r>
          </a:p>
          <a:p>
            <a:pPr eaLnBrk="1" hangingPunct="1"/>
            <a:r>
              <a:rPr lang="pt-BR" altLang="pt-BR"/>
              <a:t>respectivos procedimentos e recursos necessários para as respostas de resgate e primeiros</a:t>
            </a:r>
          </a:p>
          <a:p>
            <a:pPr eaLnBrk="1" hangingPunct="1"/>
            <a:r>
              <a:rPr lang="pt-BR" altLang="pt-BR"/>
              <a:t>socorros.</a:t>
            </a:r>
          </a:p>
          <a:p>
            <a:pPr eaLnBrk="1" hangingPunct="1"/>
            <a:endParaRPr lang="pt-BR" altLang="pt-BR"/>
          </a:p>
          <a:p>
            <a:pPr eaLnBrk="1" hangingPunct="1"/>
            <a:r>
              <a:rPr lang="pt-BR" altLang="pt-BR" b="1"/>
              <a:t>A queda não é o único perigo no trabalho em altura. Ficar pendurado pelo cinto de segurança pode ser perigoso devido à prolongada suspensão inerte.</a:t>
            </a:r>
          </a:p>
          <a:p>
            <a:pPr eaLnBrk="1" hangingPunct="1"/>
            <a:endParaRPr lang="pt-BR" altLang="pt-BR" b="1"/>
          </a:p>
          <a:p>
            <a:pPr eaLnBrk="1" hangingPunct="1"/>
            <a:r>
              <a:rPr lang="pt-BR" altLang="pt-BR" b="1"/>
              <a:t>Suspensão inerte é a situação em que um trabalhador permanece suspenso pelo sistema de segurança, até o momento do socorro.</a:t>
            </a:r>
          </a:p>
          <a:p>
            <a:pPr eaLnBrk="1" hangingPunct="1"/>
            <a:endParaRPr lang="pt-BR" altLang="pt-BR" b="1"/>
          </a:p>
          <a:p>
            <a:pPr eaLnBrk="1" hangingPunct="1"/>
            <a:r>
              <a:rPr lang="pt-BR" altLang="pt-BR" b="1"/>
              <a:t>A necessidade de redução do tempo de suspensão do trabalhador se faz necessária devido ao risco de compressão dos vasos sanguíneos ao nível da coxa com possibilidade de causar trombose venosa profunda e suas possíveis consequências.</a:t>
            </a:r>
          </a:p>
        </p:txBody>
      </p:sp>
      <p:pic>
        <p:nvPicPr>
          <p:cNvPr id="645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1816100"/>
            <a:ext cx="18002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65539" name="Retângulo 1"/>
          <p:cNvSpPr>
            <a:spLocks noChangeArrowheads="1"/>
          </p:cNvSpPr>
          <p:nvPr/>
        </p:nvSpPr>
        <p:spPr bwMode="auto">
          <a:xfrm>
            <a:off x="214313" y="1171575"/>
            <a:ext cx="103505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Para reduzir os riscos relacionados à suspensão inerte, provocada por cintos de segurança, o empregador deve implantar planos de emergência para impedir a suspensão prolongada e realizar o resgate e tratamento o mais rápido possível.</a:t>
            </a:r>
          </a:p>
          <a:p>
            <a:pPr eaLnBrk="1" hangingPunct="1"/>
            <a:endParaRPr lang="pt-BR" altLang="pt-BR"/>
          </a:p>
          <a:p>
            <a:pPr eaLnBrk="1" hangingPunct="1"/>
            <a:r>
              <a:rPr lang="pt-BR" altLang="pt-BR" b="1"/>
              <a:t>Quanto mais tempo a vítima ficar suspensa maiores serão os riscos para sua saúde.</a:t>
            </a:r>
          </a:p>
          <a:p>
            <a:pPr eaLnBrk="1" hangingPunct="1"/>
            <a:endParaRPr lang="pt-BR" altLang="pt-BR" b="1"/>
          </a:p>
          <a:p>
            <a:pPr eaLnBrk="1" hangingPunct="1"/>
            <a:r>
              <a:rPr lang="pt-BR" altLang="pt-BR"/>
              <a:t>l) </a:t>
            </a:r>
            <a:r>
              <a:rPr lang="pt-BR" altLang="pt-BR" b="1"/>
              <a:t>a necessidade de sistema de comunicação;</a:t>
            </a:r>
          </a:p>
          <a:p>
            <a:pPr eaLnBrk="1" hangingPunct="1"/>
            <a:endParaRPr lang="pt-BR" altLang="pt-BR"/>
          </a:p>
          <a:p>
            <a:pPr eaLnBrk="1" hangingPunct="1"/>
            <a:r>
              <a:rPr lang="pt-BR" altLang="pt-BR"/>
              <a:t>   Esse item diz respeito à necessidade da existência de sistema de comunicação em sentido amplo, não só entre os trabalhadores que estão executando as tarefas em altura, como entre eles e os demais envolvidos direta ou indiretamente na execução dos serviços, inclusive em situações de emergências. </a:t>
            </a:r>
          </a:p>
          <a:p>
            <a:pPr eaLnBrk="1" hangingPunct="1"/>
            <a:endParaRPr lang="pt-BR" altLang="pt-BR"/>
          </a:p>
          <a:p>
            <a:pPr eaLnBrk="1" hangingPunct="1"/>
            <a:r>
              <a:rPr lang="pt-BR" altLang="pt-BR"/>
              <a:t>m) </a:t>
            </a:r>
            <a:r>
              <a:rPr lang="pt-BR" altLang="pt-BR" b="1"/>
              <a:t>a forma de supervisão.</a:t>
            </a:r>
          </a:p>
          <a:p>
            <a:pPr eaLnBrk="1" hangingPunct="1"/>
            <a:endParaRPr lang="pt-BR" altLang="pt-BR" b="1"/>
          </a:p>
          <a:p>
            <a:pPr eaLnBrk="1" hangingPunct="1"/>
            <a:r>
              <a:rPr lang="pt-BR" altLang="pt-BR"/>
              <a:t>   </a:t>
            </a:r>
            <a:r>
              <a:rPr lang="pt-BR" altLang="pt-BR" b="1">
                <a:solidFill>
                  <a:srgbClr val="FF0000"/>
                </a:solidFill>
              </a:rPr>
              <a:t>De acordo com o item 35.2.1 alínea “j” é responsabilidade do empregador assegurar que todo trabalho em altura seja realizado sob supervisão</a:t>
            </a:r>
            <a:r>
              <a:rPr lang="pt-BR" altLang="pt-BR" b="1"/>
              <a:t>, cuja forma é definida pela análise de risco. A supervisão poderá ser presencial ou não, a forma será aquela que atenda aos princípios de segurança de acordo com as peculiaridades da atividade e as situações de emergência.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66563"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66564" name="Retângulo 1"/>
          <p:cNvSpPr>
            <a:spLocks noChangeArrowheads="1"/>
          </p:cNvSpPr>
          <p:nvPr/>
        </p:nvSpPr>
        <p:spPr bwMode="auto">
          <a:xfrm>
            <a:off x="185738" y="1081088"/>
            <a:ext cx="1031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35.4.6   </a:t>
            </a:r>
            <a:r>
              <a:rPr lang="pt-BR" altLang="pt-BR"/>
              <a:t>Para atividades rotineiras de trabalho em altura a análise de risco poderá estar contemplada no respectivo procedimento operacional.</a:t>
            </a:r>
          </a:p>
          <a:p>
            <a:pPr eaLnBrk="1" hangingPunct="1"/>
            <a:endParaRPr lang="pt-BR" altLang="pt-BR"/>
          </a:p>
          <a:p>
            <a:pPr eaLnBrk="1" hangingPunct="1"/>
            <a:r>
              <a:rPr lang="pt-BR" altLang="pt-BR"/>
              <a:t>   As Atividades rotineiras são aquelas habituais, independente da freqüência, que fazem parte do processo de trabalho da empresa. A análise de risco poderá estar contemplada nos procedimentos operacionais dessas atividades. Muitas atividades são executadas rotineiramente nas empresas. O disposto neste item diz respeito a excluir a obrigatoriedade de realização de uma análise de risco documentada anteriormente a cada momento de execução destas atividades, desde que os requisitos técnicos da análise de risco estejam contidos nos respectivos procedimentos peracionais.</a:t>
            </a:r>
          </a:p>
          <a:p>
            <a:pPr eaLnBrk="1" hangingPunct="1"/>
            <a:endParaRPr lang="pt-BR" altLang="pt-BR"/>
          </a:p>
          <a:p>
            <a:pPr eaLnBrk="1" hangingPunct="1"/>
            <a:r>
              <a:rPr lang="pt-BR" altLang="pt-BR" b="1"/>
              <a:t>35.4.6.1   Os procedimentos operacionais para as atividades rotineiras de trabalho em altura devem conter, no mínimo, as diretrizes e requisitos da tarefa, as orientações administrativas, o detalhamento da tarefa, as medidas de controle dos riscos característicos à rotina, as condições impeditivas, os sistemas de proteção coletiva e individual necessários e as competências e responsabilidades</a:t>
            </a:r>
          </a:p>
        </p:txBody>
      </p:sp>
      <p:sp>
        <p:nvSpPr>
          <p:cNvPr id="66565" name="Retângulo 2"/>
          <p:cNvSpPr>
            <a:spLocks noChangeArrowheads="1"/>
          </p:cNvSpPr>
          <p:nvPr/>
        </p:nvSpPr>
        <p:spPr bwMode="auto">
          <a:xfrm>
            <a:off x="153988" y="5586413"/>
            <a:ext cx="104981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35.4.7 </a:t>
            </a:r>
            <a:r>
              <a:rPr lang="pt-BR" altLang="pt-BR"/>
              <a:t>As atividades de trabalho em altura não rotineiras devem ser previamente autorizadas mediante Permissão de Trabalho.</a:t>
            </a:r>
          </a:p>
          <a:p>
            <a:pPr eaLnBrk="1" hangingPunct="1"/>
            <a:endParaRPr lang="pt-BR" altLang="pt-BR"/>
          </a:p>
          <a:p>
            <a:pPr eaLnBrk="1" hangingPunct="1"/>
            <a:r>
              <a:rPr lang="pt-BR" altLang="pt-BR"/>
              <a:t>Como são atividades não habituais, não há exigência de procedimento operacional. Desta forma, é</a:t>
            </a:r>
          </a:p>
          <a:p>
            <a:pPr eaLnBrk="1" hangingPunct="1"/>
            <a:r>
              <a:rPr lang="pt-BR" altLang="pt-BR"/>
              <a:t>necessária a autorização da sua execução por meio de Permissão de Trabalho.</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67587" name="Retângulo 2"/>
          <p:cNvSpPr>
            <a:spLocks noChangeArrowheads="1"/>
          </p:cNvSpPr>
          <p:nvPr/>
        </p:nvSpPr>
        <p:spPr bwMode="auto">
          <a:xfrm>
            <a:off x="117475" y="1081088"/>
            <a:ext cx="1035208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35.4.7.1 </a:t>
            </a:r>
            <a:r>
              <a:rPr lang="pt-BR" altLang="pt-BR"/>
              <a:t>Para as atividades não rotineiras as medidas de controle devem ser evidenciadas na Análise de Risco e na Permissão de Trabalho.</a:t>
            </a:r>
          </a:p>
          <a:p>
            <a:pPr eaLnBrk="1" hangingPunct="1"/>
            <a:endParaRPr lang="pt-BR" altLang="pt-BR"/>
          </a:p>
          <a:p>
            <a:pPr eaLnBrk="1" hangingPunct="1"/>
            <a:r>
              <a:rPr lang="pt-BR" altLang="pt-BR"/>
              <a:t>A utilização da Permissão de Trabalho não exclui a necessidade da realização da análise de risco. A análise de risco poderá ser realizada em separado ou inserida dentro da Permissão de Trabalho, desde que atendidos os requisitos do item 35.4.5.1 e as medidas de controle evidenciadas na PT.</a:t>
            </a:r>
          </a:p>
          <a:p>
            <a:pPr eaLnBrk="1" hangingPunct="1"/>
            <a:endParaRPr lang="pt-BR" altLang="pt-BR"/>
          </a:p>
          <a:p>
            <a:pPr eaLnBrk="1" hangingPunct="1"/>
            <a:r>
              <a:rPr lang="pt-BR" altLang="pt-BR" b="1"/>
              <a:t>35.4.8 </a:t>
            </a:r>
            <a:r>
              <a:rPr lang="pt-BR" altLang="pt-BR"/>
              <a:t>A Permissão de Trabalho deve ser emitida, aprovada pelo responsável pela autorização da permissão, disponibilizada no local de execução da atividade e, ao final, encerrada e arquivada de forma a permitir sua rastreabilidade.</a:t>
            </a:r>
          </a:p>
        </p:txBody>
      </p:sp>
      <p:sp>
        <p:nvSpPr>
          <p:cNvPr id="4" name="Retângulo 3"/>
          <p:cNvSpPr/>
          <p:nvPr/>
        </p:nvSpPr>
        <p:spPr>
          <a:xfrm>
            <a:off x="117475" y="4321175"/>
            <a:ext cx="10352088" cy="2862263"/>
          </a:xfrm>
          <a:prstGeom prst="rect">
            <a:avLst/>
          </a:prstGeom>
        </p:spPr>
        <p:txBody>
          <a:bodyPr lIns="91428" tIns="45715" rIns="91428" bIns="45715">
            <a:spAutoFit/>
          </a:bodyPr>
          <a:lstStyle/>
          <a:p>
            <a:pPr defTabSz="519048">
              <a:defRPr/>
            </a:pPr>
            <a:r>
              <a:rPr lang="pt-BR" dirty="0">
                <a:latin typeface="Arial" charset="0"/>
                <a:cs typeface="+mn-cs"/>
              </a:rPr>
              <a:t>  A permissão de trabalho objetiva autorizar determinada atividade, que deverá estar corretamente descrita e delimitada na permissão.</a:t>
            </a:r>
          </a:p>
          <a:p>
            <a:pPr defTabSz="519048">
              <a:defRPr/>
            </a:pPr>
            <a:endParaRPr lang="pt-BR" dirty="0">
              <a:latin typeface="Arial" charset="0"/>
              <a:cs typeface="+mn-cs"/>
            </a:endParaRPr>
          </a:p>
          <a:p>
            <a:pPr defTabSz="519048">
              <a:defRPr/>
            </a:pPr>
            <a:r>
              <a:rPr lang="pt-BR" b="1" dirty="0">
                <a:latin typeface="Arial" charset="0"/>
                <a:cs typeface="+mn-cs"/>
              </a:rPr>
              <a:t>35.4.8.1 </a:t>
            </a:r>
            <a:r>
              <a:rPr lang="pt-BR" dirty="0">
                <a:latin typeface="Arial" charset="0"/>
                <a:cs typeface="+mn-cs"/>
              </a:rPr>
              <a:t>A Permissão de Trabalho deve conter:</a:t>
            </a:r>
          </a:p>
          <a:p>
            <a:pPr defTabSz="519048">
              <a:defRPr/>
            </a:pPr>
            <a:endParaRPr lang="pt-BR" dirty="0">
              <a:latin typeface="Arial" charset="0"/>
              <a:cs typeface="+mn-cs"/>
            </a:endParaRPr>
          </a:p>
          <a:p>
            <a:pPr marL="342857" indent="-342857" defTabSz="519048">
              <a:buFontTx/>
              <a:buAutoNum type="alphaLcParenR"/>
              <a:defRPr/>
            </a:pPr>
            <a:r>
              <a:rPr lang="pt-BR" dirty="0">
                <a:latin typeface="Arial" charset="0"/>
                <a:cs typeface="+mn-cs"/>
              </a:rPr>
              <a:t>os requisitos mínimos a serem atendidos para a execução dos trabalhos;</a:t>
            </a:r>
          </a:p>
          <a:p>
            <a:pPr marL="342857" indent="-342857" defTabSz="519048">
              <a:buFontTx/>
              <a:buAutoNum type="alphaLcParenR"/>
              <a:defRPr/>
            </a:pPr>
            <a:endParaRPr lang="pt-BR" dirty="0">
              <a:latin typeface="Arial" charset="0"/>
              <a:cs typeface="+mn-cs"/>
            </a:endParaRPr>
          </a:p>
          <a:p>
            <a:pPr defTabSz="519048">
              <a:defRPr/>
            </a:pPr>
            <a:r>
              <a:rPr lang="pt-BR" dirty="0">
                <a:latin typeface="Arial" charset="0"/>
                <a:cs typeface="+mn-cs"/>
              </a:rPr>
              <a:t>b) as disposições e medidas estabelecidas na Análise de Risco;</a:t>
            </a:r>
          </a:p>
          <a:p>
            <a:pPr defTabSz="519048">
              <a:defRPr/>
            </a:pPr>
            <a:endParaRPr lang="pt-BR" dirty="0">
              <a:latin typeface="Arial" charset="0"/>
              <a:cs typeface="+mn-cs"/>
            </a:endParaRPr>
          </a:p>
          <a:p>
            <a:pPr defTabSz="519048">
              <a:defRPr/>
            </a:pPr>
            <a:r>
              <a:rPr lang="pt-BR" dirty="0">
                <a:latin typeface="Arial" charset="0"/>
                <a:cs typeface="+mn-cs"/>
              </a:rPr>
              <a:t>c) a relação de todos os envolvidos e suas autorizações.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68611" name="Retângulo 1"/>
          <p:cNvSpPr>
            <a:spLocks noChangeArrowheads="1"/>
          </p:cNvSpPr>
          <p:nvPr/>
        </p:nvSpPr>
        <p:spPr bwMode="auto">
          <a:xfrm>
            <a:off x="214313" y="1289050"/>
            <a:ext cx="10171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35.4.8.2 </a:t>
            </a:r>
            <a:r>
              <a:rPr lang="pt-BR" altLang="pt-BR"/>
              <a:t>A Permissão de Trabalho deve ter validade limitada à duração da atividade, restrita ao turno de trabalho, podendo ser revalidada pelo responsável pela aprovação nas situações em que não ocorram mudanças nas condições estabelecidas ou na equipe de trabalho.</a:t>
            </a:r>
          </a:p>
        </p:txBody>
      </p:sp>
      <p:sp>
        <p:nvSpPr>
          <p:cNvPr id="68612" name="Retângulo 2"/>
          <p:cNvSpPr>
            <a:spLocks noChangeArrowheads="1"/>
          </p:cNvSpPr>
          <p:nvPr/>
        </p:nvSpPr>
        <p:spPr bwMode="auto">
          <a:xfrm>
            <a:off x="76200" y="2611438"/>
            <a:ext cx="106203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35.5 Equipamentos de Proteção Individual, Acessórios e Sistemas de Ancoragem</a:t>
            </a:r>
          </a:p>
          <a:p>
            <a:pPr eaLnBrk="1" hangingPunct="1"/>
            <a:endParaRPr lang="pt-BR" altLang="pt-BR" b="1"/>
          </a:p>
          <a:p>
            <a:pPr eaLnBrk="1" hangingPunct="1"/>
            <a:r>
              <a:rPr lang="pt-BR" altLang="pt-BR" b="1"/>
              <a:t>35.5.1 Os Equipamentos de Proteção Individual - EPI, acessórios e sistemas de ancoragem devem ser especificados e selecionados considerando-se a sua eficiência, o conforto, a carga aplicada aos mesmos e o respectivo fator de segurança, em caso de eventual queda.</a:t>
            </a:r>
          </a:p>
          <a:p>
            <a:pPr eaLnBrk="1" hangingPunct="1"/>
            <a:endParaRPr lang="pt-BR" altLang="pt-BR"/>
          </a:p>
          <a:p>
            <a:pPr eaLnBrk="1" hangingPunct="1"/>
            <a:r>
              <a:rPr lang="pt-BR" altLang="pt-BR"/>
              <a:t>A seleção do sistema de proteção individual deve considerar as cargas aplicadas aos elementos do</a:t>
            </a:r>
          </a:p>
          <a:p>
            <a:pPr eaLnBrk="1" hangingPunct="1"/>
            <a:r>
              <a:rPr lang="pt-BR" altLang="pt-BR"/>
              <a:t>mesmo em caso de eventual queda e os valores obtidos multiplicados por fatores, denominados fatores de segurança, que são definidos em normas técnicas específicas. Os resultados obtidos deverão ser comparados comas especificações dos equipamentos selecionados para verificar a sua adequação.</a:t>
            </a:r>
          </a:p>
          <a:p>
            <a:pPr eaLnBrk="1" hangingPunct="1"/>
            <a:endParaRPr lang="pt-BR" altLang="pt-BR"/>
          </a:p>
          <a:p>
            <a:pPr eaLnBrk="1" hangingPunct="1"/>
            <a:r>
              <a:rPr lang="pt-BR" altLang="pt-BR"/>
              <a:t>Ressalte-se que deverá ser observado, além da carga aplicada nos sistemas de proteção individual, o</a:t>
            </a:r>
          </a:p>
          <a:p>
            <a:pPr eaLnBrk="1" hangingPunct="1"/>
            <a:r>
              <a:rPr lang="pt-BR" altLang="pt-BR"/>
              <a:t>impacto sofrido pelo trabalhador, objetivando minimizar possíveis lesões quando da queda.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23555"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3556" name="Retângulo 1"/>
          <p:cNvSpPr>
            <a:spLocks noChangeArrowheads="1"/>
          </p:cNvSpPr>
          <p:nvPr/>
        </p:nvSpPr>
        <p:spPr bwMode="auto">
          <a:xfrm>
            <a:off x="214313" y="2071688"/>
            <a:ext cx="102838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t>
            </a:r>
            <a:r>
              <a:rPr lang="pt-BR" altLang="pt-BR" b="1"/>
              <a:t>A criação de um instrumento normativo não significa contemplar todas as situações existentes na realidade fática. No mundo do trabalho existem realidades complexas e dinâmicas e uma nova Norma Regulamentadora para trabalhos em altura precisaria contemplar a mais variada gama de atividades. </a:t>
            </a:r>
            <a:r>
              <a:rPr lang="pt-BR" altLang="pt-BR" b="1">
                <a:solidFill>
                  <a:srgbClr val="FF0000"/>
                </a:solidFill>
              </a:rPr>
              <a:t>Não poderiam ficar de fora o meio ambiente de trabalho das atividades de telefonia, do transporte de cargas por veículos, da transmissão e distribuição de energia elétrica, da montagem e desmontagem de estruturas</a:t>
            </a:r>
            <a:r>
              <a:rPr lang="pt-BR" altLang="pt-BR" b="1"/>
              <a:t>, plantas industriais, armazenamento de materiais, dentre outros. Por mais detalhadas que as medidas de proteção estejam estabelecidas na NR, esta não compreenderia as particularidades existentes em cada setor. Por isso a presente Norma Regulamentadora foi elaborada pensando nos aspectos da gestão de segurança e saúde do trabalho para todas as atividades desenvolvidas em altura com risco de queda, e concebida como norma geral, a ser complementada por anexos que contemplarão as especificidades das mais variadas atividades.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69635"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69636" name="Retângulo 1"/>
          <p:cNvSpPr>
            <a:spLocks noChangeArrowheads="1"/>
          </p:cNvSpPr>
          <p:nvPr/>
        </p:nvSpPr>
        <p:spPr bwMode="auto">
          <a:xfrm>
            <a:off x="230188" y="1141413"/>
            <a:ext cx="100250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35.5.1.1 </a:t>
            </a:r>
            <a:r>
              <a:rPr lang="pt-BR" altLang="pt-BR"/>
              <a:t>Na seleção dos EPI devem ser considerados, além dos riscos a que o trabalhador está exposto, os riscos adicionais.</a:t>
            </a:r>
          </a:p>
          <a:p>
            <a:pPr eaLnBrk="1" hangingPunct="1"/>
            <a:endParaRPr lang="pt-BR" altLang="pt-BR"/>
          </a:p>
          <a:p>
            <a:pPr eaLnBrk="1" hangingPunct="1"/>
            <a:r>
              <a:rPr lang="pt-BR" altLang="pt-BR"/>
              <a:t>  Em algumas circunstâncias os EPI devem, além de garantir a eficácia na retenção da queda do</a:t>
            </a:r>
          </a:p>
          <a:p>
            <a:pPr eaLnBrk="1" hangingPunct="1"/>
            <a:r>
              <a:rPr lang="pt-BR" altLang="pt-BR"/>
              <a:t>trabalhador, garantir que estes sejam adequados aos riscos adicionais que possam existir no local de trabalho, tais como produtos químicos, respingos de solda, abrasão etc.</a:t>
            </a:r>
          </a:p>
        </p:txBody>
      </p:sp>
      <p:sp>
        <p:nvSpPr>
          <p:cNvPr id="69637" name="Retângulo 2"/>
          <p:cNvSpPr>
            <a:spLocks noChangeArrowheads="1"/>
          </p:cNvSpPr>
          <p:nvPr/>
        </p:nvSpPr>
        <p:spPr bwMode="auto">
          <a:xfrm>
            <a:off x="214313" y="3060700"/>
            <a:ext cx="102838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35.5.2 </a:t>
            </a:r>
            <a:r>
              <a:rPr lang="pt-BR" altLang="pt-BR"/>
              <a:t>Na aquisição e periodicamente devem ser efetuadas inspeções dos EPI, acessórios e sistemas de ancoragem, destinados à proteção de queda de altura, recusando-se os que apresentem defeitos ou deformações.</a:t>
            </a:r>
          </a:p>
          <a:p>
            <a:pPr eaLnBrk="1" hangingPunct="1"/>
            <a:endParaRPr lang="pt-BR" altLang="pt-BR"/>
          </a:p>
          <a:p>
            <a:pPr eaLnBrk="1" hangingPunct="1"/>
            <a:r>
              <a:rPr lang="pt-BR" altLang="pt-BR"/>
              <a:t>A empresa deve estabelecer uma sistemática de inspeção na aquisição ou recepção dos equipamentos e periodicamente.</a:t>
            </a:r>
          </a:p>
          <a:p>
            <a:pPr eaLnBrk="1" hangingPunct="1"/>
            <a:endParaRPr lang="pt-BR" altLang="pt-BR"/>
          </a:p>
          <a:p>
            <a:pPr eaLnBrk="1" hangingPunct="1"/>
            <a:r>
              <a:rPr lang="pt-BR" altLang="pt-BR" b="1"/>
              <a:t>35.5.2.1 Antes do início dos trabalhos deve ser efetuada inspeção rotineira de todos os EPI, acessórios e sistemas de ancoragem.</a:t>
            </a:r>
          </a:p>
          <a:p>
            <a:pPr eaLnBrk="1" hangingPunct="1"/>
            <a:endParaRPr lang="pt-BR" altLang="pt-BR" b="1"/>
          </a:p>
          <a:p>
            <a:pPr eaLnBrk="1" hangingPunct="1"/>
            <a:r>
              <a:rPr lang="pt-BR" altLang="pt-BR"/>
              <a:t>    </a:t>
            </a:r>
            <a:r>
              <a:rPr lang="pt-BR" altLang="pt-BR" b="1"/>
              <a:t>Estas inspeções devem fazer parte da rotina de toda a atividade realizada em altura. Minuciosa verificação das condições de segurança e integridade de todos os dispositivos de segurança para o trabalho em altura deverá ser realizada.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70659"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70660" name="Retângulo 1"/>
          <p:cNvSpPr>
            <a:spLocks noChangeArrowheads="1"/>
          </p:cNvSpPr>
          <p:nvPr/>
        </p:nvSpPr>
        <p:spPr bwMode="auto">
          <a:xfrm>
            <a:off x="663575" y="1260475"/>
            <a:ext cx="4891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35.5.2.2 </a:t>
            </a:r>
            <a:r>
              <a:rPr lang="pt-BR" altLang="pt-BR"/>
              <a:t>Registrar o resultado das inspeções: </a:t>
            </a:r>
            <a:endParaRPr lang="pt-BR" altLang="pt-BR" b="1">
              <a:solidFill>
                <a:srgbClr val="FF0000"/>
              </a:solidFill>
            </a:endParaRPr>
          </a:p>
        </p:txBody>
      </p:sp>
      <p:sp>
        <p:nvSpPr>
          <p:cNvPr id="2" name="Retângulo 1"/>
          <p:cNvSpPr/>
          <p:nvPr/>
        </p:nvSpPr>
        <p:spPr>
          <a:xfrm>
            <a:off x="214313" y="2211388"/>
            <a:ext cx="10283825" cy="2032000"/>
          </a:xfrm>
          <a:prstGeom prst="rect">
            <a:avLst/>
          </a:prstGeom>
        </p:spPr>
        <p:txBody>
          <a:bodyPr lIns="91428" tIns="45715" rIns="91428" bIns="45715">
            <a:spAutoFit/>
          </a:bodyPr>
          <a:lstStyle/>
          <a:p>
            <a:pPr marL="342857" indent="-342857" defTabSz="519048">
              <a:buFontTx/>
              <a:buAutoNum type="alphaLcParenR"/>
              <a:defRPr/>
            </a:pPr>
            <a:r>
              <a:rPr lang="pt-BR" dirty="0">
                <a:latin typeface="Arial" charset="0"/>
                <a:cs typeface="Arial" charset="0"/>
              </a:rPr>
              <a:t>na aquisição;</a:t>
            </a:r>
          </a:p>
          <a:p>
            <a:pPr marL="342857" indent="-342857" defTabSz="519048">
              <a:buFontTx/>
              <a:buAutoNum type="alphaLcParenR"/>
              <a:defRPr/>
            </a:pPr>
            <a:endParaRPr lang="pt-BR" dirty="0">
              <a:latin typeface="Arial" charset="0"/>
              <a:cs typeface="Arial" charset="0"/>
            </a:endParaRPr>
          </a:p>
          <a:p>
            <a:pPr defTabSz="519048">
              <a:defRPr/>
            </a:pPr>
            <a:r>
              <a:rPr lang="pt-BR" dirty="0">
                <a:latin typeface="Arial" charset="0"/>
                <a:cs typeface="Arial" charset="0"/>
              </a:rPr>
              <a:t>b) periódicas e rotineiras quando os EPI, acessórios e sistemas de ancoragem forem recusados</a:t>
            </a:r>
            <a:r>
              <a:rPr lang="pt-BR" i="1" dirty="0">
                <a:latin typeface="Arial" charset="0"/>
                <a:cs typeface="Arial" charset="0"/>
              </a:rPr>
              <a:t>.</a:t>
            </a:r>
          </a:p>
          <a:p>
            <a:pPr defTabSz="519048">
              <a:defRPr/>
            </a:pPr>
            <a:endParaRPr lang="pt-BR" i="1" dirty="0">
              <a:latin typeface="Arial" charset="0"/>
              <a:cs typeface="Arial" charset="0"/>
            </a:endParaRPr>
          </a:p>
          <a:p>
            <a:pPr defTabSz="519048">
              <a:defRPr/>
            </a:pPr>
            <a:r>
              <a:rPr lang="pt-BR" dirty="0">
                <a:latin typeface="Arial" charset="0"/>
                <a:cs typeface="Arial" charset="0"/>
              </a:rPr>
              <a:t>    Todas as inspeções realizadas na aquisição deverão ser registradas; quanto às inspeções periódicas, estas poderão ser registradas, mas obrigatoriamente deverão ser quando os equipamentos forem recusados, justificando a sua retirada de uso.</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71683" name="Retângulo 1"/>
          <p:cNvSpPr>
            <a:spLocks noChangeArrowheads="1"/>
          </p:cNvSpPr>
          <p:nvPr/>
        </p:nvSpPr>
        <p:spPr bwMode="auto">
          <a:xfrm>
            <a:off x="169863" y="990600"/>
            <a:ext cx="102600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35.5.2.3 Os EPI, acessórios e sistemas de ancoragem que apresentarem defeitos, degradação, deformações ou sofrerem impactos de queda devem ser inutilizados e descartados, exceto quando sua restauração for prevista em normas técnicas nacionais ou, na sua ausência, normas internacionais.</a:t>
            </a:r>
          </a:p>
          <a:p>
            <a:pPr eaLnBrk="1" hangingPunct="1"/>
            <a:endParaRPr lang="pt-BR" altLang="pt-BR" b="1"/>
          </a:p>
          <a:p>
            <a:pPr eaLnBrk="1" hangingPunct="1"/>
            <a:r>
              <a:rPr lang="pt-BR" altLang="pt-BR" b="1"/>
              <a:t>   Quando apresentarem defeitos, degradação, deformações ou sofrerem impactos de queda, pontos de ancoragem, cinturões de segurança, talabartes, absorvedores de energia, cabos, conectores e trava quedas devem ser descartados e inutilizados para evitar reuso.</a:t>
            </a:r>
          </a:p>
          <a:p>
            <a:pPr eaLnBrk="1" hangingPunct="1"/>
            <a:endParaRPr lang="pt-BR" altLang="pt-BR" b="1"/>
          </a:p>
          <a:p>
            <a:pPr eaLnBrk="1" hangingPunct="1"/>
            <a:r>
              <a:rPr lang="pt-BR" altLang="pt-BR" b="1"/>
              <a:t>    Alguns tipos de trava quedas retráteis, quando sofrerem impacto de queda, podem ser revisados conforme estabelece a norma ABNT e de acordo com as especificações do fabricante.</a:t>
            </a:r>
          </a:p>
        </p:txBody>
      </p:sp>
      <p:sp>
        <p:nvSpPr>
          <p:cNvPr id="71684" name="Retângulo 4"/>
          <p:cNvSpPr>
            <a:spLocks noChangeArrowheads="1"/>
          </p:cNvSpPr>
          <p:nvPr/>
        </p:nvSpPr>
        <p:spPr bwMode="auto">
          <a:xfrm>
            <a:off x="63500" y="4591050"/>
            <a:ext cx="10474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Alguns EPI, cabos de fibra sintética e materiais têxteis de diferente natureza podem sofrer degradação por foto decomposição (exposição à radiação solar) ou por produtos químicos (ácidos, produtos alcalinos, hidrocarbonetos, amônia, cimento etc), quando presentes esses agentes no ambiente, mesmo que em pequenas concentrações ou intensidades. Em ambientes com estes agentes é fundamental que ocorra inspeção nas fibras têxteis dos equipamentos. Cabe ressaltar que alguns tipos de degradação são imperceptíveis a olho nu dificultando a inspeção. Se for reconhecida a presença destes agentes agressivos no ambiente de trabalho os EPI e sistemas de ancoragem deverão ser substituídos a intervalos menores do que estabelece o prazo de validade especificado</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72707" name="Retângulo 2"/>
          <p:cNvSpPr>
            <a:spLocks noChangeArrowheads="1"/>
          </p:cNvSpPr>
          <p:nvPr/>
        </p:nvSpPr>
        <p:spPr bwMode="auto">
          <a:xfrm>
            <a:off x="214313" y="1111250"/>
            <a:ext cx="10260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35.5.3 </a:t>
            </a:r>
            <a:r>
              <a:rPr lang="pt-BR" altLang="pt-BR"/>
              <a:t>O cinto de segurança deve ser do tipo paraquedista e dotado de dispositivo para conexão em sistema de ancoragem.</a:t>
            </a:r>
          </a:p>
        </p:txBody>
      </p:sp>
      <p:pic>
        <p:nvPicPr>
          <p:cNvPr id="72708" name="Picture 4" descr="http://www.drsergio.com.br/NR35/35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3" y="2160588"/>
            <a:ext cx="9940925"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73731"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73732" name="Retângulo 1"/>
          <p:cNvSpPr>
            <a:spLocks noChangeArrowheads="1"/>
          </p:cNvSpPr>
          <p:nvPr/>
        </p:nvSpPr>
        <p:spPr bwMode="auto">
          <a:xfrm>
            <a:off x="214313" y="1819275"/>
            <a:ext cx="101711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35.5.3.1 O sistema de ancoragem deve ser estabelecido pela análise de risco.</a:t>
            </a:r>
          </a:p>
          <a:p>
            <a:pPr eaLnBrk="1" hangingPunct="1"/>
            <a:endParaRPr lang="pt-BR" altLang="pt-BR" b="1"/>
          </a:p>
          <a:p>
            <a:pPr eaLnBrk="1" hangingPunct="1"/>
            <a:r>
              <a:rPr lang="pt-BR" altLang="pt-BR" b="1"/>
              <a:t>    O sistema de ancoragem é integrado por componentes definitivos ou temporários, dimensionados para suportar impactos de queda, aos quais o trabalhador possa conectar seu Equipamento de Proteção Individual, diretamente ou através de outro dispositivo, de modo a que permaneça conectado em caso de perda de equilíbrio, desfalecimento ou queda.</a:t>
            </a:r>
          </a:p>
          <a:p>
            <a:pPr eaLnBrk="1" hangingPunct="1"/>
            <a:endParaRPr lang="pt-BR" altLang="pt-BR" b="1"/>
          </a:p>
          <a:p>
            <a:pPr eaLnBrk="1" hangingPunct="1"/>
            <a:endParaRPr lang="pt-BR" altLang="pt-BR" b="1"/>
          </a:p>
          <a:p>
            <a:pPr eaLnBrk="1" hangingPunct="1"/>
            <a:r>
              <a:rPr lang="pt-BR" altLang="pt-BR" b="1"/>
              <a:t>    O ponto de ancoragem é um local para fixação de um dispositivo contra queda. Pode ser um simples olhal de rosca, gancho de metal, talha de viga, ou outro elemento estrutural com capacidade nominal adequada.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74755" name="Retângulo 1"/>
          <p:cNvSpPr>
            <a:spLocks noChangeArrowheads="1"/>
          </p:cNvSpPr>
          <p:nvPr/>
        </p:nvSpPr>
        <p:spPr bwMode="auto">
          <a:xfrm>
            <a:off x="214313" y="1519238"/>
            <a:ext cx="101711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solidFill>
                  <a:srgbClr val="FF0000"/>
                </a:solidFill>
              </a:rPr>
              <a:t>35.5.3.2 O trabalhador deve permanecer conectado ao sistema de ancoragem durante todo o período de exposição ao risco de queda.</a:t>
            </a:r>
          </a:p>
          <a:p>
            <a:pPr eaLnBrk="1" hangingPunct="1"/>
            <a:endParaRPr lang="pt-BR" altLang="pt-BR" b="1"/>
          </a:p>
          <a:p>
            <a:pPr eaLnBrk="1" hangingPunct="1"/>
            <a:r>
              <a:rPr lang="pt-BR" altLang="pt-BR" b="1"/>
              <a:t>     O sistema de proteção contra quedas deve permitir que o trabalhador se conecte antes de ingressar na zona de risco de queda e se desconecte somente após sair da mesma, permanecendo conectado durante toda sua movimentação na zona de risco de queda e em todos os pontos em que a tarefa demandar.</a:t>
            </a:r>
          </a:p>
          <a:p>
            <a:pPr eaLnBrk="1" hangingPunct="1"/>
            <a:endParaRPr lang="pt-BR" altLang="pt-BR" b="1"/>
          </a:p>
          <a:p>
            <a:pPr eaLnBrk="1" hangingPunct="1"/>
            <a:r>
              <a:rPr lang="pt-BR" altLang="pt-BR" b="1"/>
              <a:t>   No caso do uso do cinto de segurança com duplo talabarte ou talabarte em “Y”, pelo menos um dos ganchos deverá estar sempre conectado ao sistema de ancoragem.</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75779" name="Retângulo 1"/>
          <p:cNvSpPr>
            <a:spLocks noChangeArrowheads="1"/>
          </p:cNvSpPr>
          <p:nvPr/>
        </p:nvSpPr>
        <p:spPr bwMode="auto">
          <a:xfrm>
            <a:off x="217488" y="823913"/>
            <a:ext cx="98123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35.5.3.3 </a:t>
            </a:r>
            <a:r>
              <a:rPr lang="pt-BR" altLang="pt-BR" b="1">
                <a:solidFill>
                  <a:srgbClr val="FF0000"/>
                </a:solidFill>
              </a:rPr>
              <a:t>O talabarte e o dispositivo trava quedas devem estar fixados acima do nível da cintura do trabalhador, ajustados de modo a restringir a altura de queda e assegurar que, em caso de ocorrência, minimize as chances do trabalhador colidir com estrutura inferior.</a:t>
            </a:r>
          </a:p>
          <a:p>
            <a:pPr eaLnBrk="1" hangingPunct="1"/>
            <a:endParaRPr lang="pt-BR" altLang="pt-BR"/>
          </a:p>
          <a:p>
            <a:pPr eaLnBrk="1" hangingPunct="1"/>
            <a:r>
              <a:rPr lang="pt-BR" altLang="pt-BR"/>
              <a:t>   O talabarte aqui referido não é o de posicionamento, mas o utilizado para restrição da queda. Sempre que possível os pontos de ancoragem devem estar acima do usuário de forma a minimizar o comprimento e o impacto de qualquer queda.</a:t>
            </a:r>
          </a:p>
        </p:txBody>
      </p:sp>
      <p:pic>
        <p:nvPicPr>
          <p:cNvPr id="757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3254375"/>
            <a:ext cx="2160588"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088" y="3051175"/>
            <a:ext cx="2649537"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15875" y="4141788"/>
            <a:ext cx="5343525" cy="2032000"/>
          </a:xfrm>
          <a:prstGeom prst="rect">
            <a:avLst/>
          </a:prstGeom>
        </p:spPr>
        <p:txBody>
          <a:bodyPr lIns="91428" tIns="45715" rIns="91428" bIns="45715">
            <a:spAutoFit/>
          </a:bodyPr>
          <a:lstStyle/>
          <a:p>
            <a:pPr defTabSz="519048">
              <a:defRPr/>
            </a:pPr>
            <a:r>
              <a:rPr lang="pt-BR" b="1" dirty="0">
                <a:latin typeface="Arial" charset="0"/>
                <a:cs typeface="Arial" charset="0"/>
              </a:rPr>
              <a:t>35.5.3.4 É obrigatório o uso de absorvedor de energia nas seguintes situações:</a:t>
            </a:r>
          </a:p>
          <a:p>
            <a:pPr defTabSz="519048">
              <a:defRPr/>
            </a:pPr>
            <a:endParaRPr lang="pt-BR" b="1" dirty="0">
              <a:latin typeface="Arial" charset="0"/>
              <a:cs typeface="Arial" charset="0"/>
            </a:endParaRPr>
          </a:p>
          <a:p>
            <a:pPr marL="342857" indent="-342857" defTabSz="519048">
              <a:buFontTx/>
              <a:buAutoNum type="alphaLcParenR"/>
              <a:defRPr/>
            </a:pPr>
            <a:r>
              <a:rPr lang="pt-BR" b="1" dirty="0">
                <a:latin typeface="Arial" charset="0"/>
                <a:cs typeface="Arial" charset="0"/>
              </a:rPr>
              <a:t>quando o fator de queda for maior que 1;</a:t>
            </a:r>
          </a:p>
          <a:p>
            <a:pPr marL="342857" indent="-342857" defTabSz="519048">
              <a:buFontTx/>
              <a:buAutoNum type="alphaLcParenR"/>
              <a:defRPr/>
            </a:pPr>
            <a:endParaRPr lang="pt-BR" b="1" dirty="0">
              <a:latin typeface="Arial" charset="0"/>
              <a:cs typeface="Arial" charset="0"/>
            </a:endParaRPr>
          </a:p>
          <a:p>
            <a:pPr defTabSz="519048">
              <a:defRPr/>
            </a:pPr>
            <a:r>
              <a:rPr lang="pt-BR" b="1" dirty="0">
                <a:latin typeface="Arial" charset="0"/>
                <a:cs typeface="Arial" charset="0"/>
              </a:rPr>
              <a:t>b) quando o comprimento do talabarte for maior que 0,9m.</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76803"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76804" name="Retângulo 2"/>
          <p:cNvSpPr>
            <a:spLocks noChangeArrowheads="1"/>
          </p:cNvSpPr>
          <p:nvPr/>
        </p:nvSpPr>
        <p:spPr bwMode="auto">
          <a:xfrm>
            <a:off x="214313" y="990600"/>
            <a:ext cx="10171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O absorvedor de energia é o componente ou elemento de um sistema antiqueda desenhado para dissipar a energia cinética desenvolvida durante uma queda de uma determinada altura (força de pico).</a:t>
            </a:r>
          </a:p>
        </p:txBody>
      </p:sp>
      <p:pic>
        <p:nvPicPr>
          <p:cNvPr id="768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836738"/>
            <a:ext cx="8189913"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77827" name="Retângulo 1"/>
          <p:cNvSpPr>
            <a:spLocks noChangeArrowheads="1"/>
          </p:cNvSpPr>
          <p:nvPr/>
        </p:nvSpPr>
        <p:spPr bwMode="auto">
          <a:xfrm>
            <a:off x="5495925" y="2701925"/>
            <a:ext cx="53435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Zona Livre de queda (ZLQ):</a:t>
            </a:r>
          </a:p>
          <a:p>
            <a:pPr eaLnBrk="1" hangingPunct="1"/>
            <a:endParaRPr lang="pt-BR" altLang="pt-BR" b="1"/>
          </a:p>
          <a:p>
            <a:pPr eaLnBrk="1" hangingPunct="1"/>
            <a:r>
              <a:rPr lang="pt-BR" altLang="pt-BR"/>
              <a:t>É a distância mínima medida desde o dispositivo de ancoragem até o nível do chão ou próximo nível inferior real ou obstáculo significativo mais próximo.</a:t>
            </a:r>
          </a:p>
          <a:p>
            <a:pPr eaLnBrk="1" hangingPunct="1"/>
            <a:endParaRPr lang="pt-BR" altLang="pt-BR"/>
          </a:p>
          <a:p>
            <a:pPr eaLnBrk="1" hangingPunct="1"/>
            <a:r>
              <a:rPr lang="pt-BR" altLang="pt-BR"/>
              <a:t>O comprimento indicado será a somatória das distâncias ao lado</a:t>
            </a:r>
          </a:p>
        </p:txBody>
      </p:sp>
      <p:pic>
        <p:nvPicPr>
          <p:cNvPr id="778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2341563"/>
            <a:ext cx="21605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288" y="2138363"/>
            <a:ext cx="2649537"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 name="Retângulo 1"/>
          <p:cNvSpPr/>
          <p:nvPr/>
        </p:nvSpPr>
        <p:spPr>
          <a:xfrm>
            <a:off x="214313" y="1711325"/>
            <a:ext cx="10171112" cy="3416300"/>
          </a:xfrm>
          <a:prstGeom prst="rect">
            <a:avLst/>
          </a:prstGeom>
        </p:spPr>
        <p:txBody>
          <a:bodyPr lIns="91428" tIns="45715" rIns="91428" bIns="45715">
            <a:spAutoFit/>
          </a:bodyPr>
          <a:lstStyle/>
          <a:p>
            <a:pPr defTabSz="519048">
              <a:defRPr/>
            </a:pPr>
            <a:r>
              <a:rPr lang="pt-BR" b="1" dirty="0">
                <a:latin typeface="Arial" charset="0"/>
                <a:cs typeface="Arial" charset="0"/>
              </a:rPr>
              <a:t>35.5.4 Quanto aos pontos de ancoragem, devem ser tomadas as seguintes providências:</a:t>
            </a:r>
          </a:p>
          <a:p>
            <a:pPr defTabSz="519048">
              <a:defRPr/>
            </a:pPr>
            <a:endParaRPr lang="pt-BR" b="1" dirty="0">
              <a:latin typeface="Arial" charset="0"/>
              <a:cs typeface="Arial" charset="0"/>
            </a:endParaRPr>
          </a:p>
          <a:p>
            <a:pPr marL="342857" indent="-342857" defTabSz="519048">
              <a:buFontTx/>
              <a:buAutoNum type="alphaLcParenR"/>
              <a:defRPr/>
            </a:pPr>
            <a:r>
              <a:rPr lang="pt-BR" b="1" dirty="0">
                <a:latin typeface="Arial" charset="0"/>
                <a:cs typeface="Arial" charset="0"/>
              </a:rPr>
              <a:t>ser selecionados por profissional legalmente habilitado;</a:t>
            </a:r>
          </a:p>
          <a:p>
            <a:pPr marL="342857" indent="-342857" defTabSz="519048">
              <a:buFontTx/>
              <a:buAutoNum type="alphaLcParenR"/>
              <a:defRPr/>
            </a:pPr>
            <a:endParaRPr lang="pt-BR" b="1" dirty="0">
              <a:latin typeface="Arial" charset="0"/>
              <a:cs typeface="Arial" charset="0"/>
            </a:endParaRPr>
          </a:p>
          <a:p>
            <a:pPr defTabSz="519048">
              <a:defRPr/>
            </a:pPr>
            <a:r>
              <a:rPr lang="pt-BR" b="1" dirty="0">
                <a:latin typeface="Arial" charset="0"/>
                <a:cs typeface="Arial" charset="0"/>
              </a:rPr>
              <a:t>b) ter resistência para suportar a carga máxima aplicável;</a:t>
            </a:r>
          </a:p>
          <a:p>
            <a:pPr defTabSz="519048">
              <a:defRPr/>
            </a:pPr>
            <a:endParaRPr lang="pt-BR" b="1" dirty="0">
              <a:latin typeface="Arial" charset="0"/>
              <a:cs typeface="Arial" charset="0"/>
            </a:endParaRPr>
          </a:p>
          <a:p>
            <a:pPr defTabSz="519048">
              <a:defRPr/>
            </a:pPr>
            <a:r>
              <a:rPr lang="pt-BR" b="1" dirty="0">
                <a:latin typeface="Arial" charset="0"/>
                <a:cs typeface="Arial" charset="0"/>
              </a:rPr>
              <a:t>c) ser inspecionados quanto à integridade antes da sua utilização.</a:t>
            </a:r>
          </a:p>
          <a:p>
            <a:pPr defTabSz="519048">
              <a:defRPr/>
            </a:pPr>
            <a:endParaRPr lang="pt-BR" b="1" dirty="0">
              <a:latin typeface="Arial" charset="0"/>
              <a:cs typeface="Arial" charset="0"/>
            </a:endParaRPr>
          </a:p>
          <a:p>
            <a:pPr defTabSz="519048">
              <a:defRPr/>
            </a:pPr>
            <a:r>
              <a:rPr lang="pt-BR" b="1" dirty="0">
                <a:latin typeface="Arial" charset="0"/>
                <a:cs typeface="Arial" charset="0"/>
              </a:rPr>
              <a:t>     A seleção dos pontos de ancoragem deve ser realizada por profissional legalmente habilitado, que deve considerar a resistência do mesmo em relação à carga máxima aplicável. Quanto à inspeção dos pontos antes de sua utilização, esta pode ser feita por inspeção visual ou ensaios não destrutivos para comprovar a integridade do mesmo.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4579" name="Retângulo 2"/>
          <p:cNvSpPr>
            <a:spLocks noChangeArrowheads="1"/>
          </p:cNvSpPr>
          <p:nvPr/>
        </p:nvSpPr>
        <p:spPr bwMode="auto">
          <a:xfrm>
            <a:off x="214313" y="1711325"/>
            <a:ext cx="10474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t>
            </a:r>
            <a:r>
              <a:rPr lang="pt-BR" altLang="pt-BR" b="1"/>
              <a:t>O princípio adotado na norma trata o trabalho em altura como atividade que deve ser planejada, evitando-se caso seja possível, a exposição do trabalhador ao risco, quer seja pela execução do trabalho de outra forma, por medidas que eliminem o risco de queda ou mesmo por medidas que minimizem as suas consequências, quando o risco de queda com diferenças de níveis não puder ser evitado. Esta norma propõe a utilização dos preceitos da antecipação dos riscos para a implantação de medidas adequadas, pela utilização de metodologias de análise de risco e de instrumentos como as Permissões de Trabalho, conforme as situações de trabalho, para que o mesmo se realize com a máxima segurança.</a:t>
            </a:r>
          </a:p>
        </p:txBody>
      </p:sp>
      <p:sp>
        <p:nvSpPr>
          <p:cNvPr id="24580" name="Retângulo 3"/>
          <p:cNvSpPr>
            <a:spLocks noChangeArrowheads="1"/>
          </p:cNvSpPr>
          <p:nvPr/>
        </p:nvSpPr>
        <p:spPr bwMode="auto">
          <a:xfrm>
            <a:off x="274638" y="4502150"/>
            <a:ext cx="101155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Quanto ao procedimento de criação da Norma, este se iniciou em setembro de 2010, quando foi realizado nos Sindicato dos Engenheiros do Estado de São Paulo o 1º Fórum Internacional de Segurança em Trabalhos em Altura. Os dirigentes deste sindicato, juntamente com a Federação Nacional dos Engenheiros, se sensibilizaram com os fatos mostrados no Fórum e encaminharam ao MTE a demanda de criação de uma norma especifica para trabalhos em altura que atendesse a todos os ramos de atividade.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79875"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79876" name="Retângulo 1"/>
          <p:cNvSpPr>
            <a:spLocks noChangeArrowheads="1"/>
          </p:cNvSpPr>
          <p:nvPr/>
        </p:nvSpPr>
        <p:spPr bwMode="auto">
          <a:xfrm>
            <a:off x="754063" y="860425"/>
            <a:ext cx="3557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35.6 Emergência e Salvamento</a:t>
            </a:r>
            <a:endParaRPr lang="pt-BR" altLang="pt-BR"/>
          </a:p>
        </p:txBody>
      </p:sp>
      <p:sp>
        <p:nvSpPr>
          <p:cNvPr id="79877" name="Retângulo 2"/>
          <p:cNvSpPr>
            <a:spLocks noChangeArrowheads="1"/>
          </p:cNvSpPr>
          <p:nvPr/>
        </p:nvSpPr>
        <p:spPr bwMode="auto">
          <a:xfrm>
            <a:off x="0" y="1301750"/>
            <a:ext cx="1064418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35.6.1 </a:t>
            </a:r>
            <a:r>
              <a:rPr lang="pt-BR" altLang="pt-BR"/>
              <a:t>O empregador deve disponibilizar equipe para respostas em caso de emergências para trabalho em altura.</a:t>
            </a:r>
          </a:p>
          <a:p>
            <a:pPr eaLnBrk="1" hangingPunct="1"/>
            <a:endParaRPr lang="pt-BR" altLang="pt-BR"/>
          </a:p>
          <a:p>
            <a:pPr eaLnBrk="1" hangingPunct="1"/>
            <a:r>
              <a:rPr lang="pt-BR" altLang="pt-BR"/>
              <a:t>   </a:t>
            </a:r>
            <a:r>
              <a:rPr lang="pt-BR" altLang="pt-BR" b="1"/>
              <a:t>O empregador deve disponibilizar equipe apta para atuar em caso de emergências para trabalho em altura, que responda de acordo com o determinado no plano de emergências, não significando que a equipe é dedicada a esta atividade</a:t>
            </a:r>
          </a:p>
          <a:p>
            <a:pPr eaLnBrk="1" hangingPunct="1"/>
            <a:r>
              <a:rPr lang="pt-BR" altLang="pt-BR"/>
              <a:t>.</a:t>
            </a:r>
          </a:p>
          <a:p>
            <a:pPr eaLnBrk="1" hangingPunct="1"/>
            <a:r>
              <a:rPr lang="pt-BR" altLang="pt-BR" b="1"/>
              <a:t>35.6.1.1 </a:t>
            </a:r>
            <a:r>
              <a:rPr lang="pt-BR" altLang="pt-BR"/>
              <a:t>A equipe pode ser própria, externa ou composta pelos próprios trabalhadores que executam o trabalho em altura, em função das características das atividades.</a:t>
            </a:r>
          </a:p>
          <a:p>
            <a:pPr eaLnBrk="1" hangingPunct="1"/>
            <a:endParaRPr lang="pt-BR" altLang="pt-BR"/>
          </a:p>
          <a:p>
            <a:pPr eaLnBrk="1" hangingPunct="1"/>
            <a:r>
              <a:rPr lang="pt-BR" altLang="pt-BR"/>
              <a:t>     </a:t>
            </a:r>
            <a:r>
              <a:rPr lang="pt-BR" altLang="pt-BR" b="1"/>
              <a:t>Entende-se por equipe própria aquela composta por trabalhadores da empresa.</a:t>
            </a:r>
          </a:p>
          <a:p>
            <a:pPr eaLnBrk="1" hangingPunct="1"/>
            <a:endParaRPr lang="pt-BR" altLang="pt-BR"/>
          </a:p>
          <a:p>
            <a:pPr eaLnBrk="1" hangingPunct="1"/>
            <a:r>
              <a:rPr lang="pt-BR" altLang="pt-BR"/>
              <a:t>    A equipe externa pode ser pública ou privada. A pública pode ser formada pelo corpo de bombeiros,</a:t>
            </a:r>
          </a:p>
          <a:p>
            <a:pPr eaLnBrk="1" hangingPunct="1"/>
            <a:r>
              <a:rPr lang="pt-BR" altLang="pt-BR"/>
              <a:t>defesa civil, SAMU ou correlatos. A equipe privada pode ser formada por profissionais capacitados em</a:t>
            </a:r>
          </a:p>
          <a:p>
            <a:pPr eaLnBrk="1" hangingPunct="1"/>
            <a:r>
              <a:rPr lang="pt-BR" altLang="pt-BR"/>
              <a:t>emergência e salvamento.</a:t>
            </a:r>
          </a:p>
          <a:p>
            <a:pPr eaLnBrk="1" hangingPunct="1"/>
            <a:endParaRPr lang="pt-BR" altLang="pt-BR"/>
          </a:p>
          <a:p>
            <a:pPr eaLnBrk="1" hangingPunct="1"/>
            <a:r>
              <a:rPr lang="pt-BR" altLang="pt-BR"/>
              <a:t>    </a:t>
            </a:r>
            <a:r>
              <a:rPr lang="pt-BR" altLang="pt-BR" b="1"/>
              <a:t>Em algumas situações a equipe poderá ser formada pelos próprios trabalhadores que exercem trabalhos em altura, conforme definido no plano de emergências e em função das circunstâncias que envolvem as atividades. Os trabalhadores deverão estar capacitados a realizar salvamentos de emergência, resgate e inclusive o auto resgate, quando possível ou viável.</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80899" name="Retângulo 1"/>
          <p:cNvSpPr>
            <a:spLocks noChangeArrowheads="1"/>
          </p:cNvSpPr>
          <p:nvPr/>
        </p:nvSpPr>
        <p:spPr bwMode="auto">
          <a:xfrm>
            <a:off x="449263" y="1081088"/>
            <a:ext cx="9810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35.6.2 </a:t>
            </a:r>
            <a:r>
              <a:rPr lang="pt-BR" altLang="pt-BR"/>
              <a:t>O empregador deve assegurar que a equipe possua os recursos necessários para as respostas a emergências.</a:t>
            </a:r>
          </a:p>
          <a:p>
            <a:pPr eaLnBrk="1" hangingPunct="1"/>
            <a:endParaRPr lang="pt-BR" altLang="pt-BR"/>
          </a:p>
          <a:p>
            <a:pPr eaLnBrk="1" hangingPunct="1"/>
            <a:r>
              <a:rPr lang="pt-BR" altLang="pt-BR"/>
              <a:t>    Os possíveis cenários de situações de emergência devem ser objeto da análise de risco que repercutirá no plano de emergências, onde serão definidos os recursos necessários para as respostas a emergências. A utilização de equipes próprias, externas, públicas ou mesmo com os próprios trabalhadores deve considerar a suficiência desses recursos.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2092325"/>
            <a:ext cx="36957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1711325"/>
            <a:ext cx="401002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82947"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82948" name="Retângulo 1"/>
          <p:cNvSpPr>
            <a:spLocks noChangeArrowheads="1"/>
          </p:cNvSpPr>
          <p:nvPr/>
        </p:nvSpPr>
        <p:spPr bwMode="auto">
          <a:xfrm>
            <a:off x="214313" y="1935163"/>
            <a:ext cx="10283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35.6.3 As ações de respostas às emergências que envolvam o trabalho em altura devem constar do plano de emergência da empresa.</a:t>
            </a:r>
          </a:p>
          <a:p>
            <a:pPr eaLnBrk="1" hangingPunct="1"/>
            <a:endParaRPr lang="pt-BR" altLang="pt-BR" b="1"/>
          </a:p>
          <a:p>
            <a:pPr eaLnBrk="1" hangingPunct="1"/>
            <a:endParaRPr lang="pt-BR" altLang="pt-BR" b="1"/>
          </a:p>
          <a:p>
            <a:pPr eaLnBrk="1" hangingPunct="1"/>
            <a:r>
              <a:rPr lang="pt-BR" altLang="pt-BR" b="1"/>
              <a:t>    O plano de emergências é um conjunto de ações, consignados num documento, contendo os procedimentos para contingências de ordem geral, que os trabalhadores autorizados deverão conhecer e estar aptos a adotar nas circunstâncias em que se fizerem necessárias. Este plano deve estar articulado com as medidas  estabelecidas na análise de risco.</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83971" name="Retângulo 1"/>
          <p:cNvSpPr>
            <a:spLocks noChangeArrowheads="1"/>
          </p:cNvSpPr>
          <p:nvPr/>
        </p:nvSpPr>
        <p:spPr bwMode="auto">
          <a:xfrm>
            <a:off x="214313" y="1530350"/>
            <a:ext cx="104743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35.6.4 As pessoas responsáveis pela execução das medidas de salvamento devem estar capacitadas a executar o resgate, prestar primeiros socorros e possuir aptidão física e mental compatível com a atividade a desempenhar.</a:t>
            </a:r>
          </a:p>
          <a:p>
            <a:pPr eaLnBrk="1" hangingPunct="1"/>
            <a:endParaRPr lang="pt-BR" altLang="pt-BR" b="1"/>
          </a:p>
          <a:p>
            <a:pPr eaLnBrk="1" hangingPunct="1"/>
            <a:r>
              <a:rPr lang="pt-BR" altLang="pt-BR" b="1"/>
              <a:t>     O empregador deve assegurar que os integrantes da equipe de resgate estejam preparados e aptos a realizar as condutas mais adequadas para os possíveis cenários de situações de emergência em suas atividades.</a:t>
            </a:r>
          </a:p>
          <a:p>
            <a:pPr eaLnBrk="1" hangingPunct="1"/>
            <a:endParaRPr lang="pt-BR" altLang="pt-BR" b="1"/>
          </a:p>
          <a:p>
            <a:pPr eaLnBrk="1" hangingPunct="1"/>
            <a:r>
              <a:rPr lang="pt-BR" altLang="pt-BR" b="1"/>
              <a:t>       A capacitação prevista neste item não compreende a referida no item 35.3.2, que estabelece o conteúdo e a carga horária para trabalhadores que executam atividades em altura.</a:t>
            </a:r>
          </a:p>
          <a:p>
            <a:pPr eaLnBrk="1" hangingPunct="1"/>
            <a:endParaRPr lang="pt-BR" altLang="pt-BR" b="1"/>
          </a:p>
          <a:p>
            <a:pPr eaLnBrk="1" hangingPunct="1"/>
            <a:r>
              <a:rPr lang="pt-BR" altLang="pt-BR" b="1"/>
              <a:t>    Se a empresa, de acordo com o seu plano de emergência, tiver ou necessitar de equipe própria ou formada pelos próprios trabalhadores para executar o resgate e prestar primeiros socorros, os membros desta equipe devem possuir treinamento adequado através de simulações periódicas, como se fossem um caso real, para estar preparados a dar uma pronta e adequada resposta.</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84995" name="Retângulo 1"/>
          <p:cNvSpPr>
            <a:spLocks noChangeArrowheads="1"/>
          </p:cNvSpPr>
          <p:nvPr/>
        </p:nvSpPr>
        <p:spPr bwMode="auto">
          <a:xfrm>
            <a:off x="201613" y="1081088"/>
            <a:ext cx="1709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a:t>Glossário</a:t>
            </a:r>
          </a:p>
        </p:txBody>
      </p:sp>
      <p:sp>
        <p:nvSpPr>
          <p:cNvPr id="84996" name="Retângulo 2"/>
          <p:cNvSpPr>
            <a:spLocks noChangeArrowheads="1"/>
          </p:cNvSpPr>
          <p:nvPr/>
        </p:nvSpPr>
        <p:spPr bwMode="auto">
          <a:xfrm>
            <a:off x="0" y="1801813"/>
            <a:ext cx="10688638"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Absorvedor de energia </a:t>
            </a:r>
            <a:r>
              <a:rPr lang="pt-BR" altLang="pt-BR"/>
              <a:t>- dispositivo destinado a reduzir o impacto transmitido ao corpo do trabalhador e sistema de segurança durante a contenção da queda.</a:t>
            </a:r>
          </a:p>
          <a:p>
            <a:pPr eaLnBrk="1" hangingPunct="1"/>
            <a:endParaRPr lang="pt-BR" altLang="pt-BR"/>
          </a:p>
          <a:p>
            <a:pPr eaLnBrk="1" hangingPunct="1"/>
            <a:r>
              <a:rPr lang="pt-BR" altLang="pt-BR" b="1"/>
              <a:t>Análise de Risco </a:t>
            </a:r>
            <a:r>
              <a:rPr lang="pt-BR" altLang="pt-BR"/>
              <a:t>- AR: avaliação dos riscos potenciais, suas causas, consequências e medidas de controle.</a:t>
            </a:r>
          </a:p>
          <a:p>
            <a:pPr eaLnBrk="1" hangingPunct="1"/>
            <a:endParaRPr lang="pt-BR" altLang="pt-BR"/>
          </a:p>
          <a:p>
            <a:pPr eaLnBrk="1" hangingPunct="1"/>
            <a:r>
              <a:rPr lang="pt-BR" altLang="pt-BR" b="1"/>
              <a:t>Atividades rotineiras</a:t>
            </a:r>
            <a:r>
              <a:rPr lang="pt-BR" altLang="pt-BR"/>
              <a:t>: Atividades habituais, independente da freqüência, que fazem parte do processo de trabalho da empresa.</a:t>
            </a:r>
          </a:p>
          <a:p>
            <a:pPr eaLnBrk="1" hangingPunct="1"/>
            <a:endParaRPr lang="pt-BR" altLang="pt-BR"/>
          </a:p>
          <a:p>
            <a:pPr eaLnBrk="1" hangingPunct="1"/>
            <a:r>
              <a:rPr lang="pt-BR" altLang="pt-BR" b="1"/>
              <a:t>Cinto de segurança tipo paraquedista </a:t>
            </a:r>
            <a:r>
              <a:rPr lang="pt-BR" altLang="pt-BR"/>
              <a:t>- Equipamento de Proteção Individual utilizado para trabalhos em altura onde haja risco de queda, constituído de sustentação na parte inferior do peitoral, acima dos ombros e envolto nas coxas.</a:t>
            </a:r>
          </a:p>
          <a:p>
            <a:pPr eaLnBrk="1" hangingPunct="1"/>
            <a:endParaRPr lang="pt-BR" altLang="pt-BR"/>
          </a:p>
          <a:p>
            <a:pPr eaLnBrk="1" hangingPunct="1"/>
            <a:r>
              <a:rPr lang="pt-BR" altLang="pt-BR" b="1"/>
              <a:t>Condições impeditivas </a:t>
            </a:r>
            <a:r>
              <a:rPr lang="pt-BR" altLang="pt-BR"/>
              <a:t>- situações que impedem a realização ou continuidade do serviço que possam colocar em risco a saúde ou a integridade física do trabalhador.</a:t>
            </a:r>
          </a:p>
          <a:p>
            <a:pPr eaLnBrk="1" hangingPunct="1"/>
            <a:endParaRPr lang="pt-BR" altLang="pt-BR"/>
          </a:p>
          <a:p>
            <a:pPr eaLnBrk="1" hangingPunct="1"/>
            <a:r>
              <a:rPr lang="pt-BR" altLang="pt-BR" b="1"/>
              <a:t>Fator de queda </a:t>
            </a:r>
            <a:r>
              <a:rPr lang="pt-BR" altLang="pt-BR"/>
              <a:t>- razão entre a distância que o trabalhador percorreria na queda e o comprimento do equipamento que irá detê-lo.</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86019"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86020" name="Retângulo 3"/>
          <p:cNvSpPr>
            <a:spLocks noChangeArrowheads="1"/>
          </p:cNvSpPr>
          <p:nvPr/>
        </p:nvSpPr>
        <p:spPr bwMode="auto">
          <a:xfrm>
            <a:off x="201613" y="1081088"/>
            <a:ext cx="1709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a:t>Glossário</a:t>
            </a:r>
          </a:p>
        </p:txBody>
      </p:sp>
      <p:sp>
        <p:nvSpPr>
          <p:cNvPr id="86021" name="Retângulo 1"/>
          <p:cNvSpPr>
            <a:spLocks noChangeArrowheads="1"/>
          </p:cNvSpPr>
          <p:nvPr/>
        </p:nvSpPr>
        <p:spPr bwMode="auto">
          <a:xfrm>
            <a:off x="227013" y="1927225"/>
            <a:ext cx="10461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Influências Externas: </a:t>
            </a:r>
            <a:r>
              <a:rPr lang="pt-BR" altLang="pt-BR"/>
              <a:t>variáveis que devem ser consideradas na definição e seleção das medidas de proteção, para segurança das pessoas, cujo controle não é possível implementar de forma antecipada.</a:t>
            </a:r>
          </a:p>
          <a:p>
            <a:pPr eaLnBrk="1" hangingPunct="1"/>
            <a:endParaRPr lang="pt-BR" altLang="pt-BR"/>
          </a:p>
          <a:p>
            <a:pPr eaLnBrk="1" hangingPunct="1"/>
            <a:r>
              <a:rPr lang="pt-BR" altLang="pt-BR" b="1"/>
              <a:t>Permissão de Trabalho </a:t>
            </a:r>
            <a:r>
              <a:rPr lang="pt-BR" altLang="pt-BR"/>
              <a:t>- PT - documento escrito contendo conjunto de medidas de controle visando o desenvolvimento de trabalho seguro, além de medidas de emergência e resgate.</a:t>
            </a:r>
          </a:p>
          <a:p>
            <a:pPr eaLnBrk="1" hangingPunct="1"/>
            <a:endParaRPr lang="pt-BR" altLang="pt-BR"/>
          </a:p>
          <a:p>
            <a:pPr eaLnBrk="1" hangingPunct="1"/>
            <a:r>
              <a:rPr lang="pt-BR" altLang="pt-BR" b="1"/>
              <a:t>Ponto de ancoragem </a:t>
            </a:r>
            <a:r>
              <a:rPr lang="pt-BR" altLang="pt-BR"/>
              <a:t>- ponto destinado a suportar carga de pessoas para a conexão de dispositivos de segurança, tais como cordas, cabos de aço, trava-queda e talabartes.</a:t>
            </a:r>
          </a:p>
          <a:p>
            <a:pPr eaLnBrk="1" hangingPunct="1"/>
            <a:endParaRPr lang="pt-BR" altLang="pt-BR"/>
          </a:p>
          <a:p>
            <a:pPr eaLnBrk="1" hangingPunct="1"/>
            <a:r>
              <a:rPr lang="pt-BR" altLang="pt-BR" b="1"/>
              <a:t>Profissional legalmente habilitado </a:t>
            </a:r>
            <a:r>
              <a:rPr lang="pt-BR" altLang="pt-BR"/>
              <a:t>- trabalhador previamente qualificado e com registro no competente conselho de classe.</a:t>
            </a:r>
          </a:p>
          <a:p>
            <a:pPr eaLnBrk="1" hangingPunct="1"/>
            <a:endParaRPr lang="pt-BR" altLang="pt-BR"/>
          </a:p>
          <a:p>
            <a:pPr eaLnBrk="1" hangingPunct="1"/>
            <a:r>
              <a:rPr lang="pt-BR" altLang="pt-BR" b="1"/>
              <a:t>Riscos adicionais </a:t>
            </a:r>
            <a:r>
              <a:rPr lang="pt-BR" altLang="pt-BR"/>
              <a:t>- todos os demais grupos ou fatores de risco, além dos existentes no trabalho em altura, específicos de cada ambiente ou atividade que, direta ou indiretamente, possam afetar a segurança e a saúde no trabalho.</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87043" name="Retângulo 2"/>
          <p:cNvSpPr>
            <a:spLocks noChangeArrowheads="1"/>
          </p:cNvSpPr>
          <p:nvPr/>
        </p:nvSpPr>
        <p:spPr bwMode="auto">
          <a:xfrm>
            <a:off x="201613" y="1081088"/>
            <a:ext cx="1709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a:t>Glossário</a:t>
            </a:r>
          </a:p>
        </p:txBody>
      </p:sp>
      <p:sp>
        <p:nvSpPr>
          <p:cNvPr id="87044" name="Retângulo 1"/>
          <p:cNvSpPr>
            <a:spLocks noChangeArrowheads="1"/>
          </p:cNvSpPr>
          <p:nvPr/>
        </p:nvSpPr>
        <p:spPr bwMode="auto">
          <a:xfrm>
            <a:off x="214313" y="1711325"/>
            <a:ext cx="102600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a:t>Sistemas de ancoragem: </a:t>
            </a:r>
            <a:r>
              <a:rPr lang="pt-BR" altLang="pt-BR"/>
              <a:t>componentes definitivos ou temporários, dimensionados para suportar impactos de queda, aos quais o trabalhador possa conectar seu Equipamento de Proteção Individual, diretamente ou através de outro dispositivo, de modo a que permaneça conectado em caso de perda de equilíbrio, desfalecimento ou queda.</a:t>
            </a:r>
          </a:p>
          <a:p>
            <a:pPr eaLnBrk="1" hangingPunct="1"/>
            <a:endParaRPr lang="pt-BR" altLang="pt-BR"/>
          </a:p>
          <a:p>
            <a:pPr eaLnBrk="1" hangingPunct="1"/>
            <a:r>
              <a:rPr lang="pt-BR" altLang="pt-BR" b="1"/>
              <a:t>Suspensão inerte </a:t>
            </a:r>
            <a:r>
              <a:rPr lang="pt-BR" altLang="pt-BR"/>
              <a:t>- situação em que um trabalhador permanece suspenso pelo sistema de segurança, até o momento do socorro.</a:t>
            </a:r>
          </a:p>
          <a:p>
            <a:pPr eaLnBrk="1" hangingPunct="1"/>
            <a:endParaRPr lang="pt-BR" altLang="pt-BR"/>
          </a:p>
          <a:p>
            <a:pPr eaLnBrk="1" hangingPunct="1"/>
            <a:r>
              <a:rPr lang="pt-BR" altLang="pt-BR" b="1"/>
              <a:t>Talabarte </a:t>
            </a:r>
            <a:r>
              <a:rPr lang="pt-BR" altLang="pt-BR"/>
              <a:t>- dispositivo de conexão de um sistema de segurança, regulável ou não, para sustentar, posicionar e/ou limitar a movimentação do trabalhador.</a:t>
            </a:r>
          </a:p>
          <a:p>
            <a:pPr eaLnBrk="1" hangingPunct="1"/>
            <a:endParaRPr lang="pt-BR" altLang="pt-BR"/>
          </a:p>
          <a:p>
            <a:pPr eaLnBrk="1" hangingPunct="1"/>
            <a:r>
              <a:rPr lang="pt-BR" altLang="pt-BR" b="1"/>
              <a:t>Trabalhador qualificado </a:t>
            </a:r>
            <a:r>
              <a:rPr lang="pt-BR" altLang="pt-BR"/>
              <a:t>- trabalhador que comprove conclusão de curso específico para sua atividade em instituição reconhecida pelo sistema oficial de ensino.</a:t>
            </a:r>
          </a:p>
          <a:p>
            <a:pPr eaLnBrk="1" hangingPunct="1"/>
            <a:endParaRPr lang="pt-BR" altLang="pt-BR"/>
          </a:p>
          <a:p>
            <a:pPr eaLnBrk="1" hangingPunct="1"/>
            <a:r>
              <a:rPr lang="pt-BR" altLang="pt-BR" b="1"/>
              <a:t>Trava-queda </a:t>
            </a:r>
            <a:r>
              <a:rPr lang="pt-BR" altLang="pt-BR"/>
              <a:t>- dispositivo de segurança para proteção do usuário contra quedas em operações com movimentação vertical ou horizontal, quando conectado com cinturão de segurança para proteção contra quedas.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1"/>
          <p:cNvSpPr txBox="1">
            <a:spLocks/>
          </p:cNvSpPr>
          <p:nvPr/>
        </p:nvSpPr>
        <p:spPr bwMode="auto">
          <a:xfrm>
            <a:off x="5345113" y="1081088"/>
            <a:ext cx="5078412" cy="4321175"/>
          </a:xfrm>
          <a:prstGeom prst="rect">
            <a:avLst/>
          </a:prstGeom>
          <a:noFill/>
          <a:ln>
            <a:noFill/>
          </a:ln>
          <a:extLst/>
        </p:spPr>
        <p:txBody>
          <a:bodyPr lIns="104274" tIns="52138" rIns="104274" bIns="52138"/>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191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191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191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19113"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519048" eaLnBrk="1" hangingPunct="1">
              <a:lnSpc>
                <a:spcPct val="150000"/>
              </a:lnSpc>
              <a:defRPr/>
            </a:pPr>
            <a:r>
              <a:rPr lang="en-US" sz="2400" dirty="0" smtClean="0">
                <a:effectLst>
                  <a:outerShdw blurRad="38100" dist="38100" dir="2700000" algn="tl">
                    <a:srgbClr val="C0C0C0"/>
                  </a:outerShdw>
                </a:effectLst>
                <a:latin typeface="Tahoma" pitchFamily="34" charset="0"/>
                <a:cs typeface="Tahoma" pitchFamily="34" charset="0"/>
              </a:rPr>
              <a:t>NORMA REGULAMENTADORA 35</a:t>
            </a:r>
          </a:p>
          <a:p>
            <a:pPr algn="ctr" defTabSz="519048" eaLnBrk="1" hangingPunct="1">
              <a:lnSpc>
                <a:spcPct val="150000"/>
              </a:lnSpc>
              <a:defRPr/>
            </a:pPr>
            <a:r>
              <a:rPr lang="en-US" sz="2400" dirty="0" smtClean="0">
                <a:effectLst>
                  <a:outerShdw blurRad="38100" dist="38100" dir="2700000" algn="tl">
                    <a:srgbClr val="C0C0C0"/>
                  </a:outerShdw>
                </a:effectLst>
                <a:latin typeface="Tahoma" pitchFamily="34" charset="0"/>
                <a:cs typeface="Tahoma" pitchFamily="34" charset="0"/>
              </a:rPr>
              <a:t>TRABALHO EM ALTURA</a:t>
            </a:r>
          </a:p>
          <a:p>
            <a:pPr algn="ctr" defTabSz="519048" eaLnBrk="1" hangingPunct="1">
              <a:lnSpc>
                <a:spcPct val="150000"/>
              </a:lnSpc>
              <a:defRPr/>
            </a:pPr>
            <a:endParaRPr lang="en-US" sz="2400" dirty="0" smtClean="0">
              <a:latin typeface="Tahoma" pitchFamily="34" charset="0"/>
              <a:cs typeface="Tahoma" pitchFamily="34" charset="0"/>
            </a:endParaRPr>
          </a:p>
          <a:p>
            <a:pPr algn="ctr" defTabSz="519048" eaLnBrk="1" hangingPunct="1">
              <a:lnSpc>
                <a:spcPct val="150000"/>
              </a:lnSpc>
              <a:defRPr/>
            </a:pPr>
            <a:endParaRPr lang="en-US" sz="2400" dirty="0" smtClean="0">
              <a:latin typeface="Tahoma" pitchFamily="34" charset="0"/>
              <a:cs typeface="Tahoma" pitchFamily="34" charset="0"/>
            </a:endParaRPr>
          </a:p>
          <a:p>
            <a:pPr algn="ctr" defTabSz="519048" eaLnBrk="1" hangingPunct="1">
              <a:lnSpc>
                <a:spcPct val="150000"/>
              </a:lnSpc>
              <a:defRPr/>
            </a:pPr>
            <a:endParaRPr lang="en-US" sz="2400" dirty="0" smtClean="0">
              <a:latin typeface="Tahoma" pitchFamily="34" charset="0"/>
              <a:cs typeface="Tahoma" pitchFamily="34" charset="0"/>
            </a:endParaRPr>
          </a:p>
          <a:p>
            <a:pPr algn="ctr" defTabSz="519048" eaLnBrk="1" hangingPunct="1">
              <a:lnSpc>
                <a:spcPct val="150000"/>
              </a:lnSpc>
              <a:defRPr/>
            </a:pPr>
            <a:endParaRPr lang="en-US" sz="2400" dirty="0" smtClean="0">
              <a:latin typeface="Tahoma" pitchFamily="34" charset="0"/>
              <a:cs typeface="Tahoma" pitchFamily="34" charset="0"/>
            </a:endParaRPr>
          </a:p>
          <a:p>
            <a:pPr algn="ctr" defTabSz="519048" eaLnBrk="1" hangingPunct="1">
              <a:lnSpc>
                <a:spcPct val="150000"/>
              </a:lnSpc>
              <a:defRPr/>
            </a:pPr>
            <a:endParaRPr lang="en-US" sz="2400" dirty="0" smtClean="0">
              <a:latin typeface="Tahoma" pitchFamily="34" charset="0"/>
              <a:cs typeface="Tahoma" pitchFamily="34" charset="0"/>
            </a:endParaRPr>
          </a:p>
          <a:p>
            <a:pPr defTabSz="519048" eaLnBrk="1" hangingPunct="1">
              <a:lnSpc>
                <a:spcPct val="150000"/>
              </a:lnSpc>
              <a:defRPr/>
            </a:pPr>
            <a:endParaRPr lang="en-US" sz="1300" dirty="0" smtClean="0">
              <a:latin typeface="Tahoma" pitchFamily="34" charset="0"/>
              <a:cs typeface="Tahoma" pitchFamily="34" charset="0"/>
            </a:endParaRPr>
          </a:p>
          <a:p>
            <a:pPr defTabSz="519048" eaLnBrk="1" hangingPunct="1">
              <a:lnSpc>
                <a:spcPct val="150000"/>
              </a:lnSpc>
              <a:defRPr/>
            </a:pPr>
            <a:r>
              <a:rPr lang="en-US" sz="1300" dirty="0" smtClean="0">
                <a:latin typeface="Tahoma" pitchFamily="34" charset="0"/>
                <a:cs typeface="Tahoma" pitchFamily="34" charset="0"/>
              </a:rPr>
              <a:t>                                                                          </a:t>
            </a:r>
            <a:r>
              <a:rPr lang="en-US" sz="1300" dirty="0" err="1" smtClean="0">
                <a:latin typeface="Tahoma" pitchFamily="34" charset="0"/>
                <a:cs typeface="Tahoma" pitchFamily="34" charset="0"/>
              </a:rPr>
              <a:t>Abril</a:t>
            </a:r>
            <a:r>
              <a:rPr lang="en-US" sz="1300" dirty="0" smtClean="0">
                <a:latin typeface="Tahoma" pitchFamily="34" charset="0"/>
                <a:cs typeface="Tahoma" pitchFamily="34" charset="0"/>
              </a:rPr>
              <a:t> de 2013</a:t>
            </a:r>
          </a:p>
          <a:p>
            <a:pPr algn="ctr" defTabSz="519048" eaLnBrk="1" hangingPunct="1">
              <a:lnSpc>
                <a:spcPct val="150000"/>
              </a:lnSpc>
              <a:defRPr/>
            </a:pPr>
            <a:endParaRPr lang="en-US" sz="2400" dirty="0" smtClean="0">
              <a:latin typeface="Tahoma" pitchFamily="34" charset="0"/>
              <a:cs typeface="Tahoma" pitchFamily="34" charset="0"/>
            </a:endParaRPr>
          </a:p>
          <a:p>
            <a:pPr algn="ctr" defTabSz="519048" eaLnBrk="1" hangingPunct="1">
              <a:lnSpc>
                <a:spcPct val="150000"/>
              </a:lnSpc>
              <a:defRPr/>
            </a:pPr>
            <a:endParaRPr lang="en-US" sz="24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Normas e Regulamentos Aplicáveis            </a:t>
            </a:r>
          </a:p>
        </p:txBody>
      </p:sp>
      <p:pic>
        <p:nvPicPr>
          <p:cNvPr id="89091"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036638"/>
            <a:ext cx="23749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tângulo 3"/>
          <p:cNvSpPr>
            <a:spLocks noChangeArrowheads="1"/>
          </p:cNvSpPr>
          <p:nvPr/>
        </p:nvSpPr>
        <p:spPr bwMode="auto">
          <a:xfrm>
            <a:off x="2914650" y="920750"/>
            <a:ext cx="75882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60000"/>
              </a:lnSpc>
            </a:pPr>
            <a:r>
              <a:rPr lang="pt-BR" altLang="pt-BR" sz="1400" b="1">
                <a:latin typeface="Tahoma" panose="020B0604030504040204" pitchFamily="34" charset="0"/>
                <a:cs typeface="Tahoma" panose="020B0604030504040204" pitchFamily="34" charset="0"/>
              </a:rPr>
              <a:t>Curiosidade:</a:t>
            </a:r>
            <a:r>
              <a:rPr lang="pt-BR" altLang="pt-BR" sz="1400">
                <a:latin typeface="Tahoma" panose="020B0604030504040204" pitchFamily="34" charset="0"/>
                <a:cs typeface="Tahoma" panose="020B0604030504040204" pitchFamily="34" charset="0"/>
              </a:rPr>
              <a:t> Uma das primeiras citações referentes aos </a:t>
            </a:r>
            <a:r>
              <a:rPr lang="pt-BR" altLang="pt-BR" sz="1400" u="sng">
                <a:latin typeface="Tahoma" panose="020B0604030504040204" pitchFamily="34" charset="0"/>
                <a:cs typeface="Tahoma" panose="020B0604030504040204" pitchFamily="34" charset="0"/>
              </a:rPr>
              <a:t>cuidados com quedas</a:t>
            </a:r>
            <a:r>
              <a:rPr lang="pt-BR" altLang="pt-BR" sz="1400">
                <a:latin typeface="Tahoma" panose="020B0604030504040204" pitchFamily="34" charset="0"/>
                <a:cs typeface="Tahoma" panose="020B0604030504040204" pitchFamily="34" charset="0"/>
              </a:rPr>
              <a:t> está na Bíblia, mais precisamente em Deuteronômio 22.8 – “</a:t>
            </a:r>
            <a:r>
              <a:rPr lang="pt-BR" altLang="pt-BR" sz="1400" i="1">
                <a:latin typeface="Tahoma" panose="020B0604030504040204" pitchFamily="34" charset="0"/>
                <a:cs typeface="Tahoma" panose="020B0604030504040204" pitchFamily="34" charset="0"/>
              </a:rPr>
              <a:t>Quando edificares uma casa nova, farás um </a:t>
            </a:r>
            <a:r>
              <a:rPr lang="pt-BR" altLang="pt-BR" sz="1400" i="1" u="sng">
                <a:latin typeface="Tahoma" panose="020B0604030504040204" pitchFamily="34" charset="0"/>
                <a:cs typeface="Tahoma" panose="020B0604030504040204" pitchFamily="34" charset="0"/>
              </a:rPr>
              <a:t>parapeito</a:t>
            </a:r>
            <a:r>
              <a:rPr lang="pt-BR" altLang="pt-BR" sz="1400" i="1">
                <a:latin typeface="Tahoma" panose="020B0604030504040204" pitchFamily="34" charset="0"/>
                <a:cs typeface="Tahoma" panose="020B0604030504040204" pitchFamily="34" charset="0"/>
              </a:rPr>
              <a:t>, no eirado, para que não ponhas culpa de sangue na tua casa, se alguém de algum modo </a:t>
            </a:r>
            <a:r>
              <a:rPr lang="pt-BR" altLang="pt-BR" sz="1400" i="1" u="sng">
                <a:latin typeface="Tahoma" panose="020B0604030504040204" pitchFamily="34" charset="0"/>
                <a:cs typeface="Tahoma" panose="020B0604030504040204" pitchFamily="34" charset="0"/>
              </a:rPr>
              <a:t>cair</a:t>
            </a:r>
            <a:r>
              <a:rPr lang="pt-BR" altLang="pt-BR" sz="1400" i="1">
                <a:latin typeface="Tahoma" panose="020B0604030504040204" pitchFamily="34" charset="0"/>
                <a:cs typeface="Tahoma" panose="020B0604030504040204" pitchFamily="34" charset="0"/>
              </a:rPr>
              <a:t> dela”.</a:t>
            </a:r>
          </a:p>
          <a:p>
            <a:pPr algn="just" eaLnBrk="1" hangingPunct="1">
              <a:lnSpc>
                <a:spcPct val="160000"/>
              </a:lnSpc>
            </a:pPr>
            <a:endParaRPr lang="pt-BR" altLang="pt-BR" sz="500" i="1">
              <a:latin typeface="Tahoma" panose="020B0604030504040204" pitchFamily="34" charset="0"/>
              <a:cs typeface="Tahoma" panose="020B0604030504040204" pitchFamily="34" charset="0"/>
            </a:endParaRPr>
          </a:p>
          <a:p>
            <a:pPr algn="just" eaLnBrk="1" hangingPunct="1">
              <a:lnSpc>
                <a:spcPct val="160000"/>
              </a:lnSpc>
            </a:pPr>
            <a:r>
              <a:rPr lang="pt-BR" altLang="pt-BR" sz="1300" i="1">
                <a:latin typeface="Tahoma" panose="020B0604030504040204" pitchFamily="34" charset="0"/>
                <a:cs typeface="Tahoma" panose="020B0604030504040204" pitchFamily="34" charset="0"/>
              </a:rPr>
              <a:t>* eirado = terraço</a:t>
            </a:r>
          </a:p>
        </p:txBody>
      </p:sp>
      <p:sp>
        <p:nvSpPr>
          <p:cNvPr id="89093" name="Retângulo 5"/>
          <p:cNvSpPr>
            <a:spLocks noChangeArrowheads="1"/>
          </p:cNvSpPr>
          <p:nvPr/>
        </p:nvSpPr>
        <p:spPr bwMode="auto">
          <a:xfrm>
            <a:off x="282575" y="3295650"/>
            <a:ext cx="7221538"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Legislação:</a:t>
            </a:r>
            <a:r>
              <a:rPr lang="pt-BR" altLang="pt-BR" sz="1400">
                <a:latin typeface="Tahoma" panose="020B0604030504040204" pitchFamily="34" charset="0"/>
                <a:cs typeface="Tahoma" panose="020B0604030504040204" pitchFamily="34" charset="0"/>
              </a:rPr>
              <a:t> até 2.012, o Brasil não possuía norma legal que abrangesse todas as modalidades de </a:t>
            </a:r>
            <a:r>
              <a:rPr lang="pt-BR" altLang="pt-BR" sz="1400" u="sng">
                <a:latin typeface="Tahoma" panose="020B0604030504040204" pitchFamily="34" charset="0"/>
                <a:cs typeface="Tahoma" panose="020B0604030504040204" pitchFamily="34" charset="0"/>
              </a:rPr>
              <a:t>trabalhos em altura</a:t>
            </a:r>
            <a:r>
              <a:rPr lang="pt-BR" altLang="pt-BR" sz="1400">
                <a:latin typeface="Tahoma" panose="020B0604030504040204" pitchFamily="34" charset="0"/>
                <a:cs typeface="Tahoma" panose="020B0604030504040204" pitchFamily="34" charset="0"/>
              </a:rPr>
              <a:t>. Havia, sim, regulamentações voltadas para alguns </a:t>
            </a:r>
            <a:r>
              <a:rPr lang="pt-BR" altLang="pt-BR" sz="1400" u="sng">
                <a:latin typeface="Tahoma" panose="020B0604030504040204" pitchFamily="34" charset="0"/>
                <a:cs typeface="Tahoma" panose="020B0604030504040204" pitchFamily="34" charset="0"/>
              </a:rPr>
              <a:t>setores econômicos específicos</a:t>
            </a:r>
            <a:r>
              <a:rPr lang="pt-BR" altLang="pt-BR" sz="1400">
                <a:latin typeface="Tahoma" panose="020B0604030504040204" pitchFamily="34" charset="0"/>
                <a:cs typeface="Tahoma" panose="020B0604030504040204" pitchFamily="34" charset="0"/>
              </a:rPr>
              <a:t>.</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b="1">
                <a:latin typeface="Tahoma" panose="020B0604030504040204" pitchFamily="34" charset="0"/>
                <a:cs typeface="Tahoma" panose="020B0604030504040204" pitchFamily="34" charset="0"/>
              </a:rPr>
              <a:t>Norma Regulamentadora 22 – Indústria da Mineração:</a:t>
            </a:r>
            <a:r>
              <a:rPr lang="pt-BR" altLang="pt-BR" sz="1400">
                <a:latin typeface="Tahoma" panose="020B0604030504040204" pitchFamily="34" charset="0"/>
                <a:cs typeface="Tahoma" panose="020B0604030504040204" pitchFamily="34" charset="0"/>
              </a:rPr>
              <a:t> específica para o controle dos riscos do trabalho subterrâneo, faz menção para os </a:t>
            </a:r>
            <a:r>
              <a:rPr lang="pt-BR" altLang="pt-BR" sz="1400" u="sng">
                <a:latin typeface="Tahoma" panose="020B0604030504040204" pitchFamily="34" charset="0"/>
                <a:cs typeface="Tahoma" panose="020B0604030504040204" pitchFamily="34" charset="0"/>
              </a:rPr>
              <a:t>riscos de queda</a:t>
            </a:r>
            <a:r>
              <a:rPr lang="pt-BR" altLang="pt-BR" sz="1400">
                <a:latin typeface="Tahoma" panose="020B0604030504040204" pitchFamily="34" charset="0"/>
                <a:cs typeface="Tahoma" panose="020B0604030504040204" pitchFamily="34" charset="0"/>
              </a:rPr>
              <a:t> – </a:t>
            </a:r>
            <a:r>
              <a:rPr lang="pt-BR" altLang="pt-BR" sz="1400" i="1">
                <a:latin typeface="Tahoma" panose="020B0604030504040204" pitchFamily="34" charset="0"/>
                <a:cs typeface="Tahoma" panose="020B0604030504040204" pitchFamily="34" charset="0"/>
              </a:rPr>
              <a:t>“</a:t>
            </a:r>
            <a:r>
              <a:rPr lang="pt-BR" altLang="pt-BR" sz="1400" i="1">
                <a:latin typeface="Tahoma" panose="020B0604030504040204" pitchFamily="34" charset="0"/>
              </a:rPr>
              <a:t>Cabe à empresa ou Permissionário de Lavra Garimpeira elaborar e implementar o programa de gerenciamento de riscos, que deve incluir, no mínimo, os relacionados a </a:t>
            </a:r>
            <a:r>
              <a:rPr lang="pt-BR" altLang="pt-BR" sz="1400" i="1" u="sng">
                <a:latin typeface="Tahoma" panose="020B0604030504040204" pitchFamily="34" charset="0"/>
              </a:rPr>
              <a:t>trabalho em altura</a:t>
            </a:r>
            <a:r>
              <a:rPr lang="pt-BR" altLang="pt-BR" sz="1400" i="1">
                <a:latin typeface="Tahoma" panose="020B0604030504040204" pitchFamily="34" charset="0"/>
              </a:rPr>
              <a:t>, em profundidade e em espaços confinados”</a:t>
            </a:r>
            <a:r>
              <a:rPr lang="pt-BR" altLang="pt-BR" sz="1400" i="1">
                <a:latin typeface="Tahoma" panose="020B0604030504040204" pitchFamily="34" charset="0"/>
                <a:cs typeface="Tahoma" panose="020B0604030504040204" pitchFamily="34" charset="0"/>
              </a:rPr>
              <a:t>.</a:t>
            </a:r>
          </a:p>
        </p:txBody>
      </p:sp>
      <p:sp>
        <p:nvSpPr>
          <p:cNvPr id="89094" name="Retângulo 3"/>
          <p:cNvSpPr>
            <a:spLocks noChangeArrowheads="1"/>
          </p:cNvSpPr>
          <p:nvPr/>
        </p:nvSpPr>
        <p:spPr bwMode="auto">
          <a:xfrm>
            <a:off x="3543300" y="5462588"/>
            <a:ext cx="6959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200000"/>
              </a:lnSpc>
            </a:pPr>
            <a:r>
              <a:rPr lang="pt-BR" altLang="pt-BR" sz="1400" b="1">
                <a:latin typeface="Tahoma" panose="020B0604030504040204" pitchFamily="34" charset="0"/>
              </a:rPr>
              <a:t>Norma Regulamentadora 29 – Trabalho Portuário:</a:t>
            </a:r>
            <a:r>
              <a:rPr lang="pt-BR" altLang="pt-BR" sz="1400">
                <a:latin typeface="Tahoma" panose="020B0604030504040204" pitchFamily="34" charset="0"/>
              </a:rPr>
              <a:t> específica para o controle dos riscos nos portos, cita os </a:t>
            </a:r>
            <a:r>
              <a:rPr lang="pt-BR" altLang="pt-BR" sz="1400" u="sng">
                <a:latin typeface="Tahoma" panose="020B0604030504040204" pitchFamily="34" charset="0"/>
              </a:rPr>
              <a:t>riscos de queda</a:t>
            </a:r>
            <a:r>
              <a:rPr lang="pt-BR" altLang="pt-BR" sz="1400">
                <a:latin typeface="Tahoma" panose="020B0604030504040204" pitchFamily="34" charset="0"/>
              </a:rPr>
              <a:t> – “</a:t>
            </a:r>
            <a:r>
              <a:rPr lang="pt-BR" altLang="pt-BR" sz="1400" i="1">
                <a:latin typeface="Tahoma" panose="020B0604030504040204" pitchFamily="34" charset="0"/>
              </a:rPr>
              <a:t>Devem ser previstos os recursos necessários, bem como linhas de atuação conjunta e organizada, sendo objeto dos planos a </a:t>
            </a:r>
            <a:r>
              <a:rPr lang="pt-BR" altLang="pt-BR" sz="1400" i="1" u="sng">
                <a:latin typeface="Tahoma" panose="020B0604030504040204" pitchFamily="34" charset="0"/>
              </a:rPr>
              <a:t>situação de queda de homem ao mar</a:t>
            </a:r>
            <a:r>
              <a:rPr lang="pt-BR" altLang="pt-BR" sz="1400" i="1">
                <a:latin typeface="Tahoma" panose="020B0604030504040204" pitchFamily="34" charset="0"/>
              </a:rPr>
              <a:t>.”</a:t>
            </a:r>
          </a:p>
        </p:txBody>
      </p:sp>
      <p:pic>
        <p:nvPicPr>
          <p:cNvPr id="89095" name="Picture 11" descr="imagesCAB9GHLF"/>
          <p:cNvPicPr>
            <a:picLocks noChangeAspect="1" noChangeArrowheads="1"/>
          </p:cNvPicPr>
          <p:nvPr/>
        </p:nvPicPr>
        <p:blipFill>
          <a:blip r:embed="rId4">
            <a:extLst>
              <a:ext uri="{28A0092B-C50C-407E-A947-70E740481C1C}">
                <a14:useLocalDpi xmlns:a14="http://schemas.microsoft.com/office/drawing/2010/main" val="0"/>
              </a:ext>
            </a:extLst>
          </a:blip>
          <a:srcRect r="21281"/>
          <a:stretch>
            <a:fillRect/>
          </a:stretch>
        </p:blipFill>
        <p:spPr bwMode="auto">
          <a:xfrm>
            <a:off x="7685088" y="3325813"/>
            <a:ext cx="2732087"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5" descr="imagesCA5BI2S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5678488"/>
            <a:ext cx="3000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Retângulo 7"/>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5603" name="Retângulo 1"/>
          <p:cNvSpPr>
            <a:spLocks noChangeArrowheads="1"/>
          </p:cNvSpPr>
          <p:nvPr/>
        </p:nvSpPr>
        <p:spPr bwMode="auto">
          <a:xfrm>
            <a:off x="223838" y="2160588"/>
            <a:ext cx="102504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O Ministério do Trabalho e Emprego submeteu a demanda à Comissão Tripartite Paritária Permanente – CTPP, que deliberou favoravelmente. A Secretaria de Inspeção do Trabalho criou em 06/05/2011, por meio da Portaria no 220, o Grupo Técnico para trabalho em altura, formado por profissionais experientes, constituído de representantes do Governo, Trabalhadores e Empregadores de vários ramos de atividade, que se reuniram em maio e junho de 2011, produzindo o texto base da nova NR.</a:t>
            </a:r>
          </a:p>
          <a:p>
            <a:pPr eaLnBrk="1" hangingPunct="1"/>
            <a:endParaRPr lang="pt-BR" altLang="pt-BR"/>
          </a:p>
          <a:p>
            <a:pPr eaLnBrk="1" hangingPunct="1"/>
            <a:r>
              <a:rPr lang="pt-BR" altLang="pt-BR"/>
              <a:t>Esta proposta de texto foi encaminhada para consulta pública, pela Portaria MTE nº 232 de 09/06/2011, com prazo de encaminhamento de sugestões até 09/08/2011, submetendo à sociedade o texto base da nova norma, intitulada “Trabalhos em Altura”. Em agosto de 2011 foram analisadas e sistematizadas as sugestões recebidas da sociedade para inclusão ou alteração da norma.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Normas e Regulamentos Aplicáveis            </a:t>
            </a:r>
          </a:p>
        </p:txBody>
      </p:sp>
      <p:sp>
        <p:nvSpPr>
          <p:cNvPr id="90115" name="Retângulo 3"/>
          <p:cNvSpPr>
            <a:spLocks noChangeArrowheads="1"/>
          </p:cNvSpPr>
          <p:nvPr/>
        </p:nvSpPr>
        <p:spPr bwMode="auto">
          <a:xfrm>
            <a:off x="3543300" y="868363"/>
            <a:ext cx="69596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70000"/>
              </a:lnSpc>
            </a:pPr>
            <a:r>
              <a:rPr lang="pt-BR" altLang="pt-BR" sz="1400" b="1">
                <a:latin typeface="Tahoma" panose="020B0604030504040204" pitchFamily="34" charset="0"/>
              </a:rPr>
              <a:t>Norma Regulamentadora 30 – Trabalho Aquaviário:</a:t>
            </a:r>
            <a:r>
              <a:rPr lang="pt-BR" altLang="pt-BR" sz="1400">
                <a:latin typeface="Tahoma" panose="020B0604030504040204" pitchFamily="34" charset="0"/>
              </a:rPr>
              <a:t> específica para o controle dos riscos dos aquaviários, faz poucas citações para o controle dos </a:t>
            </a:r>
            <a:r>
              <a:rPr lang="pt-BR" altLang="pt-BR" sz="1400" u="sng">
                <a:latin typeface="Tahoma" panose="020B0604030504040204" pitchFamily="34" charset="0"/>
              </a:rPr>
              <a:t>riscos de queda</a:t>
            </a:r>
            <a:r>
              <a:rPr lang="pt-BR" altLang="pt-BR" sz="1400">
                <a:latin typeface="Tahoma" panose="020B0604030504040204" pitchFamily="34" charset="0"/>
              </a:rPr>
              <a:t> - </a:t>
            </a:r>
            <a:r>
              <a:rPr lang="pt-BR" altLang="pt-BR" sz="1400" i="1">
                <a:latin typeface="Tahoma" panose="020B0604030504040204" pitchFamily="34" charset="0"/>
              </a:rPr>
              <a:t>“Caso haja </a:t>
            </a:r>
            <a:r>
              <a:rPr lang="pt-BR" altLang="pt-BR" sz="1400" i="1" u="sng">
                <a:latin typeface="Tahoma" panose="020B0604030504040204" pitchFamily="34" charset="0"/>
              </a:rPr>
              <a:t>risco de queda de trabalhadores</a:t>
            </a:r>
            <a:r>
              <a:rPr lang="pt-BR" altLang="pt-BR" sz="1400" i="1">
                <a:latin typeface="Tahoma" panose="020B0604030504040204" pitchFamily="34" charset="0"/>
              </a:rPr>
              <a:t> pela escotilha do convés, ou de um convés para outro, devem ser </a:t>
            </a:r>
            <a:r>
              <a:rPr lang="pt-BR" altLang="pt-BR" sz="1400" i="1" u="sng">
                <a:latin typeface="Tahoma" panose="020B0604030504040204" pitchFamily="34" charset="0"/>
              </a:rPr>
              <a:t>instalados guarda-corpos</a:t>
            </a:r>
            <a:r>
              <a:rPr lang="pt-BR" altLang="pt-BR" sz="1400" i="1">
                <a:latin typeface="Tahoma" panose="020B0604030504040204" pitchFamily="34" charset="0"/>
              </a:rPr>
              <a:t> adequados em todos os locais necessários”.</a:t>
            </a:r>
          </a:p>
        </p:txBody>
      </p:sp>
      <p:pic>
        <p:nvPicPr>
          <p:cNvPr id="90116" name="Picture 10" descr="imagesCAWN2XX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1019175"/>
            <a:ext cx="30099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tângulo 1"/>
          <p:cNvSpPr>
            <a:spLocks noChangeArrowheads="1"/>
          </p:cNvSpPr>
          <p:nvPr/>
        </p:nvSpPr>
        <p:spPr bwMode="auto">
          <a:xfrm>
            <a:off x="268288" y="3136900"/>
            <a:ext cx="74168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rPr>
              <a:t>Norma Regulamentadora 34 – Construção e Reparação Naval:</a:t>
            </a:r>
            <a:r>
              <a:rPr lang="pt-BR" altLang="pt-BR" sz="1400">
                <a:latin typeface="Tahoma" panose="020B0604030504040204" pitchFamily="34" charset="0"/>
              </a:rPr>
              <a:t> específica para o controle dos riscos no setor da reparação naval, já determina uma gama maior de exigências para o controle dos </a:t>
            </a:r>
            <a:r>
              <a:rPr lang="pt-BR" altLang="pt-BR" sz="1400" u="sng">
                <a:latin typeface="Tahoma" panose="020B0604030504040204" pitchFamily="34" charset="0"/>
              </a:rPr>
              <a:t>riscos de queda</a:t>
            </a:r>
            <a:r>
              <a:rPr lang="pt-BR" altLang="pt-BR" sz="1400">
                <a:latin typeface="Tahoma" panose="020B0604030504040204" pitchFamily="34" charset="0"/>
              </a:rPr>
              <a:t>. Exemplos:</a:t>
            </a:r>
          </a:p>
          <a:p>
            <a:pPr algn="just" eaLnBrk="1" hangingPunct="1"/>
            <a:endParaRPr lang="pt-BR" altLang="pt-BR" sz="1000">
              <a:latin typeface="Tahoma" panose="020B0604030504040204" pitchFamily="34" charset="0"/>
            </a:endParaRPr>
          </a:p>
          <a:p>
            <a:pPr algn="just" eaLnBrk="1" hangingPunct="1"/>
            <a:r>
              <a:rPr lang="pt-BR" altLang="pt-BR" sz="1400">
                <a:latin typeface="Tahoma" panose="020B0604030504040204" pitchFamily="34" charset="0"/>
              </a:rPr>
              <a:t>– </a:t>
            </a:r>
            <a:r>
              <a:rPr lang="pt-BR" altLang="pt-BR" sz="1400" i="1">
                <a:latin typeface="Tahoma" panose="020B0604030504040204" pitchFamily="34" charset="0"/>
              </a:rPr>
              <a:t>“A APR para os </a:t>
            </a:r>
            <a:r>
              <a:rPr lang="pt-BR" altLang="pt-BR" sz="1400" i="1" u="sng">
                <a:latin typeface="Tahoma" panose="020B0604030504040204" pitchFamily="34" charset="0"/>
              </a:rPr>
              <a:t>trabalhos em altura</a:t>
            </a:r>
            <a:r>
              <a:rPr lang="pt-BR" altLang="pt-BR" sz="1400" i="1">
                <a:latin typeface="Tahoma" panose="020B0604030504040204" pitchFamily="34" charset="0"/>
              </a:rPr>
              <a:t> deve considerar as condições meteorológicas adversas”;</a:t>
            </a:r>
          </a:p>
          <a:p>
            <a:pPr algn="just" eaLnBrk="1" hangingPunct="1"/>
            <a:endParaRPr lang="pt-BR" altLang="pt-BR" sz="1000" i="1">
              <a:latin typeface="Tahoma" panose="020B0604030504040204" pitchFamily="34" charset="0"/>
            </a:endParaRPr>
          </a:p>
          <a:p>
            <a:pPr algn="just" eaLnBrk="1" hangingPunct="1"/>
            <a:r>
              <a:rPr lang="pt-BR" altLang="pt-BR" sz="1400">
                <a:latin typeface="Tahoma" panose="020B0604030504040204" pitchFamily="34" charset="0"/>
              </a:rPr>
              <a:t>– </a:t>
            </a:r>
            <a:r>
              <a:rPr lang="pt-BR" altLang="pt-BR" sz="1400" i="1">
                <a:latin typeface="Tahoma" panose="020B0604030504040204" pitchFamily="34" charset="0"/>
              </a:rPr>
              <a:t>“Devem ser realizados testes de carga nos </a:t>
            </a:r>
            <a:r>
              <a:rPr lang="pt-BR" altLang="pt-BR" sz="1400" i="1" u="sng">
                <a:latin typeface="Tahoma" panose="020B0604030504040204" pitchFamily="34" charset="0"/>
              </a:rPr>
              <a:t>pontos de ancoragem</a:t>
            </a:r>
            <a:r>
              <a:rPr lang="pt-BR" altLang="pt-BR" sz="1400" i="1">
                <a:latin typeface="Tahoma" panose="020B0604030504040204" pitchFamily="34" charset="0"/>
              </a:rPr>
              <a:t> antes da sua utilização”.</a:t>
            </a:r>
            <a:endParaRPr lang="pt-BR" altLang="pt-BR" sz="1400" i="1">
              <a:latin typeface="Tahoma" panose="020B0604030504040204" pitchFamily="34" charset="0"/>
              <a:cs typeface="Tahoma" panose="020B0604030504040204" pitchFamily="34" charset="0"/>
            </a:endParaRPr>
          </a:p>
        </p:txBody>
      </p:sp>
      <p:pic>
        <p:nvPicPr>
          <p:cNvPr id="90118" name="Picture 24" descr="untitled5"/>
          <p:cNvPicPr>
            <a:picLocks noChangeAspect="1" noChangeArrowheads="1"/>
          </p:cNvPicPr>
          <p:nvPr/>
        </p:nvPicPr>
        <p:blipFill>
          <a:blip r:embed="rId4">
            <a:extLst>
              <a:ext uri="{28A0092B-C50C-407E-A947-70E740481C1C}">
                <a14:useLocalDpi xmlns:a14="http://schemas.microsoft.com/office/drawing/2010/main" val="0"/>
              </a:ext>
            </a:extLst>
          </a:blip>
          <a:srcRect l="8037" b="14191"/>
          <a:stretch>
            <a:fillRect/>
          </a:stretch>
        </p:blipFill>
        <p:spPr bwMode="auto">
          <a:xfrm>
            <a:off x="7864475" y="3108325"/>
            <a:ext cx="263842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Retângulo 3"/>
          <p:cNvSpPr>
            <a:spLocks noChangeArrowheads="1"/>
          </p:cNvSpPr>
          <p:nvPr/>
        </p:nvSpPr>
        <p:spPr bwMode="auto">
          <a:xfrm>
            <a:off x="3184525" y="5008563"/>
            <a:ext cx="73183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250000"/>
              </a:lnSpc>
            </a:pPr>
            <a:r>
              <a:rPr lang="pt-BR" altLang="pt-BR" sz="1400" b="1">
                <a:latin typeface="Tahoma" panose="020B0604030504040204" pitchFamily="34" charset="0"/>
                <a:cs typeface="Tahoma" panose="020B0604030504040204" pitchFamily="34" charset="0"/>
              </a:rPr>
              <a:t>Norma Regulamentadora 18 – Indústria da Construção Civil:</a:t>
            </a:r>
            <a:r>
              <a:rPr lang="pt-BR" altLang="pt-BR" sz="1400">
                <a:latin typeface="Tahoma" panose="020B0604030504040204" pitchFamily="34" charset="0"/>
                <a:cs typeface="Tahoma" panose="020B0604030504040204" pitchFamily="34" charset="0"/>
              </a:rPr>
              <a:t> específica para o controle dos riscos no setor da construção civil, onde o </a:t>
            </a:r>
            <a:r>
              <a:rPr lang="pt-BR" altLang="pt-BR" sz="1400" u="sng">
                <a:latin typeface="Tahoma" panose="020B0604030504040204" pitchFamily="34" charset="0"/>
                <a:cs typeface="Tahoma" panose="020B0604030504040204" pitchFamily="34" charset="0"/>
              </a:rPr>
              <a:t>risco de queda é o mais significativo</a:t>
            </a:r>
            <a:r>
              <a:rPr lang="pt-BR" altLang="pt-BR" sz="1400">
                <a:latin typeface="Tahoma" panose="020B0604030504040204" pitchFamily="34" charset="0"/>
                <a:cs typeface="Tahoma" panose="020B0604030504040204" pitchFamily="34" charset="0"/>
              </a:rPr>
              <a:t>, é uma das normas que mais aborda os controles para que esses riscos sejam eliminados ou, no mínimo, controlados. Alguns exemplos:</a:t>
            </a:r>
            <a:endParaRPr lang="pt-BR" altLang="pt-BR" sz="1300" i="1">
              <a:latin typeface="Tahoma" panose="020B0604030504040204" pitchFamily="34" charset="0"/>
              <a:cs typeface="Tahoma" panose="020B0604030504040204" pitchFamily="34" charset="0"/>
            </a:endParaRPr>
          </a:p>
        </p:txBody>
      </p:sp>
      <p:pic>
        <p:nvPicPr>
          <p:cNvPr id="90120" name="Picture 26" descr="imagesCAYNCK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8" y="5214938"/>
            <a:ext cx="2652712"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Normas e Regulamentos Aplicáveis            </a:t>
            </a:r>
          </a:p>
        </p:txBody>
      </p:sp>
      <p:sp>
        <p:nvSpPr>
          <p:cNvPr id="91139" name="Retângulo 3"/>
          <p:cNvSpPr>
            <a:spLocks noChangeArrowheads="1"/>
          </p:cNvSpPr>
          <p:nvPr/>
        </p:nvSpPr>
        <p:spPr bwMode="auto">
          <a:xfrm>
            <a:off x="246063" y="3192463"/>
            <a:ext cx="80692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30000"/>
              </a:lnSpc>
            </a:pPr>
            <a:r>
              <a:rPr lang="pt-BR" altLang="pt-BR" sz="1400" i="1">
                <a:latin typeface="Tahoma" panose="020B0604030504040204" pitchFamily="34" charset="0"/>
              </a:rPr>
              <a:t>- “Os montantes dos andaimes devem possuir </a:t>
            </a:r>
            <a:r>
              <a:rPr lang="pt-BR" altLang="pt-BR" sz="1400" i="1" u="sng">
                <a:latin typeface="Tahoma" panose="020B0604030504040204" pitchFamily="34" charset="0"/>
              </a:rPr>
              <a:t>travamento</a:t>
            </a:r>
            <a:r>
              <a:rPr lang="pt-BR" altLang="pt-BR" sz="1400" i="1">
                <a:latin typeface="Tahoma" panose="020B0604030504040204" pitchFamily="34" charset="0"/>
              </a:rPr>
              <a:t> contra o desencaixe acidental”;</a:t>
            </a:r>
          </a:p>
          <a:p>
            <a:pPr eaLnBrk="1" hangingPunct="1">
              <a:lnSpc>
                <a:spcPct val="130000"/>
              </a:lnSpc>
            </a:pPr>
            <a:endParaRPr lang="pt-BR" altLang="pt-BR" sz="1000" i="1">
              <a:latin typeface="Tahoma" panose="020B0604030504040204" pitchFamily="34" charset="0"/>
            </a:endParaRPr>
          </a:p>
          <a:p>
            <a:pPr eaLnBrk="1" hangingPunct="1">
              <a:lnSpc>
                <a:spcPct val="130000"/>
              </a:lnSpc>
            </a:pPr>
            <a:r>
              <a:rPr lang="pt-BR" altLang="pt-BR" sz="1400" i="1">
                <a:latin typeface="Tahoma" panose="020B0604030504040204" pitchFamily="34" charset="0"/>
              </a:rPr>
              <a:t>- “Os andaimes com rodízios são denominados “móveis”, e suas bases devem possuir </a:t>
            </a:r>
            <a:r>
              <a:rPr lang="pt-BR" altLang="pt-BR" sz="1400" i="1" u="sng">
                <a:latin typeface="Tahoma" panose="020B0604030504040204" pitchFamily="34" charset="0"/>
              </a:rPr>
              <a:t>travas</a:t>
            </a:r>
            <a:r>
              <a:rPr lang="pt-BR" altLang="pt-BR" sz="1400" i="1">
                <a:latin typeface="Tahoma" panose="020B0604030504040204" pitchFamily="34" charset="0"/>
              </a:rPr>
              <a:t>”;</a:t>
            </a:r>
          </a:p>
          <a:p>
            <a:pPr eaLnBrk="1" hangingPunct="1">
              <a:lnSpc>
                <a:spcPct val="130000"/>
              </a:lnSpc>
            </a:pPr>
            <a:endParaRPr lang="pt-BR" altLang="pt-BR" sz="1000" i="1">
              <a:latin typeface="Tahoma" panose="020B0604030504040204" pitchFamily="34" charset="0"/>
            </a:endParaRPr>
          </a:p>
          <a:p>
            <a:pPr eaLnBrk="1" hangingPunct="1">
              <a:lnSpc>
                <a:spcPct val="130000"/>
              </a:lnSpc>
              <a:buFontTx/>
              <a:buChar char="-"/>
            </a:pPr>
            <a:r>
              <a:rPr lang="pt-BR" altLang="pt-BR" sz="1400" i="1">
                <a:latin typeface="Tahoma" panose="020B0604030504040204" pitchFamily="34" charset="0"/>
              </a:rPr>
              <a:t>“Os andaimes que possuem </a:t>
            </a:r>
            <a:r>
              <a:rPr lang="pt-BR" altLang="pt-BR" sz="1400" i="1" u="sng">
                <a:latin typeface="Tahoma" panose="020B0604030504040204" pitchFamily="34" charset="0"/>
              </a:rPr>
              <a:t>sapatas ao invés de rodízios</a:t>
            </a:r>
            <a:r>
              <a:rPr lang="pt-BR" altLang="pt-BR" sz="1400" i="1">
                <a:latin typeface="Tahoma" panose="020B0604030504040204" pitchFamily="34" charset="0"/>
              </a:rPr>
              <a:t> são denominados “simplesmente</a:t>
            </a:r>
          </a:p>
          <a:p>
            <a:pPr eaLnBrk="1" hangingPunct="1">
              <a:lnSpc>
                <a:spcPct val="130000"/>
              </a:lnSpc>
            </a:pPr>
            <a:r>
              <a:rPr lang="pt-BR" altLang="pt-BR" sz="1400" i="1">
                <a:latin typeface="Tahoma" panose="020B0604030504040204" pitchFamily="34" charset="0"/>
              </a:rPr>
              <a:t>apoiados”, e suas bases podem ser </a:t>
            </a:r>
            <a:r>
              <a:rPr lang="pt-BR" altLang="pt-BR" sz="1400" i="1" u="sng">
                <a:latin typeface="Tahoma" panose="020B0604030504040204" pitchFamily="34" charset="0"/>
              </a:rPr>
              <a:t>ajustáveis para adaptação</a:t>
            </a:r>
            <a:r>
              <a:rPr lang="pt-BR" altLang="pt-BR" sz="1400" i="1">
                <a:latin typeface="Tahoma" panose="020B0604030504040204" pitchFamily="34" charset="0"/>
              </a:rPr>
              <a:t> em terrenos irregulares”.</a:t>
            </a:r>
          </a:p>
        </p:txBody>
      </p:sp>
      <p:pic>
        <p:nvPicPr>
          <p:cNvPr id="91140" name="Imagem 1"/>
          <p:cNvPicPr>
            <a:picLocks noChangeAspect="1"/>
          </p:cNvPicPr>
          <p:nvPr/>
        </p:nvPicPr>
        <p:blipFill>
          <a:blip r:embed="rId3">
            <a:extLst>
              <a:ext uri="{28A0092B-C50C-407E-A947-70E740481C1C}">
                <a14:useLocalDpi xmlns:a14="http://schemas.microsoft.com/office/drawing/2010/main" val="0"/>
              </a:ext>
            </a:extLst>
          </a:blip>
          <a:srcRect l="5556" r="6537"/>
          <a:stretch>
            <a:fillRect/>
          </a:stretch>
        </p:blipFill>
        <p:spPr bwMode="auto">
          <a:xfrm>
            <a:off x="9067800" y="3151188"/>
            <a:ext cx="14859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Imagem 6"/>
          <p:cNvPicPr>
            <a:picLocks noChangeAspect="1"/>
          </p:cNvPicPr>
          <p:nvPr/>
        </p:nvPicPr>
        <p:blipFill>
          <a:blip r:embed="rId4">
            <a:extLst>
              <a:ext uri="{28A0092B-C50C-407E-A947-70E740481C1C}">
                <a14:useLocalDpi xmlns:a14="http://schemas.microsoft.com/office/drawing/2010/main" val="0"/>
              </a:ext>
            </a:extLst>
          </a:blip>
          <a:srcRect l="5594" t="5948" r="7056" b="5141"/>
          <a:stretch>
            <a:fillRect/>
          </a:stretch>
        </p:blipFill>
        <p:spPr bwMode="auto">
          <a:xfrm>
            <a:off x="7904163" y="3387725"/>
            <a:ext cx="71913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21" descr="imagesCAGDPNYV"/>
          <p:cNvPicPr>
            <a:picLocks noChangeAspect="1" noChangeArrowheads="1"/>
          </p:cNvPicPr>
          <p:nvPr/>
        </p:nvPicPr>
        <p:blipFill>
          <a:blip r:embed="rId5">
            <a:extLst>
              <a:ext uri="{28A0092B-C50C-407E-A947-70E740481C1C}">
                <a14:useLocalDpi xmlns:a14="http://schemas.microsoft.com/office/drawing/2010/main" val="0"/>
              </a:ext>
            </a:extLst>
          </a:blip>
          <a:srcRect l="20895" t="51981" r="58064" b="28848"/>
          <a:stretch>
            <a:fillRect/>
          </a:stretch>
        </p:blipFill>
        <p:spPr bwMode="auto">
          <a:xfrm>
            <a:off x="7486650" y="2884488"/>
            <a:ext cx="695325" cy="631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1143" name="Imagem 3"/>
          <p:cNvPicPr>
            <a:picLocks noChangeAspect="1"/>
          </p:cNvPicPr>
          <p:nvPr/>
        </p:nvPicPr>
        <p:blipFill>
          <a:blip r:embed="rId6">
            <a:extLst>
              <a:ext uri="{28A0092B-C50C-407E-A947-70E740481C1C}">
                <a14:useLocalDpi xmlns:a14="http://schemas.microsoft.com/office/drawing/2010/main" val="0"/>
              </a:ext>
            </a:extLst>
          </a:blip>
          <a:srcRect l="31046" t="8142" r="28819"/>
          <a:stretch>
            <a:fillRect/>
          </a:stretch>
        </p:blipFill>
        <p:spPr bwMode="auto">
          <a:xfrm>
            <a:off x="7537450" y="4100513"/>
            <a:ext cx="3873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Line 8"/>
          <p:cNvSpPr>
            <a:spLocks noChangeShapeType="1"/>
          </p:cNvSpPr>
          <p:nvPr/>
        </p:nvSpPr>
        <p:spPr bwMode="auto">
          <a:xfrm flipH="1" flipV="1">
            <a:off x="8315325" y="3151188"/>
            <a:ext cx="752475" cy="452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1145" name="Line 8"/>
          <p:cNvSpPr>
            <a:spLocks noChangeShapeType="1"/>
          </p:cNvSpPr>
          <p:nvPr/>
        </p:nvSpPr>
        <p:spPr bwMode="auto">
          <a:xfrm flipH="1" flipV="1">
            <a:off x="8594725" y="4100513"/>
            <a:ext cx="473075" cy="706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1146" name="Retângulo 1"/>
          <p:cNvSpPr>
            <a:spLocks noChangeArrowheads="1"/>
          </p:cNvSpPr>
          <p:nvPr/>
        </p:nvSpPr>
        <p:spPr bwMode="auto">
          <a:xfrm>
            <a:off x="2014538" y="5562600"/>
            <a:ext cx="855345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20000"/>
              </a:lnSpc>
            </a:pPr>
            <a:r>
              <a:rPr lang="pt-BR" altLang="pt-BR" sz="1400" i="1">
                <a:latin typeface="Tahoma" panose="020B0604030504040204" pitchFamily="34" charset="0"/>
              </a:rPr>
              <a:t>- “A </a:t>
            </a:r>
            <a:r>
              <a:rPr lang="pt-BR" altLang="pt-BR" sz="1400" u="sng">
                <a:latin typeface="Tahoma" panose="020B0604030504040204" pitchFamily="34" charset="0"/>
              </a:rPr>
              <a:t>cadeira suspensa</a:t>
            </a:r>
            <a:r>
              <a:rPr lang="pt-BR" altLang="pt-BR" sz="1400">
                <a:latin typeface="Tahoma" panose="020B0604030504040204" pitchFamily="34" charset="0"/>
              </a:rPr>
              <a:t> só</a:t>
            </a:r>
            <a:r>
              <a:rPr lang="pt-BR" altLang="pt-BR" sz="1400" i="1">
                <a:latin typeface="Tahoma" panose="020B0604030504040204" pitchFamily="34" charset="0"/>
              </a:rPr>
              <a:t> pode ser utilizada na </a:t>
            </a:r>
            <a:r>
              <a:rPr lang="pt-BR" altLang="pt-BR" sz="1400" i="1" u="sng">
                <a:latin typeface="Tahoma" panose="020B0604030504040204" pitchFamily="34" charset="0"/>
              </a:rPr>
              <a:t>impossibilidade de instalação de andaime</a:t>
            </a:r>
            <a:r>
              <a:rPr lang="pt-BR" altLang="pt-BR" sz="1400" i="1">
                <a:latin typeface="Tahoma" panose="020B0604030504040204" pitchFamily="34" charset="0"/>
              </a:rPr>
              <a:t>”;</a:t>
            </a:r>
          </a:p>
          <a:p>
            <a:pPr algn="just" eaLnBrk="1" hangingPunct="1">
              <a:lnSpc>
                <a:spcPct val="120000"/>
              </a:lnSpc>
            </a:pPr>
            <a:endParaRPr lang="pt-BR" altLang="pt-BR" sz="1000" i="1">
              <a:latin typeface="Tahoma" panose="020B0604030504040204" pitchFamily="34" charset="0"/>
            </a:endParaRPr>
          </a:p>
          <a:p>
            <a:pPr algn="just" eaLnBrk="1" hangingPunct="1">
              <a:lnSpc>
                <a:spcPct val="120000"/>
              </a:lnSpc>
            </a:pPr>
            <a:r>
              <a:rPr lang="pt-BR" altLang="pt-BR" sz="1400" i="1">
                <a:latin typeface="Tahoma" panose="020B0604030504040204" pitchFamily="34" charset="0"/>
              </a:rPr>
              <a:t>- “A cadeira suspensa deve ser sustentada por meio de </a:t>
            </a:r>
            <a:r>
              <a:rPr lang="pt-BR" altLang="pt-BR" sz="1400" i="1" u="sng">
                <a:latin typeface="Tahoma" panose="020B0604030504040204" pitchFamily="34" charset="0"/>
              </a:rPr>
              <a:t>cabo de aço ou de fibra sintética (corda)</a:t>
            </a:r>
            <a:r>
              <a:rPr lang="pt-BR" altLang="pt-BR" sz="1400" i="1">
                <a:latin typeface="Tahoma" panose="020B0604030504040204" pitchFamily="34" charset="0"/>
              </a:rPr>
              <a:t>”;</a:t>
            </a:r>
          </a:p>
          <a:p>
            <a:pPr algn="just" eaLnBrk="1" hangingPunct="1">
              <a:lnSpc>
                <a:spcPct val="120000"/>
              </a:lnSpc>
            </a:pPr>
            <a:endParaRPr lang="pt-BR" altLang="pt-BR" sz="1000" i="1">
              <a:latin typeface="Tahoma" panose="020B0604030504040204" pitchFamily="34" charset="0"/>
            </a:endParaRPr>
          </a:p>
          <a:p>
            <a:pPr algn="just" eaLnBrk="1" hangingPunct="1">
              <a:lnSpc>
                <a:spcPct val="120000"/>
              </a:lnSpc>
            </a:pPr>
            <a:r>
              <a:rPr lang="pt-BR" altLang="pt-BR" sz="1400" i="1">
                <a:latin typeface="Tahoma" panose="020B0604030504040204" pitchFamily="34" charset="0"/>
              </a:rPr>
              <a:t>- “O trabalhador deve ser conectado a </a:t>
            </a:r>
            <a:r>
              <a:rPr lang="pt-BR" altLang="pt-BR" sz="1400" i="1" u="sng">
                <a:latin typeface="Tahoma" panose="020B0604030504040204" pitchFamily="34" charset="0"/>
              </a:rPr>
              <a:t>cabo independente</a:t>
            </a:r>
            <a:r>
              <a:rPr lang="pt-BR" altLang="pt-BR" sz="1400" i="1">
                <a:latin typeface="Tahoma" panose="020B0604030504040204" pitchFamily="34" charset="0"/>
              </a:rPr>
              <a:t>, através de </a:t>
            </a:r>
            <a:r>
              <a:rPr lang="pt-BR" altLang="pt-BR" sz="1400" i="1" u="sng">
                <a:latin typeface="Tahoma" panose="020B0604030504040204" pitchFamily="34" charset="0"/>
              </a:rPr>
              <a:t>cinto paraquedista e trava-quedas</a:t>
            </a:r>
            <a:r>
              <a:rPr lang="pt-BR" altLang="pt-BR" sz="1400" i="1">
                <a:latin typeface="Tahoma" panose="020B0604030504040204" pitchFamily="34" charset="0"/>
              </a:rPr>
              <a:t>”;</a:t>
            </a:r>
          </a:p>
          <a:p>
            <a:pPr algn="just" eaLnBrk="1" hangingPunct="1">
              <a:lnSpc>
                <a:spcPct val="120000"/>
              </a:lnSpc>
            </a:pPr>
            <a:endParaRPr lang="pt-BR" altLang="pt-BR" sz="1000" i="1">
              <a:latin typeface="Tahoma" panose="020B0604030504040204" pitchFamily="34" charset="0"/>
            </a:endParaRPr>
          </a:p>
          <a:p>
            <a:pPr eaLnBrk="1" hangingPunct="1">
              <a:lnSpc>
                <a:spcPct val="120000"/>
              </a:lnSpc>
            </a:pPr>
            <a:r>
              <a:rPr lang="pt-BR" altLang="pt-BR" sz="1400" i="1">
                <a:latin typeface="Tahoma" panose="020B0604030504040204" pitchFamily="34" charset="0"/>
              </a:rPr>
              <a:t>- “A cadeira suspensa deve dispor de dispositivo de deslocamento com </a:t>
            </a:r>
            <a:r>
              <a:rPr lang="pt-BR" altLang="pt-BR" sz="1400" i="1" u="sng">
                <a:latin typeface="Tahoma" panose="020B0604030504040204" pitchFamily="34" charset="0"/>
              </a:rPr>
              <a:t>dupla trava de segurança</a:t>
            </a:r>
            <a:r>
              <a:rPr lang="pt-BR" altLang="pt-BR" sz="1400" i="1">
                <a:latin typeface="Tahoma" panose="020B0604030504040204" pitchFamily="34" charset="0"/>
              </a:rPr>
              <a:t>”.</a:t>
            </a:r>
          </a:p>
        </p:txBody>
      </p:sp>
      <p:sp>
        <p:nvSpPr>
          <p:cNvPr id="91147" name="Line 8"/>
          <p:cNvSpPr>
            <a:spLocks noChangeShapeType="1"/>
          </p:cNvSpPr>
          <p:nvPr/>
        </p:nvSpPr>
        <p:spPr bwMode="auto">
          <a:xfrm flipH="1" flipV="1">
            <a:off x="7966075" y="4502150"/>
            <a:ext cx="110172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pic>
        <p:nvPicPr>
          <p:cNvPr id="91148" name="Imagem 22"/>
          <p:cNvPicPr>
            <a:picLocks noChangeAspect="1"/>
          </p:cNvPicPr>
          <p:nvPr/>
        </p:nvPicPr>
        <p:blipFill>
          <a:blip r:embed="rId7">
            <a:extLst>
              <a:ext uri="{28A0092B-C50C-407E-A947-70E740481C1C}">
                <a14:useLocalDpi xmlns:a14="http://schemas.microsoft.com/office/drawing/2010/main" val="0"/>
              </a:ext>
            </a:extLst>
          </a:blip>
          <a:srcRect l="27319" t="17329" r="26517" b="4779"/>
          <a:stretch>
            <a:fillRect/>
          </a:stretch>
        </p:blipFill>
        <p:spPr bwMode="auto">
          <a:xfrm>
            <a:off x="307975" y="5468938"/>
            <a:ext cx="100647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9" name="Line 8"/>
          <p:cNvSpPr>
            <a:spLocks noChangeShapeType="1"/>
          </p:cNvSpPr>
          <p:nvPr/>
        </p:nvSpPr>
        <p:spPr bwMode="auto">
          <a:xfrm>
            <a:off x="1293813" y="5937250"/>
            <a:ext cx="781050" cy="682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1150" name="Freeform 39"/>
          <p:cNvSpPr>
            <a:spLocks/>
          </p:cNvSpPr>
          <p:nvPr/>
        </p:nvSpPr>
        <p:spPr bwMode="auto">
          <a:xfrm>
            <a:off x="663575" y="5046663"/>
            <a:ext cx="1350963" cy="1004887"/>
          </a:xfrm>
          <a:custGeom>
            <a:avLst/>
            <a:gdLst>
              <a:gd name="T0" fmla="*/ 0 w 794"/>
              <a:gd name="T1" fmla="*/ 2147483647 h 633"/>
              <a:gd name="T2" fmla="*/ 2147483647 w 794"/>
              <a:gd name="T3" fmla="*/ 2147483647 h 633"/>
              <a:gd name="T4" fmla="*/ 2147483647 w 794"/>
              <a:gd name="T5" fmla="*/ 2147483647 h 633"/>
              <a:gd name="T6" fmla="*/ 0 60000 65536"/>
              <a:gd name="T7" fmla="*/ 0 60000 65536"/>
              <a:gd name="T8" fmla="*/ 0 60000 65536"/>
              <a:gd name="T9" fmla="*/ 0 w 794"/>
              <a:gd name="T10" fmla="*/ 0 h 633"/>
              <a:gd name="T11" fmla="*/ 794 w 794"/>
              <a:gd name="T12" fmla="*/ 633 h 633"/>
            </a:gdLst>
            <a:ahLst/>
            <a:cxnLst>
              <a:cxn ang="T6">
                <a:pos x="T0" y="T1"/>
              </a:cxn>
              <a:cxn ang="T7">
                <a:pos x="T2" y="T3"/>
              </a:cxn>
              <a:cxn ang="T8">
                <a:pos x="T4" y="T5"/>
              </a:cxn>
            </a:cxnLst>
            <a:rect l="T9" t="T10" r="T11" b="T12"/>
            <a:pathLst>
              <a:path w="794" h="633">
                <a:moveTo>
                  <a:pt x="0" y="236"/>
                </a:moveTo>
                <a:cubicBezTo>
                  <a:pt x="161" y="118"/>
                  <a:pt x="322" y="0"/>
                  <a:pt x="454" y="66"/>
                </a:cubicBezTo>
                <a:cubicBezTo>
                  <a:pt x="586" y="132"/>
                  <a:pt x="690" y="382"/>
                  <a:pt x="794" y="633"/>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en-US"/>
          </a:p>
        </p:txBody>
      </p:sp>
      <p:pic>
        <p:nvPicPr>
          <p:cNvPr id="91151" name="Imagem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5600" y="1066800"/>
            <a:ext cx="2287588"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2" name="Retângulo 1"/>
          <p:cNvSpPr>
            <a:spLocks noChangeArrowheads="1"/>
          </p:cNvSpPr>
          <p:nvPr/>
        </p:nvSpPr>
        <p:spPr bwMode="auto">
          <a:xfrm>
            <a:off x="2914650" y="1000125"/>
            <a:ext cx="7521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20000"/>
              </a:lnSpc>
              <a:buFontTx/>
              <a:buChar char="-"/>
            </a:pPr>
            <a:r>
              <a:rPr lang="pt-BR" altLang="pt-BR" sz="1400" i="1">
                <a:latin typeface="Tahoma" panose="020B0604030504040204" pitchFamily="34" charset="0"/>
              </a:rPr>
              <a:t>“As edificações com 4 ou mais pavimentos (ou altura ≥ 12m) devem</a:t>
            </a:r>
          </a:p>
          <a:p>
            <a:pPr algn="just" eaLnBrk="1" hangingPunct="1">
              <a:lnSpc>
                <a:spcPct val="120000"/>
              </a:lnSpc>
            </a:pPr>
            <a:r>
              <a:rPr lang="pt-BR" altLang="pt-BR" sz="1400" i="1">
                <a:latin typeface="Tahoma" panose="020B0604030504040204" pitchFamily="34" charset="0"/>
              </a:rPr>
              <a:t>possuir </a:t>
            </a:r>
            <a:r>
              <a:rPr lang="pt-BR" altLang="pt-BR" sz="1400" i="1" u="sng">
                <a:latin typeface="Tahoma" panose="020B0604030504040204" pitchFamily="34" charset="0"/>
              </a:rPr>
              <a:t>pontos para ancoragem</a:t>
            </a:r>
            <a:r>
              <a:rPr lang="pt-BR" altLang="pt-BR" sz="1400" i="1">
                <a:latin typeface="Tahoma" panose="020B0604030504040204" pitchFamily="34" charset="0"/>
              </a:rPr>
              <a:t> de andaimes e de cabos de segurança,</a:t>
            </a:r>
          </a:p>
          <a:p>
            <a:pPr algn="just" eaLnBrk="1" hangingPunct="1">
              <a:lnSpc>
                <a:spcPct val="120000"/>
              </a:lnSpc>
            </a:pPr>
            <a:r>
              <a:rPr lang="pt-BR" altLang="pt-BR" sz="1400" i="1">
                <a:latin typeface="Tahoma" panose="020B0604030504040204" pitchFamily="34" charset="0"/>
              </a:rPr>
              <a:t>para conexão de cinto pára-quedista, cadeira suspensa etc”; </a:t>
            </a:r>
          </a:p>
          <a:p>
            <a:pPr algn="just" eaLnBrk="1" hangingPunct="1">
              <a:lnSpc>
                <a:spcPct val="120000"/>
              </a:lnSpc>
            </a:pPr>
            <a:endParaRPr lang="pt-BR" altLang="pt-BR" sz="1000" i="1">
              <a:latin typeface="Tahoma" panose="020B0604030504040204" pitchFamily="34" charset="0"/>
            </a:endParaRPr>
          </a:p>
          <a:p>
            <a:pPr algn="just" eaLnBrk="1" hangingPunct="1">
              <a:lnSpc>
                <a:spcPct val="120000"/>
              </a:lnSpc>
            </a:pPr>
            <a:r>
              <a:rPr lang="pt-BR" altLang="pt-BR" sz="1400" i="1">
                <a:latin typeface="Tahoma" panose="020B0604030504040204" pitchFamily="34" charset="0"/>
              </a:rPr>
              <a:t>- “Os pontos devem suportar uma </a:t>
            </a:r>
            <a:r>
              <a:rPr lang="pt-BR" altLang="pt-BR" sz="1400" i="1" u="sng">
                <a:latin typeface="Tahoma" panose="020B0604030504040204" pitchFamily="34" charset="0"/>
              </a:rPr>
              <a:t>carga de 1.500Kgf</a:t>
            </a:r>
            <a:r>
              <a:rPr lang="pt-BR" altLang="pt-BR" sz="1400" i="1">
                <a:latin typeface="Tahoma" panose="020B0604030504040204" pitchFamily="34" charset="0"/>
              </a:rPr>
              <a:t>, constar do projeto estrutural da edificação, ser dispostos de modo a atender todo o perímetro da edificação e possuir </a:t>
            </a:r>
            <a:r>
              <a:rPr lang="pt-BR" altLang="pt-BR" sz="1400" i="1" u="sng">
                <a:latin typeface="Tahoma" panose="020B0604030504040204" pitchFamily="34" charset="0"/>
              </a:rPr>
              <a:t>indicação do CNPJ</a:t>
            </a:r>
            <a:r>
              <a:rPr lang="pt-BR" altLang="pt-BR" sz="1400" i="1">
                <a:latin typeface="Tahoma" panose="020B0604030504040204" pitchFamily="34" charset="0"/>
              </a:rPr>
              <a:t> do fabricante”.</a:t>
            </a:r>
          </a:p>
        </p:txBody>
      </p:sp>
      <p:pic>
        <p:nvPicPr>
          <p:cNvPr id="91153" name="Imagem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74100" y="1128713"/>
            <a:ext cx="18367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4" name="Freeform 22"/>
          <p:cNvSpPr>
            <a:spLocks/>
          </p:cNvSpPr>
          <p:nvPr/>
        </p:nvSpPr>
        <p:spPr bwMode="auto">
          <a:xfrm>
            <a:off x="26988" y="6302375"/>
            <a:ext cx="2020887" cy="939800"/>
          </a:xfrm>
          <a:custGeom>
            <a:avLst/>
            <a:gdLst>
              <a:gd name="T0" fmla="*/ 2147483647 w 1273"/>
              <a:gd name="T1" fmla="*/ 0 h 592"/>
              <a:gd name="T2" fmla="*/ 2147483647 w 1273"/>
              <a:gd name="T3" fmla="*/ 2147483647 h 592"/>
              <a:gd name="T4" fmla="*/ 2147483647 w 1273"/>
              <a:gd name="T5" fmla="*/ 2147483647 h 592"/>
              <a:gd name="T6" fmla="*/ 0 60000 65536"/>
              <a:gd name="T7" fmla="*/ 0 60000 65536"/>
              <a:gd name="T8" fmla="*/ 0 60000 65536"/>
              <a:gd name="T9" fmla="*/ 0 w 1273"/>
              <a:gd name="T10" fmla="*/ 0 h 592"/>
              <a:gd name="T11" fmla="*/ 1273 w 1273"/>
              <a:gd name="T12" fmla="*/ 592 h 592"/>
            </a:gdLst>
            <a:ahLst/>
            <a:cxnLst>
              <a:cxn ang="T6">
                <a:pos x="T0" y="T1"/>
              </a:cxn>
              <a:cxn ang="T7">
                <a:pos x="T2" y="T3"/>
              </a:cxn>
              <a:cxn ang="T8">
                <a:pos x="T4" y="T5"/>
              </a:cxn>
            </a:cxnLst>
            <a:rect l="T9" t="T10" r="T11" b="T12"/>
            <a:pathLst>
              <a:path w="1273" h="592">
                <a:moveTo>
                  <a:pt x="231" y="0"/>
                </a:moveTo>
                <a:cubicBezTo>
                  <a:pt x="115" y="214"/>
                  <a:pt x="0" y="428"/>
                  <a:pt x="174" y="510"/>
                </a:cubicBezTo>
                <a:cubicBezTo>
                  <a:pt x="348" y="592"/>
                  <a:pt x="810" y="542"/>
                  <a:pt x="1273" y="49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en-US"/>
          </a:p>
        </p:txBody>
      </p:sp>
      <p:sp>
        <p:nvSpPr>
          <p:cNvPr id="91155" name="CaixaDeTexto 1">
            <a:hlinkClick r:id="rId10" action="ppaction://hlinkfile"/>
          </p:cNvPr>
          <p:cNvSpPr txBox="1">
            <a:spLocks noChangeArrowheads="1"/>
          </p:cNvSpPr>
          <p:nvPr/>
        </p:nvSpPr>
        <p:spPr bwMode="auto">
          <a:xfrm>
            <a:off x="9550400" y="5397500"/>
            <a:ext cx="94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VD-02</a:t>
            </a:r>
          </a:p>
        </p:txBody>
      </p:sp>
      <p:sp>
        <p:nvSpPr>
          <p:cNvPr id="91156" name="CaixaDeTexto 2">
            <a:hlinkClick r:id="rId11" action="ppaction://hlinkfile"/>
          </p:cNvPr>
          <p:cNvSpPr txBox="1">
            <a:spLocks noChangeArrowheads="1"/>
          </p:cNvSpPr>
          <p:nvPr/>
        </p:nvSpPr>
        <p:spPr bwMode="auto">
          <a:xfrm>
            <a:off x="8262938" y="5099050"/>
            <a:ext cx="985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VD-14</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Normas e Regulamentos Aplicáveis            </a:t>
            </a:r>
          </a:p>
        </p:txBody>
      </p:sp>
      <p:sp>
        <p:nvSpPr>
          <p:cNvPr id="92163" name="Retângulo 5"/>
          <p:cNvSpPr>
            <a:spLocks noChangeArrowheads="1"/>
          </p:cNvSpPr>
          <p:nvPr/>
        </p:nvSpPr>
        <p:spPr bwMode="auto">
          <a:xfrm>
            <a:off x="214313" y="5032375"/>
            <a:ext cx="7289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70000"/>
              </a:lnSpc>
            </a:pPr>
            <a:r>
              <a:rPr lang="pt-BR" altLang="pt-BR" sz="1400" b="1">
                <a:latin typeface="Tahoma" panose="020B0604030504040204" pitchFamily="34" charset="0"/>
                <a:cs typeface="Tahoma" panose="020B0604030504040204" pitchFamily="34" charset="0"/>
              </a:rPr>
              <a:t>Norma Regulamentadora 10 - Serviços com Eletricidade:</a:t>
            </a:r>
            <a:r>
              <a:rPr lang="pt-BR" altLang="pt-BR" sz="1400">
                <a:latin typeface="Tahoma" panose="020B0604030504040204" pitchFamily="34" charset="0"/>
                <a:cs typeface="Tahoma" panose="020B0604030504040204" pitchFamily="34" charset="0"/>
              </a:rPr>
              <a:t> específica para o controle dos riscos elétricos, faz breve menção aos </a:t>
            </a:r>
            <a:r>
              <a:rPr lang="pt-BR" altLang="pt-BR" sz="1400" u="sng">
                <a:latin typeface="Tahoma" panose="020B0604030504040204" pitchFamily="34" charset="0"/>
                <a:cs typeface="Tahoma" panose="020B0604030504040204" pitchFamily="34" charset="0"/>
              </a:rPr>
              <a:t>riscos de queda</a:t>
            </a:r>
            <a:r>
              <a:rPr lang="pt-BR" altLang="pt-BR" sz="1400">
                <a:latin typeface="Tahoma" panose="020B0604030504040204" pitchFamily="34" charset="0"/>
                <a:cs typeface="Tahoma" panose="020B0604030504040204" pitchFamily="34" charset="0"/>
              </a:rPr>
              <a:t> – </a:t>
            </a:r>
            <a:r>
              <a:rPr lang="pt-BR" altLang="pt-BR" sz="1400" i="1">
                <a:latin typeface="Tahoma" panose="020B0604030504040204" pitchFamily="34" charset="0"/>
                <a:cs typeface="Tahoma" panose="020B0604030504040204" pitchFamily="34" charset="0"/>
              </a:rPr>
              <a:t>“Em todas as intervenções em instalações elétricas devem ser adotadas </a:t>
            </a:r>
            <a:r>
              <a:rPr lang="pt-BR" altLang="pt-BR" sz="1400" i="1" u="sng">
                <a:latin typeface="Tahoma" panose="020B0604030504040204" pitchFamily="34" charset="0"/>
                <a:cs typeface="Tahoma" panose="020B0604030504040204" pitchFamily="34" charset="0"/>
              </a:rPr>
              <a:t>medidas preventivas de controle</a:t>
            </a:r>
            <a:r>
              <a:rPr lang="pt-BR" altLang="pt-BR" sz="1400" i="1">
                <a:latin typeface="Tahoma" panose="020B0604030504040204" pitchFamily="34" charset="0"/>
                <a:cs typeface="Tahoma" panose="020B0604030504040204" pitchFamily="34" charset="0"/>
              </a:rPr>
              <a:t> do risco elétrico e de </a:t>
            </a:r>
            <a:r>
              <a:rPr lang="pt-BR" altLang="pt-BR" sz="1400" i="1" u="sng">
                <a:latin typeface="Tahoma" panose="020B0604030504040204" pitchFamily="34" charset="0"/>
                <a:cs typeface="Tahoma" panose="020B0604030504040204" pitchFamily="34" charset="0"/>
              </a:rPr>
              <a:t>outros riscos adicionais</a:t>
            </a:r>
            <a:r>
              <a:rPr lang="pt-BR" altLang="pt-BR" sz="1400" i="1">
                <a:latin typeface="Tahoma" panose="020B0604030504040204" pitchFamily="34" charset="0"/>
                <a:cs typeface="Tahoma" panose="020B0604030504040204" pitchFamily="34" charset="0"/>
              </a:rPr>
              <a:t>, de forma a garantir a segurança e a saúde no trabalho”.</a:t>
            </a:r>
          </a:p>
          <a:p>
            <a:pPr algn="just" eaLnBrk="1" hangingPunct="1">
              <a:lnSpc>
                <a:spcPct val="170000"/>
              </a:lnSpc>
            </a:pPr>
            <a:r>
              <a:rPr lang="pt-BR" altLang="pt-BR" sz="1400">
                <a:solidFill>
                  <a:srgbClr val="FF0000"/>
                </a:solidFill>
                <a:latin typeface="Tahoma" panose="020B0604030504040204" pitchFamily="34" charset="0"/>
                <a:cs typeface="Tahoma" panose="020B0604030504040204" pitchFamily="34" charset="0"/>
              </a:rPr>
              <a:t>Vejamos como andam as fatalidades devido a quedas de estruturas nesse setor.</a:t>
            </a:r>
          </a:p>
        </p:txBody>
      </p:sp>
      <p:pic>
        <p:nvPicPr>
          <p:cNvPr id="92164" name="Picture 7" descr="Imagem2"/>
          <p:cNvPicPr>
            <a:picLocks noChangeAspect="1" noChangeArrowheads="1"/>
          </p:cNvPicPr>
          <p:nvPr/>
        </p:nvPicPr>
        <p:blipFill>
          <a:blip r:embed="rId3">
            <a:lum bright="30000" contrast="36000"/>
            <a:extLst>
              <a:ext uri="{28A0092B-C50C-407E-A947-70E740481C1C}">
                <a14:useLocalDpi xmlns:a14="http://schemas.microsoft.com/office/drawing/2010/main" val="0"/>
              </a:ext>
            </a:extLst>
          </a:blip>
          <a:srcRect t="9309" r="6427" b="-1263"/>
          <a:stretch>
            <a:fillRect/>
          </a:stretch>
        </p:blipFill>
        <p:spPr bwMode="auto">
          <a:xfrm>
            <a:off x="7699375" y="5207000"/>
            <a:ext cx="27892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tângulo 1"/>
          <p:cNvSpPr>
            <a:spLocks noChangeArrowheads="1"/>
          </p:cNvSpPr>
          <p:nvPr/>
        </p:nvSpPr>
        <p:spPr bwMode="auto">
          <a:xfrm>
            <a:off x="3489325" y="1003300"/>
            <a:ext cx="707548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b="1">
                <a:latin typeface="Tahoma" panose="020B0604030504040204" pitchFamily="34" charset="0"/>
                <a:cs typeface="Tahoma" panose="020B0604030504040204" pitchFamily="34" charset="0"/>
              </a:rPr>
              <a:t>Norma Regulamentadora 12 (ANEXO XII)</a:t>
            </a:r>
            <a:r>
              <a:rPr lang="pt-BR" altLang="pt-BR" sz="1400">
                <a:latin typeface="Tahoma" panose="020B0604030504040204" pitchFamily="34" charset="0"/>
                <a:cs typeface="Tahoma" panose="020B0604030504040204" pitchFamily="34" charset="0"/>
              </a:rPr>
              <a:t> -</a:t>
            </a:r>
            <a:r>
              <a:rPr lang="pt-BR" altLang="pt-BR" sz="1400" b="1">
                <a:latin typeface="Tahoma" panose="020B0604030504040204" pitchFamily="34" charset="0"/>
                <a:cs typeface="Tahoma" panose="020B0604030504040204" pitchFamily="34" charset="0"/>
              </a:rPr>
              <a:t> Equipamentos para Elevação de Pessoas e Realização de Trabalho em Altura:</a:t>
            </a:r>
            <a:r>
              <a:rPr lang="pt-BR" altLang="pt-BR" sz="1400">
                <a:latin typeface="Tahoma" panose="020B0604030504040204" pitchFamily="34" charset="0"/>
                <a:cs typeface="Tahoma" panose="020B0604030504040204" pitchFamily="34" charset="0"/>
              </a:rPr>
              <a:t> Trata-se de legislação publicada em dezembro de 2.011 e que </a:t>
            </a:r>
            <a:r>
              <a:rPr lang="pt-BR" altLang="pt-BR" sz="1400">
                <a:solidFill>
                  <a:srgbClr val="0000FF"/>
                </a:solidFill>
                <a:latin typeface="Tahoma" panose="020B0604030504040204" pitchFamily="34" charset="0"/>
                <a:cs typeface="Tahoma" panose="020B0604030504040204" pitchFamily="34" charset="0"/>
              </a:rPr>
              <a:t>impacta diretamente nas cestas aéreas utilizadas no Grupo CPFL. Os gestores desses equipamentos devem providenciar a instalação de alguns dispositivos, caso ainda não existam</a:t>
            </a:r>
            <a:r>
              <a:rPr lang="pt-BR" altLang="pt-BR" sz="1400">
                <a:latin typeface="Tahoma" panose="020B0604030504040204" pitchFamily="34" charset="0"/>
                <a:cs typeface="Tahoma" panose="020B0604030504040204" pitchFamily="34" charset="0"/>
              </a:rPr>
              <a:t>. Exemplos:</a:t>
            </a:r>
          </a:p>
        </p:txBody>
      </p:sp>
      <p:pic>
        <p:nvPicPr>
          <p:cNvPr id="92166"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313" y="1119188"/>
            <a:ext cx="30226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Retângulo 1"/>
          <p:cNvSpPr>
            <a:spLocks noChangeArrowheads="1"/>
          </p:cNvSpPr>
          <p:nvPr/>
        </p:nvSpPr>
        <p:spPr bwMode="auto">
          <a:xfrm>
            <a:off x="261938" y="2903538"/>
            <a:ext cx="10212387"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i="1">
                <a:latin typeface="Tahoma" panose="020B0604030504040204" pitchFamily="34" charset="0"/>
                <a:cs typeface="Tahoma" panose="020B0604030504040204" pitchFamily="34" charset="0"/>
              </a:rPr>
              <a:t>- “</a:t>
            </a:r>
            <a:r>
              <a:rPr lang="pt-BR" altLang="pt-BR" sz="1400" i="1" u="sng">
                <a:latin typeface="Tahoma" panose="020B0604030504040204" pitchFamily="34" charset="0"/>
                <a:cs typeface="Tahoma" panose="020B0604030504040204" pitchFamily="34" charset="0"/>
              </a:rPr>
              <a:t>Ancoragem para cinto de segurança</a:t>
            </a:r>
            <a:r>
              <a:rPr lang="pt-BR" altLang="pt-BR" sz="1400" i="1">
                <a:latin typeface="Tahoma" panose="020B0604030504040204" pitchFamily="34" charset="0"/>
                <a:cs typeface="Tahoma" panose="020B0604030504040204" pitchFamily="34" charset="0"/>
              </a:rPr>
              <a:t> tipo paraquedista, conforme projeto e sinalização do fabricante”;</a:t>
            </a:r>
          </a:p>
          <a:p>
            <a:pPr algn="just" eaLnBrk="1" hangingPunct="1"/>
            <a:endParaRPr lang="pt-BR" altLang="pt-BR" sz="1000" i="1">
              <a:latin typeface="Tahoma" panose="020B0604030504040204" pitchFamily="34" charset="0"/>
              <a:cs typeface="Tahoma" panose="020B0604030504040204" pitchFamily="34" charset="0"/>
            </a:endParaRPr>
          </a:p>
          <a:p>
            <a:pPr algn="just" eaLnBrk="1" hangingPunct="1"/>
            <a:r>
              <a:rPr lang="pt-BR" altLang="pt-BR" sz="1400" i="1">
                <a:latin typeface="Tahoma" panose="020B0604030504040204" pitchFamily="34" charset="0"/>
                <a:cs typeface="Tahoma" panose="020B0604030504040204" pitchFamily="34" charset="0"/>
              </a:rPr>
              <a:t>- “</a:t>
            </a:r>
            <a:r>
              <a:rPr lang="pt-BR" altLang="pt-BR" sz="1400" i="1" u="sng">
                <a:latin typeface="Tahoma" panose="020B0604030504040204" pitchFamily="34" charset="0"/>
                <a:cs typeface="Tahoma" panose="020B0604030504040204" pitchFamily="34" charset="0"/>
              </a:rPr>
              <a:t>Válvulas de retenção</a:t>
            </a:r>
            <a:r>
              <a:rPr lang="pt-BR" altLang="pt-BR" sz="1400" i="1">
                <a:latin typeface="Tahoma" panose="020B0604030504040204" pitchFamily="34" charset="0"/>
                <a:cs typeface="Tahoma" panose="020B0604030504040204" pitchFamily="34" charset="0"/>
              </a:rPr>
              <a:t> nos cilindros hidráulicos, para evitar acidentes em caso de perda de pressão no sistema hidráulico”;</a:t>
            </a:r>
          </a:p>
          <a:p>
            <a:pPr algn="just" eaLnBrk="1" hangingPunct="1"/>
            <a:endParaRPr lang="pt-BR" altLang="pt-BR" sz="1000" i="1">
              <a:latin typeface="Tahoma" panose="020B0604030504040204" pitchFamily="34" charset="0"/>
              <a:cs typeface="Tahoma" panose="020B0604030504040204" pitchFamily="34" charset="0"/>
            </a:endParaRPr>
          </a:p>
          <a:p>
            <a:pPr algn="just" eaLnBrk="1" hangingPunct="1"/>
            <a:r>
              <a:rPr lang="pt-BR" altLang="pt-BR" sz="1400" i="1">
                <a:latin typeface="Tahoma" panose="020B0604030504040204" pitchFamily="34" charset="0"/>
                <a:cs typeface="Tahoma" panose="020B0604030504040204" pitchFamily="34" charset="0"/>
              </a:rPr>
              <a:t>- “Sistema estabilizador, com </a:t>
            </a:r>
            <a:r>
              <a:rPr lang="pt-BR" altLang="pt-BR" sz="1400" i="1" u="sng">
                <a:latin typeface="Tahoma" panose="020B0604030504040204" pitchFamily="34" charset="0"/>
                <a:cs typeface="Tahoma" panose="020B0604030504040204" pitchFamily="34" charset="0"/>
              </a:rPr>
              <a:t>indicador de inclinação instalado</a:t>
            </a:r>
            <a:r>
              <a:rPr lang="pt-BR" altLang="pt-BR" sz="1400" i="1">
                <a:latin typeface="Tahoma" panose="020B0604030504040204" pitchFamily="34" charset="0"/>
                <a:cs typeface="Tahoma" panose="020B0604030504040204" pitchFamily="34" charset="0"/>
              </a:rPr>
              <a:t> em local que permita a sua visualização durante a operação dos estabilizadores, para mostrar se o equipamento está posicionado dentro dos limites de inclinação permitidos pelo fabricante”;</a:t>
            </a:r>
          </a:p>
          <a:p>
            <a:pPr algn="just" eaLnBrk="1" hangingPunct="1"/>
            <a:endParaRPr lang="pt-BR" altLang="pt-BR" sz="1000" i="1">
              <a:latin typeface="Tahoma" panose="020B0604030504040204" pitchFamily="34" charset="0"/>
              <a:cs typeface="Tahoma" panose="020B0604030504040204" pitchFamily="34" charset="0"/>
            </a:endParaRPr>
          </a:p>
          <a:p>
            <a:pPr algn="just" eaLnBrk="1" hangingPunct="1"/>
            <a:r>
              <a:rPr lang="pt-BR" altLang="pt-BR" sz="1400" i="1">
                <a:latin typeface="Tahoma" panose="020B0604030504040204" pitchFamily="34" charset="0"/>
                <a:cs typeface="Tahoma" panose="020B0604030504040204" pitchFamily="34" charset="0"/>
              </a:rPr>
              <a:t>- “</a:t>
            </a:r>
            <a:r>
              <a:rPr lang="pt-BR" altLang="pt-BR" sz="1400" i="1" u="sng">
                <a:latin typeface="Tahoma" panose="020B0604030504040204" pitchFamily="34" charset="0"/>
                <a:cs typeface="Tahoma" panose="020B0604030504040204" pitchFamily="34" charset="0"/>
              </a:rPr>
              <a:t>Sistema que impeça a operação das sapatas</a:t>
            </a:r>
            <a:r>
              <a:rPr lang="pt-BR" altLang="pt-BR" sz="1400" i="1">
                <a:latin typeface="Tahoma" panose="020B0604030504040204" pitchFamily="34" charset="0"/>
                <a:cs typeface="Tahoma" panose="020B0604030504040204" pitchFamily="34" charset="0"/>
              </a:rPr>
              <a:t> estabilizadoras sem o </a:t>
            </a:r>
            <a:r>
              <a:rPr lang="pt-BR" altLang="pt-BR" sz="1400" i="1" u="sng">
                <a:latin typeface="Tahoma" panose="020B0604030504040204" pitchFamily="34" charset="0"/>
                <a:cs typeface="Tahoma" panose="020B0604030504040204" pitchFamily="34" charset="0"/>
              </a:rPr>
              <a:t>prévio recolhimento do braço móvel</a:t>
            </a:r>
            <a:r>
              <a:rPr lang="pt-BR" altLang="pt-BR" sz="1400" i="1">
                <a:latin typeface="Tahoma" panose="020B0604030504040204" pitchFamily="34" charset="0"/>
                <a:cs typeface="Tahoma" panose="020B0604030504040204" pitchFamily="34" charset="0"/>
              </a:rPr>
              <a:t> para uma posição segura de transporte.</a:t>
            </a:r>
          </a:p>
        </p:txBody>
      </p:sp>
      <p:sp>
        <p:nvSpPr>
          <p:cNvPr id="92168" name="CaixaDeTexto 1">
            <a:hlinkClick r:id="rId5" action="ppaction://hlinkfile"/>
          </p:cNvPr>
          <p:cNvSpPr txBox="1">
            <a:spLocks noChangeArrowheads="1"/>
          </p:cNvSpPr>
          <p:nvPr/>
        </p:nvSpPr>
        <p:spPr bwMode="auto">
          <a:xfrm>
            <a:off x="8855075" y="252095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VD-24</a:t>
            </a:r>
          </a:p>
        </p:txBody>
      </p:sp>
      <p:sp>
        <p:nvSpPr>
          <p:cNvPr id="92169" name="CaixaDeTexto 1">
            <a:hlinkClick r:id="rId6" action="ppaction://hlinkfile"/>
          </p:cNvPr>
          <p:cNvSpPr txBox="1">
            <a:spLocks noChangeArrowheads="1"/>
          </p:cNvSpPr>
          <p:nvPr/>
        </p:nvSpPr>
        <p:spPr bwMode="auto">
          <a:xfrm>
            <a:off x="6694488" y="4591050"/>
            <a:ext cx="1169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en-US"/>
              <a:t>Fot-25</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8"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Setor Elétrico Brasileiro x Acidentes por Queda de Altura</a:t>
            </a:r>
          </a:p>
        </p:txBody>
      </p:sp>
      <p:pic>
        <p:nvPicPr>
          <p:cNvPr id="1029" name="Imagem 2"/>
          <p:cNvPicPr>
            <a:picLocks noChangeAspect="1"/>
          </p:cNvPicPr>
          <p:nvPr/>
        </p:nvPicPr>
        <p:blipFill>
          <a:blip r:embed="rId4">
            <a:extLst>
              <a:ext uri="{28A0092B-C50C-407E-A947-70E740481C1C}">
                <a14:useLocalDpi xmlns:a14="http://schemas.microsoft.com/office/drawing/2010/main" val="0"/>
              </a:ext>
            </a:extLst>
          </a:blip>
          <a:srcRect l="17729" t="10217" r="20663" b="2589"/>
          <a:stretch>
            <a:fillRect/>
          </a:stretch>
        </p:blipFill>
        <p:spPr bwMode="auto">
          <a:xfrm>
            <a:off x="5794375" y="2138363"/>
            <a:ext cx="4703763"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CaixaDeTexto 4"/>
          <p:cNvSpPr txBox="1">
            <a:spLocks noChangeArrowheads="1"/>
          </p:cNvSpPr>
          <p:nvPr/>
        </p:nvSpPr>
        <p:spPr bwMode="auto">
          <a:xfrm>
            <a:off x="222250" y="5243513"/>
            <a:ext cx="6923088" cy="2292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                  -</a:t>
            </a:r>
            <a:r>
              <a:rPr lang="pt-BR" altLang="pt-BR" sz="1400">
                <a:latin typeface="Tahoma" panose="020B0604030504040204" pitchFamily="34" charset="0"/>
                <a:cs typeface="Tahoma" panose="020B0604030504040204" pitchFamily="34" charset="0"/>
              </a:rPr>
              <a:t> 29 x 129 fatalidades (</a:t>
            </a:r>
            <a:r>
              <a:rPr lang="pt-BR" altLang="pt-BR" sz="1400" u="sng">
                <a:latin typeface="Tahoma" panose="020B0604030504040204" pitchFamily="34" charset="0"/>
                <a:cs typeface="Tahoma" panose="020B0604030504040204" pitchFamily="34" charset="0"/>
              </a:rPr>
              <a:t>4,4 vezes maior</a:t>
            </a:r>
            <a:r>
              <a:rPr lang="pt-BR" altLang="pt-BR" sz="1400">
                <a:latin typeface="Tahoma" panose="020B0604030504040204" pitchFamily="34" charset="0"/>
                <a:cs typeface="Tahoma" panose="020B0604030504040204" pitchFamily="34" charset="0"/>
              </a:rPr>
              <a:t> com empregados terceirizados);</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latin typeface="Tahoma" panose="020B0604030504040204" pitchFamily="34" charset="0"/>
                <a:cs typeface="Tahoma" panose="020B0604030504040204" pitchFamily="34" charset="0"/>
              </a:rPr>
              <a:t>                 - </a:t>
            </a:r>
            <a:r>
              <a:rPr lang="pt-BR" altLang="pt-BR" sz="1400" u="sng">
                <a:latin typeface="Tahoma" panose="020B0604030504040204" pitchFamily="34" charset="0"/>
                <a:cs typeface="Tahoma" panose="020B0604030504040204" pitchFamily="34" charset="0"/>
              </a:rPr>
              <a:t>Origem elétrica</a:t>
            </a:r>
            <a:r>
              <a:rPr lang="pt-BR" altLang="pt-BR" sz="1400">
                <a:latin typeface="Tahoma" panose="020B0604030504040204" pitchFamily="34" charset="0"/>
                <a:cs typeface="Tahoma" panose="020B0604030504040204" pitchFamily="34" charset="0"/>
              </a:rPr>
              <a:t> é a principal causa das mortes (</a:t>
            </a:r>
            <a:r>
              <a:rPr lang="pt-BR" altLang="pt-BR" sz="1400">
                <a:latin typeface="MS Reference Sans Serif" panose="020B0604030504040204" pitchFamily="34" charset="0"/>
                <a:cs typeface="Tahoma" panose="020B0604030504040204" pitchFamily="34" charset="0"/>
              </a:rPr>
              <a:t>≈ </a:t>
            </a:r>
            <a:r>
              <a:rPr lang="pt-BR" altLang="pt-BR" sz="1400">
                <a:latin typeface="Tahoma" panose="020B0604030504040204" pitchFamily="34" charset="0"/>
                <a:cs typeface="Tahoma" panose="020B0604030504040204" pitchFamily="34" charset="0"/>
              </a:rPr>
              <a:t>50%);</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latin typeface="Tahoma" panose="020B0604030504040204" pitchFamily="34" charset="0"/>
                <a:cs typeface="Tahoma" panose="020B0604030504040204" pitchFamily="34" charset="0"/>
              </a:rPr>
              <a:t>                 - </a:t>
            </a:r>
            <a:r>
              <a:rPr lang="pt-BR" altLang="pt-BR" sz="1400" u="sng">
                <a:latin typeface="Tahoma" panose="020B0604030504040204" pitchFamily="34" charset="0"/>
                <a:cs typeface="Tahoma" panose="020B0604030504040204" pitchFamily="34" charset="0"/>
              </a:rPr>
              <a:t>Quadro próprio</a:t>
            </a:r>
            <a:r>
              <a:rPr lang="pt-BR" altLang="pt-BR" sz="1400">
                <a:latin typeface="Tahoma" panose="020B0604030504040204" pitchFamily="34" charset="0"/>
                <a:cs typeface="Tahoma" panose="020B0604030504040204" pitchFamily="34" charset="0"/>
              </a:rPr>
              <a:t> - 2ª causa de mortes (31% - trânsito) e 3ª causa (17% - queda de estruturas);</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buFontTx/>
              <a:buChar char="-"/>
            </a:pPr>
            <a:r>
              <a:rPr lang="pt-BR" altLang="pt-BR" sz="1400" u="sng">
                <a:latin typeface="Tahoma" panose="020B0604030504040204" pitchFamily="34" charset="0"/>
                <a:cs typeface="Tahoma" panose="020B0604030504040204" pitchFamily="34" charset="0"/>
              </a:rPr>
              <a:t> Quadro terceirizado</a:t>
            </a:r>
            <a:r>
              <a:rPr lang="pt-BR" altLang="pt-BR" sz="1400">
                <a:latin typeface="Tahoma" panose="020B0604030504040204" pitchFamily="34" charset="0"/>
                <a:cs typeface="Tahoma" panose="020B0604030504040204" pitchFamily="34" charset="0"/>
              </a:rPr>
              <a:t> - 2ª causa de mortes (21% - queda de estruturas) e 3ª causa (15% - outras).</a:t>
            </a:r>
          </a:p>
          <a:p>
            <a:pPr algn="just" eaLnBrk="1" hangingPunct="1"/>
            <a:endParaRPr lang="pt-BR" altLang="pt-BR" sz="200">
              <a:latin typeface="Tahoma" panose="020B0604030504040204" pitchFamily="34" charset="0"/>
              <a:cs typeface="Tahoma" panose="020B0604030504040204" pitchFamily="34" charset="0"/>
            </a:endParaRPr>
          </a:p>
          <a:p>
            <a:pPr algn="just" eaLnBrk="1" hangingPunct="1"/>
            <a:r>
              <a:rPr lang="pt-BR" altLang="pt-BR" sz="1400">
                <a:latin typeface="Tahoma" panose="020B0604030504040204" pitchFamily="34" charset="0"/>
                <a:cs typeface="Tahoma" panose="020B0604030504040204" pitchFamily="34" charset="0"/>
              </a:rPr>
              <a:t>                                                       </a:t>
            </a:r>
            <a:r>
              <a:rPr lang="pt-BR" altLang="pt-BR" sz="1300" b="1">
                <a:solidFill>
                  <a:srgbClr val="FF0000"/>
                </a:solidFill>
                <a:latin typeface="Tahoma" panose="020B0604030504040204" pitchFamily="34" charset="0"/>
                <a:cs typeface="Tahoma" panose="020B0604030504040204" pitchFamily="34" charset="0"/>
              </a:rPr>
              <a:t>2 casos na CPFL Paulista, que veremos a seguir.</a:t>
            </a:r>
          </a:p>
        </p:txBody>
      </p:sp>
      <p:sp>
        <p:nvSpPr>
          <p:cNvPr id="1031" name="CaixaDeTexto 12"/>
          <p:cNvSpPr txBox="1">
            <a:spLocks noChangeArrowheads="1"/>
          </p:cNvSpPr>
          <p:nvPr/>
        </p:nvSpPr>
        <p:spPr bwMode="auto">
          <a:xfrm>
            <a:off x="6154738" y="3341688"/>
            <a:ext cx="1339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0000FF"/>
                </a:solidFill>
                <a:latin typeface="Tahoma" panose="020B0604030504040204" pitchFamily="34" charset="0"/>
                <a:cs typeface="Tahoma" panose="020B0604030504040204" pitchFamily="34" charset="0"/>
              </a:rPr>
              <a:t>Melhor - 0 casos</a:t>
            </a:r>
            <a:endParaRPr lang="pt-BR" altLang="pt-BR" sz="1100" b="1">
              <a:solidFill>
                <a:srgbClr val="FF0000"/>
              </a:solidFill>
              <a:latin typeface="Tahoma" panose="020B0604030504040204" pitchFamily="34" charset="0"/>
              <a:cs typeface="Tahoma" panose="020B0604030504040204" pitchFamily="34" charset="0"/>
            </a:endParaRPr>
          </a:p>
        </p:txBody>
      </p:sp>
      <p:sp>
        <p:nvSpPr>
          <p:cNvPr id="1032" name="CaixaDeTexto 25"/>
          <p:cNvSpPr txBox="1">
            <a:spLocks noChangeArrowheads="1"/>
          </p:cNvSpPr>
          <p:nvPr/>
        </p:nvSpPr>
        <p:spPr bwMode="auto">
          <a:xfrm>
            <a:off x="8956675" y="3170238"/>
            <a:ext cx="1133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0000FF"/>
                </a:solidFill>
                <a:latin typeface="Tahoma" panose="020B0604030504040204" pitchFamily="34" charset="0"/>
                <a:cs typeface="Tahoma" panose="020B0604030504040204" pitchFamily="34" charset="0"/>
              </a:rPr>
              <a:t>Pior - 3 casos</a:t>
            </a:r>
          </a:p>
        </p:txBody>
      </p:sp>
      <p:sp>
        <p:nvSpPr>
          <p:cNvPr id="1033" name="CaixaDeTexto 26"/>
          <p:cNvSpPr txBox="1">
            <a:spLocks noChangeArrowheads="1"/>
          </p:cNvSpPr>
          <p:nvPr/>
        </p:nvSpPr>
        <p:spPr bwMode="auto">
          <a:xfrm>
            <a:off x="8958263" y="3382963"/>
            <a:ext cx="1133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FF0000"/>
                </a:solidFill>
                <a:latin typeface="Tahoma" panose="020B0604030504040204" pitchFamily="34" charset="0"/>
                <a:cs typeface="Tahoma" panose="020B0604030504040204" pitchFamily="34" charset="0"/>
              </a:rPr>
              <a:t>Pior - 8 casos</a:t>
            </a:r>
          </a:p>
        </p:txBody>
      </p:sp>
      <p:sp>
        <p:nvSpPr>
          <p:cNvPr id="1034" name="CaixaDeTexto 29"/>
          <p:cNvSpPr txBox="1">
            <a:spLocks noChangeArrowheads="1"/>
          </p:cNvSpPr>
          <p:nvPr/>
        </p:nvSpPr>
        <p:spPr bwMode="auto">
          <a:xfrm>
            <a:off x="9215438" y="5321300"/>
            <a:ext cx="13509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0000FF"/>
                </a:solidFill>
                <a:latin typeface="Tahoma" panose="020B0604030504040204" pitchFamily="34" charset="0"/>
                <a:cs typeface="Tahoma" panose="020B0604030504040204" pitchFamily="34" charset="0"/>
              </a:rPr>
              <a:t>2º lugar - 1 caso</a:t>
            </a:r>
          </a:p>
        </p:txBody>
      </p:sp>
      <p:sp>
        <p:nvSpPr>
          <p:cNvPr id="1035" name="CaixaDeTexto 30"/>
          <p:cNvSpPr txBox="1">
            <a:spLocks noChangeArrowheads="1"/>
          </p:cNvSpPr>
          <p:nvPr/>
        </p:nvSpPr>
        <p:spPr bwMode="auto">
          <a:xfrm>
            <a:off x="9221788" y="5548313"/>
            <a:ext cx="14239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FF0000"/>
                </a:solidFill>
                <a:latin typeface="Tahoma" panose="020B0604030504040204" pitchFamily="34" charset="0"/>
                <a:cs typeface="Tahoma" panose="020B0604030504040204" pitchFamily="34" charset="0"/>
              </a:rPr>
              <a:t>3º lugar - 5 casos</a:t>
            </a:r>
            <a:endParaRPr lang="pt-BR" altLang="pt-BR" sz="1000" b="1">
              <a:solidFill>
                <a:srgbClr val="FF0000"/>
              </a:solidFill>
              <a:latin typeface="Tahoma" panose="020B0604030504040204" pitchFamily="34" charset="0"/>
              <a:cs typeface="Tahoma" panose="020B0604030504040204" pitchFamily="34" charset="0"/>
            </a:endParaRPr>
          </a:p>
        </p:txBody>
      </p:sp>
      <p:sp>
        <p:nvSpPr>
          <p:cNvPr id="1036" name="CaixaDeTexto 32"/>
          <p:cNvSpPr txBox="1">
            <a:spLocks noChangeArrowheads="1"/>
          </p:cNvSpPr>
          <p:nvPr/>
        </p:nvSpPr>
        <p:spPr bwMode="auto">
          <a:xfrm>
            <a:off x="8408988" y="6572250"/>
            <a:ext cx="14239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FF0000"/>
                </a:solidFill>
                <a:latin typeface="Tahoma" panose="020B0604030504040204" pitchFamily="34" charset="0"/>
                <a:cs typeface="Tahoma" panose="020B0604030504040204" pitchFamily="34" charset="0"/>
              </a:rPr>
              <a:t>2º lugar - 7 casos</a:t>
            </a:r>
          </a:p>
        </p:txBody>
      </p:sp>
      <p:sp>
        <p:nvSpPr>
          <p:cNvPr id="1037" name="CaixaDeTexto 33"/>
          <p:cNvSpPr txBox="1">
            <a:spLocks noChangeArrowheads="1"/>
          </p:cNvSpPr>
          <p:nvPr/>
        </p:nvSpPr>
        <p:spPr bwMode="auto">
          <a:xfrm>
            <a:off x="815975" y="1081088"/>
            <a:ext cx="4238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400" b="1">
                <a:latin typeface="Tahoma" panose="020B0604030504040204" pitchFamily="34" charset="0"/>
              </a:rPr>
              <a:t>Nº de Mortes x Causas (Triênio 2009-10-11) </a:t>
            </a:r>
          </a:p>
        </p:txBody>
      </p:sp>
      <p:sp>
        <p:nvSpPr>
          <p:cNvPr id="1038" name="CaixaDeTexto 34"/>
          <p:cNvSpPr txBox="1">
            <a:spLocks noChangeArrowheads="1"/>
          </p:cNvSpPr>
          <p:nvPr/>
        </p:nvSpPr>
        <p:spPr bwMode="auto">
          <a:xfrm>
            <a:off x="738188" y="1581150"/>
            <a:ext cx="1385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400">
                <a:latin typeface="Tahoma" panose="020B0604030504040204" pitchFamily="34" charset="0"/>
                <a:cs typeface="Tahoma" panose="020B0604030504040204" pitchFamily="34" charset="0"/>
              </a:rPr>
              <a:t>Quadro Próprio</a:t>
            </a:r>
          </a:p>
          <a:p>
            <a:pPr algn="ctr" eaLnBrk="1" hangingPunct="1"/>
            <a:r>
              <a:rPr lang="pt-BR" altLang="pt-BR" sz="1400">
                <a:latin typeface="Tahoma" panose="020B0604030504040204" pitchFamily="34" charset="0"/>
                <a:cs typeface="Tahoma" panose="020B0604030504040204" pitchFamily="34" charset="0"/>
              </a:rPr>
              <a:t>Total = 29</a:t>
            </a:r>
          </a:p>
        </p:txBody>
      </p:sp>
      <p:sp>
        <p:nvSpPr>
          <p:cNvPr id="1039" name="CaixaDeTexto 35"/>
          <p:cNvSpPr txBox="1">
            <a:spLocks noChangeArrowheads="1"/>
          </p:cNvSpPr>
          <p:nvPr/>
        </p:nvSpPr>
        <p:spPr bwMode="auto">
          <a:xfrm>
            <a:off x="3232150" y="1593850"/>
            <a:ext cx="176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400">
                <a:latin typeface="Tahoma" panose="020B0604030504040204" pitchFamily="34" charset="0"/>
                <a:cs typeface="Tahoma" panose="020B0604030504040204" pitchFamily="34" charset="0"/>
              </a:rPr>
              <a:t>Quadro Terceirizado</a:t>
            </a:r>
          </a:p>
          <a:p>
            <a:pPr algn="ctr" eaLnBrk="1" hangingPunct="1"/>
            <a:r>
              <a:rPr lang="pt-BR" altLang="pt-BR" sz="1400">
                <a:latin typeface="Tahoma" panose="020B0604030504040204" pitchFamily="34" charset="0"/>
                <a:cs typeface="Tahoma" panose="020B0604030504040204" pitchFamily="34" charset="0"/>
              </a:rPr>
              <a:t>Total = 129</a:t>
            </a:r>
          </a:p>
        </p:txBody>
      </p:sp>
      <p:sp>
        <p:nvSpPr>
          <p:cNvPr id="1040" name="CaixaDeTexto 21"/>
          <p:cNvSpPr txBox="1">
            <a:spLocks noChangeArrowheads="1"/>
          </p:cNvSpPr>
          <p:nvPr/>
        </p:nvSpPr>
        <p:spPr bwMode="auto">
          <a:xfrm>
            <a:off x="422275" y="4524375"/>
            <a:ext cx="4922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400">
                <a:latin typeface="Tahoma" panose="020B0604030504040204" pitchFamily="34" charset="0"/>
                <a:cs typeface="Tahoma" panose="020B0604030504040204" pitchFamily="34" charset="0"/>
              </a:rPr>
              <a:t>   Elétrico        Queda de Altura         Trânsito       Outros</a:t>
            </a:r>
          </a:p>
        </p:txBody>
      </p:sp>
      <p:sp>
        <p:nvSpPr>
          <p:cNvPr id="38" name="Elipse 37"/>
          <p:cNvSpPr>
            <a:spLocks noChangeAspect="1"/>
          </p:cNvSpPr>
          <p:nvPr/>
        </p:nvSpPr>
        <p:spPr bwMode="auto">
          <a:xfrm>
            <a:off x="447675" y="4610100"/>
            <a:ext cx="119063" cy="120650"/>
          </a:xfrm>
          <a:prstGeom prst="ellipse">
            <a:avLst/>
          </a:prstGeom>
          <a:solidFill>
            <a:srgbClr val="339966"/>
          </a:solidFill>
          <a:ln w="9525" algn="ctr">
            <a:solidFill>
              <a:schemeClr val="bg1"/>
            </a:solidFill>
            <a:round/>
            <a:headEnd/>
            <a:tailEnd/>
          </a:ln>
          <a:effectLst>
            <a:outerShdw blurRad="40000" dist="23000" dir="5400000" rotWithShape="0">
              <a:srgbClr val="000000">
                <a:alpha val="34999"/>
              </a:srgbClr>
            </a:outerShdw>
          </a:effectLst>
        </p:spPr>
        <p:txBody>
          <a:bodyPr lIns="91428" tIns="45715" rIns="91428" bIns="45715" anchor="ctr"/>
          <a:lstStyle/>
          <a:p>
            <a:pPr algn="ctr" defTabSz="519048">
              <a:defRPr/>
            </a:pPr>
            <a:endParaRPr lang="pt-BR">
              <a:solidFill>
                <a:schemeClr val="lt1"/>
              </a:solidFill>
              <a:latin typeface="+mn-lt"/>
              <a:ea typeface="+mn-ea"/>
              <a:cs typeface="+mn-cs"/>
            </a:endParaRPr>
          </a:p>
        </p:txBody>
      </p:sp>
      <p:sp>
        <p:nvSpPr>
          <p:cNvPr id="40" name="Elipse 39"/>
          <p:cNvSpPr>
            <a:spLocks noChangeAspect="1"/>
          </p:cNvSpPr>
          <p:nvPr/>
        </p:nvSpPr>
        <p:spPr bwMode="auto">
          <a:xfrm>
            <a:off x="3311525" y="4605338"/>
            <a:ext cx="119063" cy="119062"/>
          </a:xfrm>
          <a:prstGeom prst="ellipse">
            <a:avLst/>
          </a:prstGeom>
          <a:solidFill>
            <a:srgbClr val="FF6600"/>
          </a:solidFill>
          <a:ln w="9525" algn="ctr">
            <a:solidFill>
              <a:schemeClr val="bg1"/>
            </a:solidFill>
            <a:round/>
            <a:headEnd/>
            <a:tailEnd/>
          </a:ln>
          <a:effectLst>
            <a:outerShdw blurRad="40000" dist="23000" dir="5400000" rotWithShape="0">
              <a:srgbClr val="000000">
                <a:alpha val="34999"/>
              </a:srgbClr>
            </a:outerShdw>
          </a:effectLst>
        </p:spPr>
        <p:txBody>
          <a:bodyPr lIns="91428" tIns="45715" rIns="91428" bIns="45715" anchor="ctr"/>
          <a:lstStyle/>
          <a:p>
            <a:pPr algn="ctr" defTabSz="519048">
              <a:defRPr/>
            </a:pPr>
            <a:endParaRPr lang="pt-BR">
              <a:solidFill>
                <a:schemeClr val="lt1"/>
              </a:solidFill>
              <a:latin typeface="+mn-lt"/>
              <a:ea typeface="+mn-ea"/>
              <a:cs typeface="+mn-cs"/>
            </a:endParaRPr>
          </a:p>
        </p:txBody>
      </p:sp>
      <p:sp>
        <p:nvSpPr>
          <p:cNvPr id="41" name="Elipse 40"/>
          <p:cNvSpPr>
            <a:spLocks noChangeAspect="1"/>
          </p:cNvSpPr>
          <p:nvPr/>
        </p:nvSpPr>
        <p:spPr bwMode="auto">
          <a:xfrm>
            <a:off x="1535113" y="4618038"/>
            <a:ext cx="119062" cy="119062"/>
          </a:xfrm>
          <a:prstGeom prst="ellipse">
            <a:avLst/>
          </a:prstGeom>
          <a:solidFill>
            <a:srgbClr val="FF99CC"/>
          </a:solidFill>
          <a:ln w="9525" algn="ctr">
            <a:solidFill>
              <a:schemeClr val="bg1"/>
            </a:solidFill>
            <a:round/>
            <a:headEnd/>
            <a:tailEnd/>
          </a:ln>
          <a:effectLst>
            <a:outerShdw blurRad="40000" dist="23000" dir="5400000" rotWithShape="0">
              <a:srgbClr val="000000">
                <a:alpha val="34999"/>
              </a:srgbClr>
            </a:outerShdw>
          </a:effectLst>
        </p:spPr>
        <p:txBody>
          <a:bodyPr lIns="91428" tIns="45715" rIns="91428" bIns="45715" anchor="ctr"/>
          <a:lstStyle/>
          <a:p>
            <a:pPr algn="ctr" defTabSz="519048">
              <a:defRPr/>
            </a:pPr>
            <a:endParaRPr lang="pt-BR">
              <a:solidFill>
                <a:schemeClr val="lt1"/>
              </a:solidFill>
              <a:latin typeface="+mn-lt"/>
              <a:ea typeface="+mn-ea"/>
              <a:cs typeface="+mn-cs"/>
            </a:endParaRPr>
          </a:p>
        </p:txBody>
      </p:sp>
      <p:sp>
        <p:nvSpPr>
          <p:cNvPr id="42" name="Elipse 41"/>
          <p:cNvSpPr>
            <a:spLocks noChangeAspect="1"/>
          </p:cNvSpPr>
          <p:nvPr/>
        </p:nvSpPr>
        <p:spPr bwMode="auto">
          <a:xfrm>
            <a:off x="4344988" y="4614863"/>
            <a:ext cx="119062" cy="119062"/>
          </a:xfrm>
          <a:prstGeom prst="ellipse">
            <a:avLst/>
          </a:prstGeom>
          <a:solidFill>
            <a:srgbClr val="969696"/>
          </a:solidFill>
          <a:ln w="9525" algn="ctr">
            <a:solidFill>
              <a:schemeClr val="bg1"/>
            </a:solidFill>
            <a:round/>
            <a:headEnd/>
            <a:tailEnd/>
          </a:ln>
          <a:effectLst>
            <a:outerShdw blurRad="40000" dist="23000" dir="5400000" rotWithShape="0">
              <a:srgbClr val="000000">
                <a:alpha val="34999"/>
              </a:srgbClr>
            </a:outerShdw>
          </a:effectLst>
        </p:spPr>
        <p:txBody>
          <a:bodyPr lIns="91428" tIns="45715" rIns="91428" bIns="45715" anchor="ctr"/>
          <a:lstStyle/>
          <a:p>
            <a:pPr algn="ctr" defTabSz="519048">
              <a:defRPr/>
            </a:pPr>
            <a:endParaRPr lang="pt-BR">
              <a:solidFill>
                <a:schemeClr val="lt1"/>
              </a:solidFill>
              <a:latin typeface="+mn-lt"/>
              <a:ea typeface="+mn-ea"/>
              <a:cs typeface="+mn-cs"/>
            </a:endParaRPr>
          </a:p>
        </p:txBody>
      </p:sp>
      <p:sp>
        <p:nvSpPr>
          <p:cNvPr id="1045" name="CaixaDeTexto 42"/>
          <p:cNvSpPr txBox="1">
            <a:spLocks noChangeArrowheads="1"/>
          </p:cNvSpPr>
          <p:nvPr/>
        </p:nvSpPr>
        <p:spPr bwMode="auto">
          <a:xfrm>
            <a:off x="5899150" y="1084263"/>
            <a:ext cx="43227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400" b="1">
                <a:latin typeface="Tahoma" panose="020B0604030504040204" pitchFamily="34" charset="0"/>
                <a:cs typeface="Tahoma" panose="020B0604030504040204" pitchFamily="34" charset="0"/>
              </a:rPr>
              <a:t>Nº de Mortes por Queda (Triênio 2009-10-11)</a:t>
            </a:r>
          </a:p>
          <a:p>
            <a:pPr algn="ctr" eaLnBrk="1" hangingPunct="1"/>
            <a:r>
              <a:rPr lang="pt-BR" altLang="pt-BR" sz="1400" b="1">
                <a:solidFill>
                  <a:srgbClr val="0000FF"/>
                </a:solidFill>
                <a:latin typeface="Tahoma" panose="020B0604030504040204" pitchFamily="34" charset="0"/>
                <a:cs typeface="Tahoma" panose="020B0604030504040204" pitchFamily="34" charset="0"/>
              </a:rPr>
              <a:t>Quadro Próprio</a:t>
            </a:r>
            <a:r>
              <a:rPr lang="pt-BR" altLang="pt-BR" sz="1400" b="1">
                <a:latin typeface="Tahoma" panose="020B0604030504040204" pitchFamily="34" charset="0"/>
                <a:cs typeface="Tahoma" panose="020B0604030504040204" pitchFamily="34" charset="0"/>
              </a:rPr>
              <a:t> x </a:t>
            </a:r>
            <a:r>
              <a:rPr lang="pt-BR" altLang="pt-BR" sz="1400" b="1">
                <a:solidFill>
                  <a:srgbClr val="FF0000"/>
                </a:solidFill>
                <a:latin typeface="Tahoma" panose="020B0604030504040204" pitchFamily="34" charset="0"/>
                <a:cs typeface="Tahoma" panose="020B0604030504040204" pitchFamily="34" charset="0"/>
              </a:rPr>
              <a:t>Quadro Terceirizado</a:t>
            </a:r>
          </a:p>
          <a:p>
            <a:pPr algn="ctr" eaLnBrk="1" hangingPunct="1"/>
            <a:r>
              <a:rPr lang="pt-BR" altLang="pt-BR" sz="1400" b="1">
                <a:latin typeface="Tahoma" panose="020B0604030504040204" pitchFamily="34" charset="0"/>
                <a:cs typeface="Tahoma" panose="020B0604030504040204" pitchFamily="34" charset="0"/>
              </a:rPr>
              <a:t>Posição das Macro Regiões </a:t>
            </a:r>
          </a:p>
        </p:txBody>
      </p:sp>
      <p:sp>
        <p:nvSpPr>
          <p:cNvPr id="1046" name="CaixaDeTexto 4"/>
          <p:cNvSpPr txBox="1">
            <a:spLocks noChangeArrowheads="1"/>
          </p:cNvSpPr>
          <p:nvPr/>
        </p:nvSpPr>
        <p:spPr bwMode="auto">
          <a:xfrm>
            <a:off x="8991600" y="7227888"/>
            <a:ext cx="15732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000" b="1">
                <a:latin typeface="Tahoma" panose="020B0604030504040204" pitchFamily="34" charset="0"/>
                <a:cs typeface="Tahoma" panose="020B0604030504040204" pitchFamily="34" charset="0"/>
              </a:rPr>
              <a:t>Fonte:</a:t>
            </a:r>
            <a:r>
              <a:rPr lang="pt-BR" altLang="pt-BR" sz="1000">
                <a:latin typeface="Tahoma" panose="020B0604030504040204" pitchFamily="34" charset="0"/>
                <a:cs typeface="Tahoma" panose="020B0604030504040204" pitchFamily="34" charset="0"/>
              </a:rPr>
              <a:t> Fundação COGE</a:t>
            </a:r>
          </a:p>
        </p:txBody>
      </p:sp>
      <p:graphicFrame>
        <p:nvGraphicFramePr>
          <p:cNvPr id="1026" name="Object 21"/>
          <p:cNvGraphicFramePr>
            <a:graphicFrameLocks noChangeAspect="1"/>
          </p:cNvGraphicFramePr>
          <p:nvPr/>
        </p:nvGraphicFramePr>
        <p:xfrm>
          <a:off x="327025" y="2162175"/>
          <a:ext cx="2176463" cy="2159000"/>
        </p:xfrm>
        <a:graphic>
          <a:graphicData uri="http://schemas.openxmlformats.org/presentationml/2006/ole">
            <mc:AlternateContent xmlns:mc="http://schemas.openxmlformats.org/markup-compatibility/2006">
              <mc:Choice xmlns:v="urn:schemas-microsoft-com:vml" Requires="v">
                <p:oleObj spid="_x0000_s1062" name="Gráfico" r:id="rId5" imgW="5067436" imgH="2543156" progId="Excel.Chart.8">
                  <p:embed/>
                </p:oleObj>
              </mc:Choice>
              <mc:Fallback>
                <p:oleObj name="Gráfico" r:id="rId5" imgW="5067436" imgH="2543156" progId="Excel.Chart.8">
                  <p:embed/>
                  <p:pic>
                    <p:nvPicPr>
                      <p:cNvPr id="0" name="Object 21"/>
                      <p:cNvPicPr>
                        <a:picLocks noChangeAspect="1" noChangeArrowheads="1"/>
                      </p:cNvPicPr>
                      <p:nvPr/>
                    </p:nvPicPr>
                    <p:blipFill>
                      <a:blip r:embed="rId6">
                        <a:extLst>
                          <a:ext uri="{28A0092B-C50C-407E-A947-70E740481C1C}">
                            <a14:useLocalDpi xmlns:a14="http://schemas.microsoft.com/office/drawing/2010/main" val="0"/>
                          </a:ext>
                        </a:extLst>
                      </a:blip>
                      <a:srcRect l="25931" t="7645" r="31116" b="7503"/>
                      <a:stretch>
                        <a:fillRect/>
                      </a:stretch>
                    </p:blipFill>
                    <p:spPr bwMode="auto">
                      <a:xfrm>
                        <a:off x="327025" y="2162175"/>
                        <a:ext cx="2176463"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7" name="Text Box 22"/>
          <p:cNvSpPr txBox="1">
            <a:spLocks noChangeArrowheads="1"/>
          </p:cNvSpPr>
          <p:nvPr/>
        </p:nvSpPr>
        <p:spPr bwMode="auto">
          <a:xfrm>
            <a:off x="636588" y="2916238"/>
            <a:ext cx="617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000" b="1">
                <a:latin typeface="Tahoma" panose="020B0604030504040204" pitchFamily="34" charset="0"/>
              </a:rPr>
              <a:t>13</a:t>
            </a:r>
          </a:p>
          <a:p>
            <a:pPr algn="ctr" eaLnBrk="1" hangingPunct="1"/>
            <a:r>
              <a:rPr lang="pt-BR" altLang="pt-BR" sz="1000" b="1">
                <a:latin typeface="Tahoma" panose="020B0604030504040204" pitchFamily="34" charset="0"/>
              </a:rPr>
              <a:t>(45%)</a:t>
            </a:r>
          </a:p>
        </p:txBody>
      </p:sp>
      <p:sp>
        <p:nvSpPr>
          <p:cNvPr id="1048" name="Text Box 23"/>
          <p:cNvSpPr txBox="1">
            <a:spLocks noChangeArrowheads="1"/>
          </p:cNvSpPr>
          <p:nvPr/>
        </p:nvSpPr>
        <p:spPr bwMode="auto">
          <a:xfrm>
            <a:off x="1433513" y="3424238"/>
            <a:ext cx="617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000" b="1">
                <a:latin typeface="Tahoma" panose="020B0604030504040204" pitchFamily="34" charset="0"/>
              </a:rPr>
              <a:t>9</a:t>
            </a:r>
          </a:p>
          <a:p>
            <a:pPr algn="ctr" eaLnBrk="1" hangingPunct="1"/>
            <a:r>
              <a:rPr lang="pt-BR" altLang="pt-BR" sz="1000" b="1">
                <a:latin typeface="Tahoma" panose="020B0604030504040204" pitchFamily="34" charset="0"/>
              </a:rPr>
              <a:t>(31%)</a:t>
            </a:r>
          </a:p>
        </p:txBody>
      </p:sp>
      <p:sp>
        <p:nvSpPr>
          <p:cNvPr id="1049" name="Text Box 24"/>
          <p:cNvSpPr txBox="1">
            <a:spLocks noChangeArrowheads="1"/>
          </p:cNvSpPr>
          <p:nvPr/>
        </p:nvSpPr>
        <p:spPr bwMode="auto">
          <a:xfrm>
            <a:off x="1654175" y="2636838"/>
            <a:ext cx="61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000" b="1">
                <a:latin typeface="Tahoma" panose="020B0604030504040204" pitchFamily="34" charset="0"/>
              </a:rPr>
              <a:t>5</a:t>
            </a:r>
          </a:p>
          <a:p>
            <a:pPr algn="ctr" eaLnBrk="1" hangingPunct="1"/>
            <a:r>
              <a:rPr lang="pt-BR" altLang="pt-BR" sz="1000" b="1">
                <a:latin typeface="Tahoma" panose="020B0604030504040204" pitchFamily="34" charset="0"/>
              </a:rPr>
              <a:t>(17%)</a:t>
            </a:r>
          </a:p>
        </p:txBody>
      </p:sp>
      <p:sp>
        <p:nvSpPr>
          <p:cNvPr id="1050" name="Text Box 25"/>
          <p:cNvSpPr txBox="1">
            <a:spLocks noChangeArrowheads="1"/>
          </p:cNvSpPr>
          <p:nvPr/>
        </p:nvSpPr>
        <p:spPr bwMode="auto">
          <a:xfrm>
            <a:off x="1306513" y="2208213"/>
            <a:ext cx="534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000" b="1">
                <a:latin typeface="Tahoma" panose="020B0604030504040204" pitchFamily="34" charset="0"/>
              </a:rPr>
              <a:t>2</a:t>
            </a:r>
          </a:p>
          <a:p>
            <a:pPr algn="ctr" eaLnBrk="1" hangingPunct="1"/>
            <a:r>
              <a:rPr lang="pt-BR" altLang="pt-BR" sz="1000" b="1">
                <a:latin typeface="Tahoma" panose="020B0604030504040204" pitchFamily="34" charset="0"/>
              </a:rPr>
              <a:t>(7%)</a:t>
            </a:r>
          </a:p>
        </p:txBody>
      </p:sp>
      <p:graphicFrame>
        <p:nvGraphicFramePr>
          <p:cNvPr id="1027" name="Object 26"/>
          <p:cNvGraphicFramePr>
            <a:graphicFrameLocks noChangeAspect="1"/>
          </p:cNvGraphicFramePr>
          <p:nvPr/>
        </p:nvGraphicFramePr>
        <p:xfrm>
          <a:off x="2973388" y="2162175"/>
          <a:ext cx="2281237" cy="2151063"/>
        </p:xfrm>
        <a:graphic>
          <a:graphicData uri="http://schemas.openxmlformats.org/presentationml/2006/ole">
            <mc:AlternateContent xmlns:mc="http://schemas.openxmlformats.org/markup-compatibility/2006">
              <mc:Choice xmlns:v="urn:schemas-microsoft-com:vml" Requires="v">
                <p:oleObj spid="_x0000_s1063" name="Gráfico" r:id="rId7" imgW="5067436" imgH="2543156" progId="Excel.Chart.8">
                  <p:embed/>
                </p:oleObj>
              </mc:Choice>
              <mc:Fallback>
                <p:oleObj name="Gráfico" r:id="rId7" imgW="5067436" imgH="2543156" progId="Excel.Chart.8">
                  <p:embed/>
                  <p:pic>
                    <p:nvPicPr>
                      <p:cNvPr id="0" name="Object 26"/>
                      <p:cNvPicPr>
                        <a:picLocks noChangeAspect="1" noChangeArrowheads="1"/>
                      </p:cNvPicPr>
                      <p:nvPr/>
                    </p:nvPicPr>
                    <p:blipFill>
                      <a:blip r:embed="rId8">
                        <a:extLst>
                          <a:ext uri="{28A0092B-C50C-407E-A947-70E740481C1C}">
                            <a14:useLocalDpi xmlns:a14="http://schemas.microsoft.com/office/drawing/2010/main" val="0"/>
                          </a:ext>
                        </a:extLst>
                      </a:blip>
                      <a:srcRect l="25150" t="8919" r="30264" b="7361"/>
                      <a:stretch>
                        <a:fillRect/>
                      </a:stretch>
                    </p:blipFill>
                    <p:spPr bwMode="auto">
                      <a:xfrm>
                        <a:off x="2973388" y="2162175"/>
                        <a:ext cx="2281237" cy="215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1" name="Text Box 27"/>
          <p:cNvSpPr txBox="1">
            <a:spLocks noChangeArrowheads="1"/>
          </p:cNvSpPr>
          <p:nvPr/>
        </p:nvSpPr>
        <p:spPr bwMode="auto">
          <a:xfrm>
            <a:off x="3328988" y="2968625"/>
            <a:ext cx="617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000" b="1">
                <a:latin typeface="Tahoma" panose="020B0604030504040204" pitchFamily="34" charset="0"/>
              </a:rPr>
              <a:t>64</a:t>
            </a:r>
          </a:p>
          <a:p>
            <a:pPr algn="ctr" eaLnBrk="1" hangingPunct="1"/>
            <a:r>
              <a:rPr lang="pt-BR" altLang="pt-BR" sz="1000" b="1">
                <a:latin typeface="Tahoma" panose="020B0604030504040204" pitchFamily="34" charset="0"/>
              </a:rPr>
              <a:t>(50%)</a:t>
            </a:r>
          </a:p>
        </p:txBody>
      </p:sp>
      <p:sp>
        <p:nvSpPr>
          <p:cNvPr id="1052" name="Text Box 28"/>
          <p:cNvSpPr txBox="1">
            <a:spLocks noChangeArrowheads="1"/>
          </p:cNvSpPr>
          <p:nvPr/>
        </p:nvSpPr>
        <p:spPr bwMode="auto">
          <a:xfrm>
            <a:off x="4097338" y="3616325"/>
            <a:ext cx="617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000" b="1">
                <a:latin typeface="Tahoma" panose="020B0604030504040204" pitchFamily="34" charset="0"/>
              </a:rPr>
              <a:t>18</a:t>
            </a:r>
          </a:p>
          <a:p>
            <a:pPr algn="ctr" eaLnBrk="1" hangingPunct="1"/>
            <a:r>
              <a:rPr lang="pt-BR" altLang="pt-BR" sz="1000" b="1">
                <a:latin typeface="Tahoma" panose="020B0604030504040204" pitchFamily="34" charset="0"/>
              </a:rPr>
              <a:t>(14%)</a:t>
            </a:r>
          </a:p>
        </p:txBody>
      </p:sp>
      <p:sp>
        <p:nvSpPr>
          <p:cNvPr id="1053" name="Text Box 29"/>
          <p:cNvSpPr txBox="1">
            <a:spLocks noChangeArrowheads="1"/>
          </p:cNvSpPr>
          <p:nvPr/>
        </p:nvSpPr>
        <p:spPr bwMode="auto">
          <a:xfrm>
            <a:off x="4435475" y="2992438"/>
            <a:ext cx="61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000" b="1">
                <a:latin typeface="Tahoma" panose="020B0604030504040204" pitchFamily="34" charset="0"/>
              </a:rPr>
              <a:t>27</a:t>
            </a:r>
          </a:p>
          <a:p>
            <a:pPr algn="ctr" eaLnBrk="1" hangingPunct="1"/>
            <a:r>
              <a:rPr lang="pt-BR" altLang="pt-BR" sz="1000" b="1">
                <a:latin typeface="Tahoma" panose="020B0604030504040204" pitchFamily="34" charset="0"/>
              </a:rPr>
              <a:t>(21%)</a:t>
            </a:r>
          </a:p>
        </p:txBody>
      </p:sp>
      <p:sp>
        <p:nvSpPr>
          <p:cNvPr id="1054" name="Text Box 30"/>
          <p:cNvSpPr txBox="1">
            <a:spLocks noChangeArrowheads="1"/>
          </p:cNvSpPr>
          <p:nvPr/>
        </p:nvSpPr>
        <p:spPr bwMode="auto">
          <a:xfrm>
            <a:off x="4135438" y="2357438"/>
            <a:ext cx="617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000" b="1">
                <a:latin typeface="Tahoma" panose="020B0604030504040204" pitchFamily="34" charset="0"/>
              </a:rPr>
              <a:t>20</a:t>
            </a:r>
          </a:p>
          <a:p>
            <a:pPr algn="ctr" eaLnBrk="1" hangingPunct="1"/>
            <a:r>
              <a:rPr lang="pt-BR" altLang="pt-BR" sz="1000" b="1">
                <a:latin typeface="Tahoma" panose="020B0604030504040204" pitchFamily="34" charset="0"/>
              </a:rPr>
              <a:t>(15%)</a:t>
            </a:r>
          </a:p>
        </p:txBody>
      </p:sp>
      <p:pic>
        <p:nvPicPr>
          <p:cNvPr id="1055"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425" y="5330825"/>
            <a:ext cx="8890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6"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1057" name="CaixaDeTexto 29"/>
          <p:cNvSpPr txBox="1">
            <a:spLocks noChangeArrowheads="1"/>
          </p:cNvSpPr>
          <p:nvPr/>
        </p:nvSpPr>
        <p:spPr bwMode="auto">
          <a:xfrm>
            <a:off x="8594725" y="6321425"/>
            <a:ext cx="1350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0000FF"/>
                </a:solidFill>
                <a:latin typeface="Tahoma" panose="020B0604030504040204" pitchFamily="34" charset="0"/>
                <a:cs typeface="Tahoma" panose="020B0604030504040204" pitchFamily="34" charset="0"/>
              </a:rPr>
              <a:t>2º lugar - 1 caso</a:t>
            </a:r>
          </a:p>
        </p:txBody>
      </p:sp>
      <p:sp>
        <p:nvSpPr>
          <p:cNvPr id="1058" name="CaixaDeTexto 12"/>
          <p:cNvSpPr txBox="1">
            <a:spLocks noChangeArrowheads="1"/>
          </p:cNvSpPr>
          <p:nvPr/>
        </p:nvSpPr>
        <p:spPr bwMode="auto">
          <a:xfrm>
            <a:off x="7234238" y="4737100"/>
            <a:ext cx="1339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0000FF"/>
                </a:solidFill>
                <a:latin typeface="Tahoma" panose="020B0604030504040204" pitchFamily="34" charset="0"/>
                <a:cs typeface="Tahoma" panose="020B0604030504040204" pitchFamily="34" charset="0"/>
              </a:rPr>
              <a:t>Melhor - 0 casos</a:t>
            </a:r>
            <a:endParaRPr lang="pt-BR" altLang="pt-BR" sz="1100" b="1">
              <a:solidFill>
                <a:srgbClr val="FF0000"/>
              </a:solidFill>
              <a:latin typeface="Tahoma" panose="020B0604030504040204" pitchFamily="34" charset="0"/>
              <a:cs typeface="Tahoma" panose="020B0604030504040204" pitchFamily="34" charset="0"/>
            </a:endParaRPr>
          </a:p>
        </p:txBody>
      </p:sp>
      <p:sp>
        <p:nvSpPr>
          <p:cNvPr id="1059" name="CaixaDeTexto 30"/>
          <p:cNvSpPr txBox="1">
            <a:spLocks noChangeArrowheads="1"/>
          </p:cNvSpPr>
          <p:nvPr/>
        </p:nvSpPr>
        <p:spPr bwMode="auto">
          <a:xfrm>
            <a:off x="6164263" y="3578225"/>
            <a:ext cx="14239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FF0000"/>
                </a:solidFill>
                <a:latin typeface="Tahoma" panose="020B0604030504040204" pitchFamily="34" charset="0"/>
                <a:cs typeface="Tahoma" panose="020B0604030504040204" pitchFamily="34" charset="0"/>
              </a:rPr>
              <a:t>3º lugar - 5 casos</a:t>
            </a:r>
          </a:p>
        </p:txBody>
      </p:sp>
      <p:sp>
        <p:nvSpPr>
          <p:cNvPr id="1060" name="CaixaDeTexto 12"/>
          <p:cNvSpPr txBox="1">
            <a:spLocks noChangeArrowheads="1"/>
          </p:cNvSpPr>
          <p:nvPr/>
        </p:nvSpPr>
        <p:spPr bwMode="auto">
          <a:xfrm>
            <a:off x="7227888" y="4959350"/>
            <a:ext cx="1339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100" b="1">
                <a:solidFill>
                  <a:srgbClr val="FF0000"/>
                </a:solidFill>
                <a:latin typeface="Tahoma" panose="020B0604030504040204" pitchFamily="34" charset="0"/>
                <a:cs typeface="Tahoma" panose="020B0604030504040204" pitchFamily="34" charset="0"/>
              </a:rPr>
              <a:t>Melhor - 2 casos</a:t>
            </a:r>
          </a:p>
        </p:txBody>
      </p:sp>
      <p:sp>
        <p:nvSpPr>
          <p:cNvPr id="1061" name="Freeform 40"/>
          <p:cNvSpPr>
            <a:spLocks/>
          </p:cNvSpPr>
          <p:nvPr/>
        </p:nvSpPr>
        <p:spPr bwMode="auto">
          <a:xfrm>
            <a:off x="7145338" y="5851525"/>
            <a:ext cx="3314700" cy="1350963"/>
          </a:xfrm>
          <a:custGeom>
            <a:avLst/>
            <a:gdLst>
              <a:gd name="T0" fmla="*/ 2147483647 w 2088"/>
              <a:gd name="T1" fmla="*/ 0 h 851"/>
              <a:gd name="T2" fmla="*/ 2147483647 w 2088"/>
              <a:gd name="T3" fmla="*/ 2147483647 h 851"/>
              <a:gd name="T4" fmla="*/ 0 w 2088"/>
              <a:gd name="T5" fmla="*/ 2147483647 h 851"/>
              <a:gd name="T6" fmla="*/ 0 60000 65536"/>
              <a:gd name="T7" fmla="*/ 0 60000 65536"/>
              <a:gd name="T8" fmla="*/ 0 60000 65536"/>
              <a:gd name="T9" fmla="*/ 0 w 2088"/>
              <a:gd name="T10" fmla="*/ 0 h 851"/>
              <a:gd name="T11" fmla="*/ 2088 w 2088"/>
              <a:gd name="T12" fmla="*/ 851 h 851"/>
            </a:gdLst>
            <a:ahLst/>
            <a:cxnLst>
              <a:cxn ang="T6">
                <a:pos x="T0" y="T1"/>
              </a:cxn>
              <a:cxn ang="T7">
                <a:pos x="T2" y="T3"/>
              </a:cxn>
              <a:cxn ang="T8">
                <a:pos x="T4" y="T5"/>
              </a:cxn>
            </a:cxnLst>
            <a:rect l="T9" t="T10" r="T11" b="T12"/>
            <a:pathLst>
              <a:path w="2088" h="851">
                <a:moveTo>
                  <a:pt x="1984" y="0"/>
                </a:moveTo>
                <a:cubicBezTo>
                  <a:pt x="2036" y="269"/>
                  <a:pt x="2088" y="539"/>
                  <a:pt x="1757" y="681"/>
                </a:cubicBezTo>
                <a:cubicBezTo>
                  <a:pt x="1426" y="823"/>
                  <a:pt x="713" y="837"/>
                  <a:pt x="0" y="851"/>
                </a:cubicBez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Setor Elétrico Brasileiro x Acidentes por Queda de Altura</a:t>
            </a:r>
          </a:p>
        </p:txBody>
      </p:sp>
      <p:sp>
        <p:nvSpPr>
          <p:cNvPr id="93187" name="Text Box 3"/>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93188" name="Retângulo 3"/>
          <p:cNvSpPr>
            <a:spLocks noChangeArrowheads="1"/>
          </p:cNvSpPr>
          <p:nvPr/>
        </p:nvSpPr>
        <p:spPr bwMode="auto">
          <a:xfrm>
            <a:off x="303213" y="990600"/>
            <a:ext cx="6570662"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b="1">
                <a:solidFill>
                  <a:srgbClr val="0000FF"/>
                </a:solidFill>
                <a:latin typeface="Tahoma" panose="020B0604030504040204" pitchFamily="34" charset="0"/>
                <a:cs typeface="Tahoma" panose="020B0604030504040204" pitchFamily="34" charset="0"/>
              </a:rPr>
              <a:t>CPFL Paulista – </a:t>
            </a:r>
            <a:r>
              <a:rPr lang="pt-BR" altLang="pt-BR" sz="1400" b="1">
                <a:solidFill>
                  <a:srgbClr val="FF0000"/>
                </a:solidFill>
                <a:latin typeface="Tahoma" panose="020B0604030504040204" pitchFamily="34" charset="0"/>
                <a:cs typeface="Tahoma" panose="020B0604030504040204" pitchFamily="34" charset="0"/>
              </a:rPr>
              <a:t>Acidente Fatal por </a:t>
            </a:r>
            <a:r>
              <a:rPr lang="pt-BR" altLang="pt-BR" sz="1400" b="1" u="sng">
                <a:solidFill>
                  <a:srgbClr val="FF0000"/>
                </a:solidFill>
                <a:latin typeface="Tahoma" panose="020B0604030504040204" pitchFamily="34" charset="0"/>
                <a:cs typeface="Tahoma" panose="020B0604030504040204" pitchFamily="34" charset="0"/>
              </a:rPr>
              <a:t>Queda de Altura</a:t>
            </a:r>
          </a:p>
          <a:p>
            <a:pPr algn="just" eaLnBrk="1" hangingPunct="1">
              <a:lnSpc>
                <a:spcPct val="150000"/>
              </a:lnSpc>
            </a:pPr>
            <a:r>
              <a:rPr lang="pt-BR" altLang="pt-BR" sz="1400" b="1">
                <a:latin typeface="Tahoma" panose="020B0604030504040204" pitchFamily="34" charset="0"/>
                <a:cs typeface="Tahoma" panose="020B0604030504040204" pitchFamily="34" charset="0"/>
              </a:rPr>
              <a:t>Quadro: </a:t>
            </a:r>
            <a:r>
              <a:rPr lang="pt-BR" altLang="pt-BR" sz="1400">
                <a:latin typeface="Tahoma" panose="020B0604030504040204" pitchFamily="34" charset="0"/>
                <a:cs typeface="Tahoma" panose="020B0604030504040204" pitchFamily="34" charset="0"/>
              </a:rPr>
              <a:t>terceirizado          </a:t>
            </a:r>
            <a:r>
              <a:rPr lang="pt-BR" altLang="pt-BR" sz="1400" b="1">
                <a:latin typeface="Tahoma" panose="020B0604030504040204" pitchFamily="34" charset="0"/>
                <a:cs typeface="Tahoma" panose="020B0604030504040204" pitchFamily="34" charset="0"/>
              </a:rPr>
              <a:t>Atividade: </a:t>
            </a:r>
            <a:r>
              <a:rPr lang="pt-BR" altLang="pt-BR" sz="1400">
                <a:latin typeface="Tahoma" panose="020B0604030504040204" pitchFamily="34" charset="0"/>
                <a:cs typeface="Tahoma" panose="020B0604030504040204" pitchFamily="34" charset="0"/>
              </a:rPr>
              <a:t>desmantelamento de LT</a:t>
            </a:r>
          </a:p>
          <a:p>
            <a:pPr algn="just" eaLnBrk="1" hangingPunct="1">
              <a:lnSpc>
                <a:spcPct val="150000"/>
              </a:lnSpc>
            </a:pPr>
            <a:r>
              <a:rPr lang="pt-BR" altLang="pt-BR" sz="1400" b="1">
                <a:latin typeface="Tahoma" panose="020B0604030504040204" pitchFamily="34" charset="0"/>
                <a:cs typeface="Tahoma" panose="020B0604030504040204" pitchFamily="34" charset="0"/>
              </a:rPr>
              <a:t>Município: </a:t>
            </a:r>
            <a:r>
              <a:rPr lang="pt-BR" altLang="pt-BR" sz="1400">
                <a:latin typeface="Tahoma" panose="020B0604030504040204" pitchFamily="34" charset="0"/>
                <a:cs typeface="Tahoma" panose="020B0604030504040204" pitchFamily="34" charset="0"/>
              </a:rPr>
              <a:t>Bariri               </a:t>
            </a:r>
            <a:r>
              <a:rPr lang="pt-BR" altLang="pt-BR" sz="1400" b="1">
                <a:latin typeface="Tahoma" panose="020B0604030504040204" pitchFamily="34" charset="0"/>
                <a:cs typeface="Tahoma" panose="020B0604030504040204" pitchFamily="34" charset="0"/>
              </a:rPr>
              <a:t>Data:</a:t>
            </a:r>
            <a:r>
              <a:rPr lang="pt-BR" altLang="pt-BR" sz="1400">
                <a:latin typeface="Tahoma" panose="020B0604030504040204" pitchFamily="34" charset="0"/>
                <a:cs typeface="Tahoma" panose="020B0604030504040204" pitchFamily="34" charset="0"/>
              </a:rPr>
              <a:t> 21/02/2011                              </a:t>
            </a:r>
            <a:r>
              <a:rPr lang="pt-BR" altLang="pt-BR" sz="1400" b="1">
                <a:latin typeface="Tahoma" panose="020B0604030504040204" pitchFamily="34" charset="0"/>
                <a:cs typeface="Tahoma" panose="020B0604030504040204" pitchFamily="34" charset="0"/>
              </a:rPr>
              <a:t>Hora:</a:t>
            </a:r>
            <a:r>
              <a:rPr lang="pt-BR" altLang="pt-BR" sz="1400">
                <a:latin typeface="Tahoma" panose="020B0604030504040204" pitchFamily="34" charset="0"/>
                <a:cs typeface="Tahoma" panose="020B0604030504040204" pitchFamily="34" charset="0"/>
              </a:rPr>
              <a:t> 14:30</a:t>
            </a: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lnSpc>
                <a:spcPct val="120000"/>
              </a:lnSpc>
            </a:pPr>
            <a:r>
              <a:rPr lang="pt-BR" altLang="pt-BR" sz="1400" b="1">
                <a:latin typeface="Tahoma" panose="020B0604030504040204" pitchFamily="34" charset="0"/>
                <a:cs typeface="Tahoma" panose="020B0604030504040204" pitchFamily="34" charset="0"/>
              </a:rPr>
              <a:t>Descrição:</a:t>
            </a:r>
            <a:r>
              <a:rPr lang="pt-BR" altLang="pt-BR" sz="1400">
                <a:latin typeface="Tahoma" panose="020B0604030504040204" pitchFamily="34" charset="0"/>
                <a:cs typeface="Tahoma" panose="020B0604030504040204" pitchFamily="34" charset="0"/>
              </a:rPr>
              <a:t> a equipe se deslocou até a base da estrutura de madeira, que já estava sem os cabos. O Sr. Carlos (26) escalou um dos postes e seu colega subiu pelo outro. O Sr. Carlos prendeu a cruzeta na ponta da lança do guincho e ela foi levemente suspensa para aliviar seu peso.</a:t>
            </a:r>
          </a:p>
          <a:p>
            <a:pPr algn="just" eaLnBrk="1" hangingPunct="1">
              <a:lnSpc>
                <a:spcPct val="120000"/>
              </a:lnSpc>
            </a:pPr>
            <a:r>
              <a:rPr lang="pt-BR" altLang="pt-BR" sz="1400">
                <a:latin typeface="Tahoma" panose="020B0604030504040204" pitchFamily="34" charset="0"/>
                <a:cs typeface="Tahoma" panose="020B0604030504040204" pitchFamily="34" charset="0"/>
              </a:rPr>
              <a:t>	Ao soltarem os parafusos que prendiam a cruzeta, um dos postes se inclinou cerca de 1 metro, parou por instantes e </a:t>
            </a:r>
            <a:r>
              <a:rPr lang="pt-BR" altLang="pt-BR" sz="1400" u="sng">
                <a:latin typeface="Tahoma" panose="020B0604030504040204" pitchFamily="34" charset="0"/>
                <a:cs typeface="Tahoma" panose="020B0604030504040204" pitchFamily="34" charset="0"/>
              </a:rPr>
              <a:t>tombou com o Sr. Carlos, que estava preso pelo talabarte</a:t>
            </a:r>
            <a:r>
              <a:rPr lang="pt-BR" altLang="pt-BR" sz="1400">
                <a:latin typeface="Tahoma" panose="020B0604030504040204" pitchFamily="34" charset="0"/>
                <a:cs typeface="Tahoma" panose="020B0604030504040204" pitchFamily="34" charset="0"/>
              </a:rPr>
              <a:t>.</a:t>
            </a:r>
            <a:endParaRPr lang="pt-BR" altLang="pt-BR" sz="1400" b="1">
              <a:latin typeface="Tahoma" panose="020B0604030504040204" pitchFamily="34" charset="0"/>
              <a:cs typeface="Tahoma" panose="020B0604030504040204" pitchFamily="34" charset="0"/>
            </a:endParaRPr>
          </a:p>
        </p:txBody>
      </p:sp>
      <p:pic>
        <p:nvPicPr>
          <p:cNvPr id="93189" name="Picture 5" descr="Imagem1111"/>
          <p:cNvPicPr>
            <a:picLocks noChangeAspect="1" noChangeArrowheads="1"/>
          </p:cNvPicPr>
          <p:nvPr/>
        </p:nvPicPr>
        <p:blipFill>
          <a:blip r:embed="rId3">
            <a:extLst>
              <a:ext uri="{28A0092B-C50C-407E-A947-70E740481C1C}">
                <a14:useLocalDpi xmlns:a14="http://schemas.microsoft.com/office/drawing/2010/main" val="0"/>
              </a:ext>
            </a:extLst>
          </a:blip>
          <a:srcRect l="19379" t="10478" r="5058" b="12134"/>
          <a:stretch>
            <a:fillRect/>
          </a:stretch>
        </p:blipFill>
        <p:spPr bwMode="auto">
          <a:xfrm>
            <a:off x="7145338" y="1620838"/>
            <a:ext cx="3328987"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tângulo 3"/>
          <p:cNvSpPr>
            <a:spLocks noChangeArrowheads="1"/>
          </p:cNvSpPr>
          <p:nvPr/>
        </p:nvSpPr>
        <p:spPr bwMode="auto">
          <a:xfrm>
            <a:off x="7083425" y="1084263"/>
            <a:ext cx="3389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Causa básica:</a:t>
            </a:r>
            <a:r>
              <a:rPr lang="pt-BR" altLang="pt-BR" sz="1400">
                <a:latin typeface="Tahoma" panose="020B0604030504040204" pitchFamily="34" charset="0"/>
                <a:cs typeface="Tahoma" panose="020B0604030504040204" pitchFamily="34" charset="0"/>
              </a:rPr>
              <a:t> não inspecionar a </a:t>
            </a:r>
            <a:r>
              <a:rPr lang="pt-BR" altLang="pt-BR" sz="1400" u="sng">
                <a:latin typeface="Tahoma" panose="020B0604030504040204" pitchFamily="34" charset="0"/>
                <a:cs typeface="Tahoma" panose="020B0604030504040204" pitchFamily="34" charset="0"/>
              </a:rPr>
              <a:t>base do poste</a:t>
            </a:r>
            <a:r>
              <a:rPr lang="pt-BR" altLang="pt-BR" sz="1400">
                <a:latin typeface="Tahoma" panose="020B0604030504040204" pitchFamily="34" charset="0"/>
                <a:cs typeface="Tahoma" panose="020B0604030504040204" pitchFamily="34" charset="0"/>
              </a:rPr>
              <a:t> - (comportamental).</a:t>
            </a:r>
          </a:p>
        </p:txBody>
      </p:sp>
      <p:sp>
        <p:nvSpPr>
          <p:cNvPr id="93191" name="Oval 7"/>
          <p:cNvSpPr>
            <a:spLocks noChangeArrowheads="1"/>
          </p:cNvSpPr>
          <p:nvPr/>
        </p:nvSpPr>
        <p:spPr bwMode="auto">
          <a:xfrm>
            <a:off x="7258050" y="2822575"/>
            <a:ext cx="1439863" cy="1081088"/>
          </a:xfrm>
          <a:prstGeom prst="ellipse">
            <a:avLst/>
          </a:prstGeom>
          <a:noFill/>
          <a:ln w="317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lIns="91428" tIns="45715" rIns="91428"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p>
        </p:txBody>
      </p:sp>
      <p:sp>
        <p:nvSpPr>
          <p:cNvPr id="93192" name="Retângulo 3"/>
          <p:cNvSpPr>
            <a:spLocks noChangeArrowheads="1"/>
          </p:cNvSpPr>
          <p:nvPr/>
        </p:nvSpPr>
        <p:spPr bwMode="auto">
          <a:xfrm>
            <a:off x="4132263" y="4462463"/>
            <a:ext cx="6300787"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b="1">
                <a:solidFill>
                  <a:srgbClr val="0000FF"/>
                </a:solidFill>
                <a:latin typeface="Tahoma" panose="020B0604030504040204" pitchFamily="34" charset="0"/>
                <a:cs typeface="Tahoma" panose="020B0604030504040204" pitchFamily="34" charset="0"/>
              </a:rPr>
              <a:t>CPFL Paulista – </a:t>
            </a:r>
            <a:r>
              <a:rPr lang="pt-BR" altLang="pt-BR" sz="1400" b="1">
                <a:solidFill>
                  <a:srgbClr val="FF0000"/>
                </a:solidFill>
                <a:latin typeface="Tahoma" panose="020B0604030504040204" pitchFamily="34" charset="0"/>
                <a:cs typeface="Tahoma" panose="020B0604030504040204" pitchFamily="34" charset="0"/>
              </a:rPr>
              <a:t>Acidente Fatal por </a:t>
            </a:r>
            <a:r>
              <a:rPr lang="pt-BR" altLang="pt-BR" sz="1400" b="1" u="sng">
                <a:solidFill>
                  <a:srgbClr val="FF0000"/>
                </a:solidFill>
                <a:latin typeface="Tahoma" panose="020B0604030504040204" pitchFamily="34" charset="0"/>
                <a:cs typeface="Tahoma" panose="020B0604030504040204" pitchFamily="34" charset="0"/>
              </a:rPr>
              <a:t>Queda de Altura</a:t>
            </a:r>
          </a:p>
          <a:p>
            <a:pPr algn="just" eaLnBrk="1" hangingPunct="1">
              <a:lnSpc>
                <a:spcPct val="150000"/>
              </a:lnSpc>
            </a:pPr>
            <a:r>
              <a:rPr lang="pt-BR" altLang="pt-BR" sz="1400" b="1">
                <a:latin typeface="Tahoma" panose="020B0604030504040204" pitchFamily="34" charset="0"/>
                <a:cs typeface="Tahoma" panose="020B0604030504040204" pitchFamily="34" charset="0"/>
              </a:rPr>
              <a:t>Quadro: </a:t>
            </a:r>
            <a:r>
              <a:rPr lang="pt-BR" altLang="pt-BR" sz="1400">
                <a:latin typeface="Tahoma" panose="020B0604030504040204" pitchFamily="34" charset="0"/>
                <a:cs typeface="Tahoma" panose="020B0604030504040204" pitchFamily="34" charset="0"/>
              </a:rPr>
              <a:t>terceirizado                 </a:t>
            </a:r>
            <a:r>
              <a:rPr lang="pt-BR" altLang="pt-BR" sz="1400" b="1">
                <a:latin typeface="Tahoma" panose="020B0604030504040204" pitchFamily="34" charset="0"/>
                <a:cs typeface="Tahoma" panose="020B0604030504040204" pitchFamily="34" charset="0"/>
              </a:rPr>
              <a:t>Atividade: </a:t>
            </a:r>
            <a:r>
              <a:rPr lang="pt-BR" altLang="pt-BR" sz="1400">
                <a:latin typeface="Tahoma" panose="020B0604030504040204" pitchFamily="34" charset="0"/>
                <a:cs typeface="Tahoma" panose="020B0604030504040204" pitchFamily="34" charset="0"/>
              </a:rPr>
              <a:t>ligação de unidade consumidora</a:t>
            </a:r>
          </a:p>
          <a:p>
            <a:pPr algn="just" eaLnBrk="1" hangingPunct="1">
              <a:lnSpc>
                <a:spcPct val="150000"/>
              </a:lnSpc>
            </a:pPr>
            <a:r>
              <a:rPr lang="pt-BR" altLang="pt-BR" sz="1400" b="1">
                <a:latin typeface="Tahoma" panose="020B0604030504040204" pitchFamily="34" charset="0"/>
                <a:cs typeface="Tahoma" panose="020B0604030504040204" pitchFamily="34" charset="0"/>
              </a:rPr>
              <a:t>Município:</a:t>
            </a:r>
            <a:r>
              <a:rPr lang="pt-BR" altLang="pt-BR" sz="1400">
                <a:latin typeface="Tahoma" panose="020B0604030504040204" pitchFamily="34" charset="0"/>
                <a:cs typeface="Tahoma" panose="020B0604030504040204" pitchFamily="34" charset="0"/>
              </a:rPr>
              <a:t> Ribeirão Preto          </a:t>
            </a:r>
            <a:r>
              <a:rPr lang="pt-BR" altLang="pt-BR" sz="1400" b="1">
                <a:latin typeface="Tahoma" panose="020B0604030504040204" pitchFamily="34" charset="0"/>
                <a:cs typeface="Tahoma" panose="020B0604030504040204" pitchFamily="34" charset="0"/>
              </a:rPr>
              <a:t>Data:</a:t>
            </a:r>
            <a:r>
              <a:rPr lang="pt-BR" altLang="pt-BR" sz="1400">
                <a:latin typeface="Tahoma" panose="020B0604030504040204" pitchFamily="34" charset="0"/>
                <a:cs typeface="Tahoma" panose="020B0604030504040204" pitchFamily="34" charset="0"/>
              </a:rPr>
              <a:t> 29/11/2010                  </a:t>
            </a:r>
            <a:r>
              <a:rPr lang="pt-BR" altLang="pt-BR" sz="1400" b="1">
                <a:latin typeface="Tahoma" panose="020B0604030504040204" pitchFamily="34" charset="0"/>
                <a:cs typeface="Tahoma" panose="020B0604030504040204" pitchFamily="34" charset="0"/>
              </a:rPr>
              <a:t>Hora:</a:t>
            </a:r>
            <a:r>
              <a:rPr lang="pt-BR" altLang="pt-BR" sz="1400">
                <a:latin typeface="Tahoma" panose="020B0604030504040204" pitchFamily="34" charset="0"/>
                <a:cs typeface="Tahoma" panose="020B0604030504040204" pitchFamily="34" charset="0"/>
              </a:rPr>
              <a:t> 13:40</a:t>
            </a:r>
            <a:endParaRPr lang="pt-BR" altLang="pt-BR" sz="1400">
              <a:solidFill>
                <a:srgbClr val="FF0000"/>
              </a:solidFill>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lnSpc>
                <a:spcPct val="120000"/>
              </a:lnSpc>
            </a:pPr>
            <a:r>
              <a:rPr lang="pt-BR" altLang="pt-BR" sz="1400" b="1">
                <a:latin typeface="Tahoma" panose="020B0604030504040204" pitchFamily="34" charset="0"/>
                <a:cs typeface="Tahoma" panose="020B0604030504040204" pitchFamily="34" charset="0"/>
              </a:rPr>
              <a:t>Descrição:</a:t>
            </a:r>
            <a:r>
              <a:rPr lang="pt-BR" altLang="pt-BR" sz="1400">
                <a:latin typeface="Tahoma" panose="020B0604030504040204" pitchFamily="34" charset="0"/>
                <a:cs typeface="Tahoma" panose="020B0604030504040204" pitchFamily="34" charset="0"/>
              </a:rPr>
              <a:t> o Sr. Reginaldo (29) posicionou a escada extensível no postinho do cliente e conectou o ramal de serviço ao particular. Em seguida posicionou a escada no poste da CPFL, amarrou sua base e subiu </a:t>
            </a:r>
            <a:r>
              <a:rPr lang="pt-BR" altLang="pt-BR" sz="1400" u="sng">
                <a:latin typeface="Tahoma" panose="020B0604030504040204" pitchFamily="34" charset="0"/>
                <a:cs typeface="Tahoma" panose="020B0604030504040204" pitchFamily="34" charset="0"/>
              </a:rPr>
              <a:t>sem conectar o trava-quedas na linha de vida</a:t>
            </a:r>
            <a:r>
              <a:rPr lang="pt-BR" altLang="pt-BR" sz="1400">
                <a:latin typeface="Tahoma" panose="020B0604030504040204" pitchFamily="34" charset="0"/>
                <a:cs typeface="Tahoma" panose="020B0604030504040204" pitchFamily="34" charset="0"/>
              </a:rPr>
              <a:t> da escada.</a:t>
            </a:r>
          </a:p>
          <a:p>
            <a:pPr algn="just" eaLnBrk="1" hangingPunct="1">
              <a:lnSpc>
                <a:spcPct val="120000"/>
              </a:lnSpc>
            </a:pPr>
            <a:r>
              <a:rPr lang="pt-BR" altLang="pt-BR" sz="1400">
                <a:latin typeface="Tahoma" panose="020B0604030504040204" pitchFamily="34" charset="0"/>
                <a:cs typeface="Tahoma" panose="020B0604030504040204" pitchFamily="34" charset="0"/>
              </a:rPr>
              <a:t>	Antes mesmo de chegar na altura da rede secundária, o Sr. Reginaldo provavelmente </a:t>
            </a:r>
            <a:r>
              <a:rPr lang="pt-BR" altLang="pt-BR" sz="1400" u="sng">
                <a:latin typeface="Tahoma" panose="020B0604030504040204" pitchFamily="34" charset="0"/>
                <a:cs typeface="Tahoma" panose="020B0604030504040204" pitchFamily="34" charset="0"/>
              </a:rPr>
              <a:t>sofreu mau súbito, caiu e bateu a cabeça no solo</a:t>
            </a:r>
            <a:r>
              <a:rPr lang="pt-BR" altLang="pt-BR" sz="1400">
                <a:latin typeface="Tahoma" panose="020B0604030504040204" pitchFamily="34" charset="0"/>
                <a:cs typeface="Tahoma" panose="020B0604030504040204" pitchFamily="34" charset="0"/>
              </a:rPr>
              <a:t>.      </a:t>
            </a:r>
            <a:endParaRPr lang="pt-BR" altLang="pt-BR" sz="1400" b="1">
              <a:latin typeface="Tahoma" panose="020B0604030504040204" pitchFamily="34" charset="0"/>
              <a:cs typeface="Tahoma" panose="020B0604030504040204" pitchFamily="34" charset="0"/>
            </a:endParaRPr>
          </a:p>
        </p:txBody>
      </p:sp>
      <p:pic>
        <p:nvPicPr>
          <p:cNvPr id="93193" name="Picture 9" descr="DSC07793"/>
          <p:cNvPicPr>
            <a:picLocks noChangeAspect="1" noChangeArrowheads="1"/>
          </p:cNvPicPr>
          <p:nvPr/>
        </p:nvPicPr>
        <p:blipFill>
          <a:blip r:embed="rId4">
            <a:extLst>
              <a:ext uri="{28A0092B-C50C-407E-A947-70E740481C1C}">
                <a14:useLocalDpi xmlns:a14="http://schemas.microsoft.com/office/drawing/2010/main" val="0"/>
              </a:ext>
            </a:extLst>
          </a:blip>
          <a:srcRect t="9821" b="8682"/>
          <a:stretch>
            <a:fillRect/>
          </a:stretch>
        </p:blipFill>
        <p:spPr bwMode="auto">
          <a:xfrm>
            <a:off x="369888" y="5067300"/>
            <a:ext cx="35337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Retângulo 3"/>
          <p:cNvSpPr>
            <a:spLocks noChangeArrowheads="1"/>
          </p:cNvSpPr>
          <p:nvPr/>
        </p:nvSpPr>
        <p:spPr bwMode="auto">
          <a:xfrm>
            <a:off x="303213" y="4562475"/>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Causa básica:</a:t>
            </a:r>
            <a:r>
              <a:rPr lang="pt-BR" altLang="pt-BR" sz="1400">
                <a:latin typeface="Tahoma" panose="020B0604030504040204" pitchFamily="34" charset="0"/>
                <a:cs typeface="Tahoma" panose="020B0604030504040204" pitchFamily="34" charset="0"/>
              </a:rPr>
              <a:t> não utilizar </a:t>
            </a:r>
            <a:r>
              <a:rPr lang="pt-BR" altLang="pt-BR" sz="1400" u="sng">
                <a:latin typeface="Tahoma" panose="020B0604030504040204" pitchFamily="34" charset="0"/>
                <a:cs typeface="Tahoma" panose="020B0604030504040204" pitchFamily="34" charset="0"/>
              </a:rPr>
              <a:t>linha de vida</a:t>
            </a:r>
            <a:r>
              <a:rPr lang="pt-BR" altLang="pt-BR" sz="1400">
                <a:latin typeface="Tahoma" panose="020B0604030504040204" pitchFamily="34" charset="0"/>
                <a:cs typeface="Tahoma" panose="020B0604030504040204" pitchFamily="34" charset="0"/>
              </a:rPr>
              <a:t> - (comportamental).</a:t>
            </a:r>
          </a:p>
        </p:txBody>
      </p:sp>
      <p:sp>
        <p:nvSpPr>
          <p:cNvPr id="93195" name="CaixaDeTexto 1">
            <a:hlinkClick r:id="rId5" action="ppaction://hlinkpres?slideindex=1&amp;slidetitle="/>
          </p:cNvPr>
          <p:cNvSpPr txBox="1">
            <a:spLocks noChangeArrowheads="1"/>
          </p:cNvSpPr>
          <p:nvPr/>
        </p:nvSpPr>
        <p:spPr bwMode="auto">
          <a:xfrm>
            <a:off x="9034463" y="4278313"/>
            <a:ext cx="109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Tarefa-4</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Objetivo e Campo de Aplicação            </a:t>
            </a:r>
          </a:p>
        </p:txBody>
      </p:sp>
      <p:sp>
        <p:nvSpPr>
          <p:cNvPr id="94211" name="Retângulo 3"/>
          <p:cNvSpPr>
            <a:spLocks noChangeArrowheads="1"/>
          </p:cNvSpPr>
          <p:nvPr/>
        </p:nvSpPr>
        <p:spPr bwMode="auto">
          <a:xfrm>
            <a:off x="273050" y="887413"/>
            <a:ext cx="8942388"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60000"/>
              </a:lnSpc>
            </a:pPr>
            <a:r>
              <a:rPr lang="pt-BR" altLang="pt-BR" sz="1400" b="1">
                <a:latin typeface="Tahoma" panose="020B0604030504040204" pitchFamily="34" charset="0"/>
                <a:cs typeface="Tahoma" panose="020B0604030504040204" pitchFamily="34" charset="0"/>
              </a:rPr>
              <a:t>Estatísticas por </a:t>
            </a:r>
            <a:r>
              <a:rPr lang="pt-BR" altLang="pt-BR" sz="1400" b="1" u="sng">
                <a:latin typeface="Tahoma" panose="020B0604030504040204" pitchFamily="34" charset="0"/>
                <a:cs typeface="Tahoma" panose="020B0604030504040204" pitchFamily="34" charset="0"/>
              </a:rPr>
              <a:t>Quedas de Altura</a:t>
            </a:r>
            <a:r>
              <a:rPr lang="pt-BR" altLang="pt-BR" sz="1400" b="1">
                <a:latin typeface="Tahoma" panose="020B0604030504040204" pitchFamily="34" charset="0"/>
                <a:cs typeface="Tahoma" panose="020B0604030504040204" pitchFamily="34" charset="0"/>
              </a:rPr>
              <a:t> no Brasil:</a:t>
            </a:r>
            <a:r>
              <a:rPr lang="pt-BR" altLang="pt-BR" sz="1400">
                <a:latin typeface="Tahoma" panose="020B0604030504040204" pitchFamily="34" charset="0"/>
                <a:cs typeface="Tahoma" panose="020B0604030504040204" pitchFamily="34" charset="0"/>
              </a:rPr>
              <a:t> em função dessas normas referenciarem </a:t>
            </a:r>
            <a:r>
              <a:rPr lang="pt-BR" altLang="pt-BR" sz="1400" u="sng">
                <a:latin typeface="Tahoma" panose="020B0604030504040204" pitchFamily="34" charset="0"/>
                <a:cs typeface="Tahoma" panose="020B0604030504040204" pitchFamily="34" charset="0"/>
              </a:rPr>
              <a:t>setores econômicos muito específicos</a:t>
            </a:r>
            <a:r>
              <a:rPr lang="pt-BR" altLang="pt-BR" sz="1400">
                <a:latin typeface="Tahoma" panose="020B0604030504040204" pitchFamily="34" charset="0"/>
                <a:cs typeface="Tahoma" panose="020B0604030504040204" pitchFamily="34" charset="0"/>
              </a:rPr>
              <a:t>, as estatísticas atuais indicam que cerca de </a:t>
            </a:r>
            <a:r>
              <a:rPr lang="pt-BR" altLang="pt-BR" sz="1400" u="sng">
                <a:latin typeface="Tahoma" panose="020B0604030504040204" pitchFamily="34" charset="0"/>
                <a:cs typeface="Tahoma" panose="020B0604030504040204" pitchFamily="34" charset="0"/>
              </a:rPr>
              <a:t>30% dos acidentes no Brasil acontecem devido a quedas de altura</a:t>
            </a:r>
            <a:r>
              <a:rPr lang="pt-BR" altLang="pt-BR" sz="1400">
                <a:latin typeface="Tahoma" panose="020B0604030504040204" pitchFamily="34" charset="0"/>
                <a:cs typeface="Tahoma" panose="020B0604030504040204" pitchFamily="34" charset="0"/>
              </a:rPr>
              <a:t>. Essa realidade demandou por uma legislação que abrangesse o </a:t>
            </a:r>
            <a:r>
              <a:rPr lang="pt-BR" altLang="pt-BR" sz="1400" u="sng">
                <a:latin typeface="Tahoma" panose="020B0604030504040204" pitchFamily="34" charset="0"/>
                <a:cs typeface="Tahoma" panose="020B0604030504040204" pitchFamily="34" charset="0"/>
              </a:rPr>
              <a:t>trabalho em altura</a:t>
            </a:r>
            <a:r>
              <a:rPr lang="pt-BR" altLang="pt-BR" sz="1400">
                <a:latin typeface="Tahoma" panose="020B0604030504040204" pitchFamily="34" charset="0"/>
                <a:cs typeface="Tahoma" panose="020B0604030504040204" pitchFamily="34" charset="0"/>
              </a:rPr>
              <a:t> mais amplamente. Foi quando, em 2.012, foi publicada a </a:t>
            </a:r>
            <a:r>
              <a:rPr lang="pt-BR" altLang="pt-BR" sz="1400" u="sng">
                <a:latin typeface="Tahoma" panose="020B0604030504040204" pitchFamily="34" charset="0"/>
                <a:cs typeface="Tahoma" panose="020B0604030504040204" pitchFamily="34" charset="0"/>
              </a:rPr>
              <a:t>Norma Regulamentadora 35 – Trabalho em Altura</a:t>
            </a:r>
            <a:r>
              <a:rPr lang="pt-BR" altLang="pt-BR" sz="1400">
                <a:latin typeface="Tahoma" panose="020B0604030504040204" pitchFamily="34" charset="0"/>
                <a:cs typeface="Tahoma" panose="020B0604030504040204" pitchFamily="34" charset="0"/>
              </a:rPr>
              <a:t>. </a:t>
            </a:r>
          </a:p>
        </p:txBody>
      </p:sp>
      <p:sp>
        <p:nvSpPr>
          <p:cNvPr id="94212" name="Retângulo 3"/>
          <p:cNvSpPr>
            <a:spLocks noChangeArrowheads="1"/>
          </p:cNvSpPr>
          <p:nvPr/>
        </p:nvSpPr>
        <p:spPr bwMode="auto">
          <a:xfrm>
            <a:off x="214313" y="5132388"/>
            <a:ext cx="51308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b="1">
                <a:latin typeface="Tahoma" panose="020B0604030504040204" pitchFamily="34" charset="0"/>
                <a:cs typeface="Tahoma" panose="020B0604030504040204" pitchFamily="34" charset="0"/>
              </a:rPr>
              <a:t>Campo de Aplicação: </a:t>
            </a:r>
            <a:r>
              <a:rPr lang="pt-BR" altLang="pt-BR" sz="1400">
                <a:latin typeface="Tahoma" panose="020B0604030504040204" pitchFamily="34" charset="0"/>
                <a:cs typeface="Tahoma" panose="020B0604030504040204" pitchFamily="34" charset="0"/>
              </a:rPr>
              <a:t>A NR 35 se aplica a toda atividade executada </a:t>
            </a:r>
            <a:r>
              <a:rPr lang="pt-BR" altLang="pt-BR" sz="1400" u="sng">
                <a:latin typeface="Tahoma" panose="020B0604030504040204" pitchFamily="34" charset="0"/>
                <a:cs typeface="Tahoma" panose="020B0604030504040204" pitchFamily="34" charset="0"/>
              </a:rPr>
              <a:t>acima de 2,00 m</a:t>
            </a:r>
            <a:r>
              <a:rPr lang="pt-BR" altLang="pt-BR" sz="1400">
                <a:latin typeface="Tahoma" panose="020B0604030504040204" pitchFamily="34" charset="0"/>
                <a:cs typeface="Tahoma" panose="020B0604030504040204" pitchFamily="34" charset="0"/>
              </a:rPr>
              <a:t> do nível inferior, onde haja </a:t>
            </a:r>
            <a:r>
              <a:rPr lang="pt-BR" altLang="pt-BR" sz="1400" u="sng">
                <a:latin typeface="Tahoma" panose="020B0604030504040204" pitchFamily="34" charset="0"/>
                <a:cs typeface="Tahoma" panose="020B0604030504040204" pitchFamily="34" charset="0"/>
              </a:rPr>
              <a:t>risco de queda</a:t>
            </a:r>
            <a:r>
              <a:rPr lang="pt-BR" altLang="pt-BR" sz="1400">
                <a:latin typeface="Tahoma" panose="020B0604030504040204" pitchFamily="34" charset="0"/>
                <a:cs typeface="Tahoma" panose="020B0604030504040204" pitchFamily="34" charset="0"/>
              </a:rPr>
              <a:t>.</a:t>
            </a:r>
          </a:p>
          <a:p>
            <a:pPr algn="just" eaLnBrk="1" hangingPunct="1">
              <a:lnSpc>
                <a:spcPct val="150000"/>
              </a:lnSpc>
            </a:pPr>
            <a:endParaRPr lang="pt-BR" altLang="pt-BR" sz="800" u="sng">
              <a:latin typeface="Tahoma" panose="020B0604030504040204" pitchFamily="34" charset="0"/>
              <a:cs typeface="Tahoma" panose="020B0604030504040204" pitchFamily="34" charset="0"/>
            </a:endParaRPr>
          </a:p>
          <a:p>
            <a:pPr algn="just" eaLnBrk="1" hangingPunct="1">
              <a:lnSpc>
                <a:spcPct val="150000"/>
              </a:lnSpc>
            </a:pPr>
            <a:r>
              <a:rPr lang="pt-BR" altLang="pt-BR" sz="1400" u="sng">
                <a:latin typeface="Tahoma" panose="020B0604030504040204" pitchFamily="34" charset="0"/>
                <a:cs typeface="Tahoma" panose="020B0604030504040204" pitchFamily="34" charset="0"/>
              </a:rPr>
              <a:t>Acima de 2,00 m</a:t>
            </a:r>
            <a:r>
              <a:rPr lang="pt-BR" altLang="pt-BR" sz="1400">
                <a:latin typeface="Tahoma" panose="020B0604030504040204" pitchFamily="34" charset="0"/>
                <a:cs typeface="Tahoma" panose="020B0604030504040204" pitchFamily="34" charset="0"/>
              </a:rPr>
              <a:t> - referência consagrada em várias normas, inclusive internacionais. Facilita a compreensão e elimina dúvidas de interpretação.</a:t>
            </a:r>
            <a:endParaRPr lang="pt-BR" altLang="pt-BR" sz="1000">
              <a:latin typeface="Tahoma" panose="020B0604030504040204" pitchFamily="34" charset="0"/>
              <a:cs typeface="Tahoma" panose="020B0604030504040204" pitchFamily="34" charset="0"/>
            </a:endParaRPr>
          </a:p>
        </p:txBody>
      </p:sp>
      <p:sp>
        <p:nvSpPr>
          <p:cNvPr id="94213" name="Retângulo 3"/>
          <p:cNvSpPr>
            <a:spLocks noChangeArrowheads="1"/>
          </p:cNvSpPr>
          <p:nvPr/>
        </p:nvSpPr>
        <p:spPr bwMode="auto">
          <a:xfrm>
            <a:off x="2579688" y="5761038"/>
            <a:ext cx="23399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300">
                <a:solidFill>
                  <a:srgbClr val="FF0000"/>
                </a:solidFill>
                <a:latin typeface="Tahoma" panose="020B0604030504040204" pitchFamily="34" charset="0"/>
                <a:cs typeface="Tahoma" panose="020B0604030504040204" pitchFamily="34" charset="0"/>
              </a:rPr>
              <a:t>duas condições necessárias</a:t>
            </a:r>
          </a:p>
        </p:txBody>
      </p:sp>
      <p:pic>
        <p:nvPicPr>
          <p:cNvPr id="94214" name="Imagem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8538" y="5842000"/>
            <a:ext cx="189865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Retângulo 3"/>
          <p:cNvSpPr>
            <a:spLocks noChangeArrowheads="1"/>
          </p:cNvSpPr>
          <p:nvPr/>
        </p:nvSpPr>
        <p:spPr bwMode="auto">
          <a:xfrm>
            <a:off x="5722938" y="5148263"/>
            <a:ext cx="475138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40000"/>
              </a:lnSpc>
            </a:pPr>
            <a:r>
              <a:rPr lang="pt-BR" altLang="pt-BR" sz="1400">
                <a:solidFill>
                  <a:srgbClr val="0000FF"/>
                </a:solidFill>
                <a:latin typeface="Tahoma" panose="020B0604030504040204" pitchFamily="34" charset="0"/>
                <a:cs typeface="Tahoma" panose="020B0604030504040204" pitchFamily="34" charset="0"/>
              </a:rPr>
              <a:t>Espaços Confinados:</a:t>
            </a:r>
            <a:r>
              <a:rPr lang="pt-BR" altLang="pt-BR" sz="1400">
                <a:latin typeface="Tahoma" panose="020B0604030504040204" pitchFamily="34" charset="0"/>
                <a:cs typeface="Tahoma" panose="020B0604030504040204" pitchFamily="34" charset="0"/>
              </a:rPr>
              <a:t> a NR 35 é aplicável aos </a:t>
            </a:r>
            <a:r>
              <a:rPr lang="pt-BR" altLang="pt-BR" sz="1400" u="sng">
                <a:latin typeface="Tahoma" panose="020B0604030504040204" pitchFamily="34" charset="0"/>
                <a:cs typeface="Tahoma" panose="020B0604030504040204" pitchFamily="34" charset="0"/>
              </a:rPr>
              <a:t>espaços confinados</a:t>
            </a:r>
            <a:r>
              <a:rPr lang="pt-BR" altLang="pt-BR" sz="1400">
                <a:latin typeface="Tahoma" panose="020B0604030504040204" pitchFamily="34" charset="0"/>
                <a:cs typeface="Tahoma" panose="020B0604030504040204" pitchFamily="34" charset="0"/>
              </a:rPr>
              <a:t>? </a:t>
            </a:r>
            <a:r>
              <a:rPr lang="pt-BR" altLang="pt-BR" sz="1400">
                <a:solidFill>
                  <a:srgbClr val="FF0000"/>
                </a:solidFill>
                <a:latin typeface="Tahoma" panose="020B0604030504040204" pitchFamily="34" charset="0"/>
                <a:cs typeface="Tahoma" panose="020B0604030504040204" pitchFamily="34" charset="0"/>
              </a:rPr>
              <a:t>Resposta:</a:t>
            </a:r>
            <a:r>
              <a:rPr lang="pt-BR" altLang="pt-BR" sz="1400">
                <a:latin typeface="Tahoma" panose="020B0604030504040204" pitchFamily="34" charset="0"/>
                <a:cs typeface="Tahoma" panose="020B0604030504040204" pitchFamily="34" charset="0"/>
              </a:rPr>
              <a:t> sim, desde que o nível inferior esteja a </a:t>
            </a:r>
            <a:r>
              <a:rPr lang="pt-BR" altLang="pt-BR" sz="1400" u="sng">
                <a:latin typeface="Tahoma" panose="020B0604030504040204" pitchFamily="34" charset="0"/>
                <a:cs typeface="Tahoma" panose="020B0604030504040204" pitchFamily="34" charset="0"/>
              </a:rPr>
              <a:t>mais de 2,00 m</a:t>
            </a:r>
            <a:r>
              <a:rPr lang="pt-BR" altLang="pt-BR" sz="1400">
                <a:latin typeface="Tahoma" panose="020B0604030504040204" pitchFamily="34" charset="0"/>
                <a:cs typeface="Tahoma" panose="020B0604030504040204" pitchFamily="34" charset="0"/>
              </a:rPr>
              <a:t> do nível da superfície.</a:t>
            </a:r>
          </a:p>
        </p:txBody>
      </p:sp>
      <p:pic>
        <p:nvPicPr>
          <p:cNvPr id="94216" name="Picture 12"/>
          <p:cNvPicPr>
            <a:picLocks noChangeAspect="1" noChangeArrowheads="1"/>
          </p:cNvPicPr>
          <p:nvPr/>
        </p:nvPicPr>
        <p:blipFill>
          <a:blip r:embed="rId4">
            <a:extLst>
              <a:ext uri="{28A0092B-C50C-407E-A947-70E740481C1C}">
                <a14:useLocalDpi xmlns:a14="http://schemas.microsoft.com/office/drawing/2010/main" val="0"/>
              </a:ext>
            </a:extLst>
          </a:blip>
          <a:srcRect l="24280" t="1187" r="15350" b="5934"/>
          <a:stretch>
            <a:fillRect/>
          </a:stretch>
        </p:blipFill>
        <p:spPr bwMode="auto">
          <a:xfrm>
            <a:off x="303213" y="2827338"/>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15" descr="imag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5438" y="1131888"/>
            <a:ext cx="13287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Retângulo 3"/>
          <p:cNvSpPr>
            <a:spLocks noChangeArrowheads="1"/>
          </p:cNvSpPr>
          <p:nvPr/>
        </p:nvSpPr>
        <p:spPr bwMode="auto">
          <a:xfrm>
            <a:off x="1384300" y="2730500"/>
            <a:ext cx="90900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1800"/>
              </a:lnSpc>
            </a:pPr>
            <a:r>
              <a:rPr lang="pt-BR" altLang="pt-BR" sz="1400" b="1">
                <a:latin typeface="Tahoma" panose="020B0604030504040204" pitchFamily="34" charset="0"/>
              </a:rPr>
              <a:t>Objetivo:</a:t>
            </a:r>
            <a:r>
              <a:rPr lang="pt-BR" altLang="pt-BR" sz="1400">
                <a:latin typeface="Tahoma" panose="020B0604030504040204" pitchFamily="34" charset="0"/>
              </a:rPr>
              <a:t> A NR 35 estabelece </a:t>
            </a:r>
            <a:r>
              <a:rPr lang="pt-BR" altLang="pt-BR" sz="1400" u="sng">
                <a:latin typeface="Tahoma" panose="020B0604030504040204" pitchFamily="34" charset="0"/>
              </a:rPr>
              <a:t>requisitos mínimos</a:t>
            </a:r>
            <a:r>
              <a:rPr lang="pt-BR" altLang="pt-BR" sz="1400">
                <a:latin typeface="Tahoma" panose="020B0604030504040204" pitchFamily="34" charset="0"/>
              </a:rPr>
              <a:t> e medidas de proteção de forma a garantir a segurança e a saúde dos </a:t>
            </a:r>
            <a:r>
              <a:rPr lang="pt-BR" altLang="pt-BR" sz="1400" u="sng">
                <a:latin typeface="Tahoma" panose="020B0604030504040204" pitchFamily="34" charset="0"/>
              </a:rPr>
              <a:t>trabalhadores envolvidos</a:t>
            </a:r>
            <a:r>
              <a:rPr lang="pt-BR" altLang="pt-BR" sz="1400">
                <a:latin typeface="Tahoma" panose="020B0604030504040204" pitchFamily="34" charset="0"/>
              </a:rPr>
              <a:t> direta ou </a:t>
            </a:r>
            <a:r>
              <a:rPr lang="pt-BR" altLang="pt-BR" sz="1400" u="sng">
                <a:latin typeface="Tahoma" panose="020B0604030504040204" pitchFamily="34" charset="0"/>
              </a:rPr>
              <a:t>indiretamente</a:t>
            </a:r>
            <a:r>
              <a:rPr lang="pt-BR" altLang="pt-BR" sz="1400">
                <a:latin typeface="Tahoma" panose="020B0604030504040204" pitchFamily="34" charset="0"/>
              </a:rPr>
              <a:t> com trabalhos em altura.</a:t>
            </a:r>
          </a:p>
          <a:p>
            <a:pPr algn="just" eaLnBrk="1" hangingPunct="1">
              <a:lnSpc>
                <a:spcPts val="1800"/>
              </a:lnSpc>
            </a:pPr>
            <a:endParaRPr lang="pt-BR" altLang="pt-BR" sz="1000" u="sng">
              <a:latin typeface="Tahoma" panose="020B0604030504040204" pitchFamily="34" charset="0"/>
              <a:cs typeface="Tahoma" panose="020B0604030504040204" pitchFamily="34" charset="0"/>
            </a:endParaRPr>
          </a:p>
          <a:p>
            <a:pPr algn="just" eaLnBrk="1" hangingPunct="1">
              <a:lnSpc>
                <a:spcPts val="1800"/>
              </a:lnSpc>
            </a:pPr>
            <a:r>
              <a:rPr lang="pt-BR" altLang="pt-BR" sz="1400" u="sng">
                <a:latin typeface="Tahoma" panose="020B0604030504040204" pitchFamily="34" charset="0"/>
                <a:cs typeface="Tahoma" panose="020B0604030504040204" pitchFamily="34" charset="0"/>
              </a:rPr>
              <a:t>Requisitos mínimos</a:t>
            </a:r>
            <a:r>
              <a:rPr lang="pt-BR" altLang="pt-BR" sz="1400">
                <a:latin typeface="Tahoma" panose="020B0604030504040204" pitchFamily="34" charset="0"/>
                <a:cs typeface="Tahoma" panose="020B0604030504040204" pitchFamily="34" charset="0"/>
              </a:rPr>
              <a:t> - regulamenta o menor grau de exigibilidade, passível de fiscalização, no universo de outras medidas de controle e sistemas preventivos que também podem ser implementados.</a:t>
            </a:r>
          </a:p>
          <a:p>
            <a:pPr algn="just" eaLnBrk="1" hangingPunct="1">
              <a:lnSpc>
                <a:spcPts val="1800"/>
              </a:lnSpc>
            </a:pPr>
            <a:endParaRPr lang="pt-BR" altLang="pt-BR" sz="1000">
              <a:latin typeface="Tahoma" panose="020B0604030504040204" pitchFamily="34" charset="0"/>
              <a:cs typeface="Tahoma" panose="020B0604030504040204" pitchFamily="34" charset="0"/>
            </a:endParaRPr>
          </a:p>
          <a:p>
            <a:pPr algn="just" eaLnBrk="1" hangingPunct="1">
              <a:lnSpc>
                <a:spcPts val="1800"/>
              </a:lnSpc>
            </a:pPr>
            <a:r>
              <a:rPr lang="pt-BR" altLang="pt-BR" sz="1400" u="sng">
                <a:latin typeface="Tahoma" panose="020B0604030504040204" pitchFamily="34" charset="0"/>
                <a:cs typeface="Tahoma" panose="020B0604030504040204" pitchFamily="34" charset="0"/>
              </a:rPr>
              <a:t>Trabalhadores indiretamente envolvidos</a:t>
            </a:r>
            <a:r>
              <a:rPr lang="pt-BR" altLang="pt-BR" sz="1400">
                <a:latin typeface="Tahoma" panose="020B0604030504040204" pitchFamily="34" charset="0"/>
                <a:cs typeface="Tahoma" panose="020B0604030504040204" pitchFamily="34" charset="0"/>
              </a:rPr>
              <a:t> - extensiva aos trabalhadores que estão no entorno das atividades e sujeitos aos riscos relativos ao trabalho em altura.</a:t>
            </a:r>
          </a:p>
        </p:txBody>
      </p:sp>
      <p:sp>
        <p:nvSpPr>
          <p:cNvPr id="94219" name="Line 8"/>
          <p:cNvSpPr>
            <a:spLocks noChangeShapeType="1"/>
          </p:cNvSpPr>
          <p:nvPr/>
        </p:nvSpPr>
        <p:spPr bwMode="auto">
          <a:xfrm flipH="1">
            <a:off x="4554538" y="5773738"/>
            <a:ext cx="430212" cy="136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4220" name="Line 8"/>
          <p:cNvSpPr>
            <a:spLocks noChangeShapeType="1"/>
          </p:cNvSpPr>
          <p:nvPr/>
        </p:nvSpPr>
        <p:spPr bwMode="auto">
          <a:xfrm>
            <a:off x="1962150" y="5770563"/>
            <a:ext cx="614363" cy="134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Responsabilidades do Empregador (Grupo CPFL) </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95235" name="Retângulo 3"/>
          <p:cNvSpPr>
            <a:spLocks noChangeArrowheads="1"/>
          </p:cNvSpPr>
          <p:nvPr/>
        </p:nvSpPr>
        <p:spPr bwMode="auto">
          <a:xfrm>
            <a:off x="303213" y="990600"/>
            <a:ext cx="5337175"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Desenvolver Procedimentos:</a:t>
            </a:r>
            <a:r>
              <a:rPr lang="pt-BR" altLang="pt-BR" sz="1400">
                <a:latin typeface="Tahoma" panose="020B0604030504040204" pitchFamily="34" charset="0"/>
                <a:cs typeface="Tahoma" panose="020B0604030504040204" pitchFamily="34" charset="0"/>
              </a:rPr>
              <a:t> o empregador deve elaborar procedimento operacional para as </a:t>
            </a:r>
            <a:r>
              <a:rPr lang="pt-BR" altLang="pt-BR" sz="1400" u="sng">
                <a:latin typeface="Tahoma" panose="020B0604030504040204" pitchFamily="34" charset="0"/>
                <a:cs typeface="Tahoma" panose="020B0604030504040204" pitchFamily="34" charset="0"/>
              </a:rPr>
              <a:t>atividades rotineiras</a:t>
            </a:r>
            <a:r>
              <a:rPr lang="pt-BR" altLang="pt-BR" sz="1400">
                <a:latin typeface="Tahoma" panose="020B0604030504040204" pitchFamily="34" charset="0"/>
                <a:cs typeface="Tahoma" panose="020B0604030504040204" pitchFamily="34" charset="0"/>
              </a:rPr>
              <a:t> de trabalhos em altura.</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u="sng">
                <a:latin typeface="Tahoma" panose="020B0604030504040204" pitchFamily="34" charset="0"/>
                <a:cs typeface="Tahoma" panose="020B0604030504040204" pitchFamily="34" charset="0"/>
              </a:rPr>
              <a:t>Atividades rotineiras</a:t>
            </a:r>
            <a:r>
              <a:rPr lang="pt-BR" altLang="pt-BR" sz="1400">
                <a:latin typeface="Tahoma" panose="020B0604030504040204" pitchFamily="34" charset="0"/>
                <a:cs typeface="Tahoma" panose="020B0604030504040204" pitchFamily="34" charset="0"/>
              </a:rPr>
              <a:t> – </a:t>
            </a:r>
            <a:r>
              <a:rPr lang="pt-BR" altLang="pt-BR" sz="1400" i="1">
                <a:latin typeface="Tahoma" panose="020B0604030504040204" pitchFamily="34" charset="0"/>
                <a:cs typeface="Tahoma" panose="020B0604030504040204" pitchFamily="34" charset="0"/>
              </a:rPr>
              <a:t>serviços habituais</a:t>
            </a:r>
            <a:r>
              <a:rPr lang="pt-BR" altLang="pt-BR" sz="1400">
                <a:latin typeface="Tahoma" panose="020B0604030504040204" pitchFamily="34" charset="0"/>
                <a:cs typeface="Tahoma" panose="020B0604030504040204" pitchFamily="34" charset="0"/>
              </a:rPr>
              <a:t> que, </a:t>
            </a:r>
            <a:r>
              <a:rPr lang="pt-BR" altLang="pt-BR" sz="1400" i="1">
                <a:latin typeface="Tahoma" panose="020B0604030504040204" pitchFamily="34" charset="0"/>
                <a:cs typeface="Tahoma" panose="020B0604030504040204" pitchFamily="34" charset="0"/>
              </a:rPr>
              <a:t>independentemente da freqüência</a:t>
            </a:r>
            <a:r>
              <a:rPr lang="pt-BR" altLang="pt-BR" sz="1400">
                <a:latin typeface="Tahoma" panose="020B0604030504040204" pitchFamily="34" charset="0"/>
                <a:cs typeface="Tahoma" panose="020B0604030504040204" pitchFamily="34" charset="0"/>
              </a:rPr>
              <a:t>, fazem parte dos </a:t>
            </a:r>
            <a:r>
              <a:rPr lang="pt-BR" altLang="pt-BR" sz="1400" i="1">
                <a:latin typeface="Tahoma" panose="020B0604030504040204" pitchFamily="34" charset="0"/>
                <a:cs typeface="Tahoma" panose="020B0604030504040204" pitchFamily="34" charset="0"/>
              </a:rPr>
              <a:t>processos de trabalho</a:t>
            </a:r>
            <a:r>
              <a:rPr lang="pt-BR" altLang="pt-BR" sz="1400">
                <a:latin typeface="Tahoma" panose="020B0604030504040204" pitchFamily="34" charset="0"/>
                <a:cs typeface="Tahoma" panose="020B0604030504040204" pitchFamily="34" charset="0"/>
              </a:rPr>
              <a:t>.</a:t>
            </a:r>
          </a:p>
          <a:p>
            <a:pPr algn="just" eaLnBrk="1" hangingPunct="1"/>
            <a:endParaRPr lang="pt-BR" altLang="pt-BR" sz="1000" b="1">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as </a:t>
            </a:r>
            <a:r>
              <a:rPr lang="pt-BR" altLang="pt-BR" sz="1400" u="sng">
                <a:latin typeface="Tahoma" panose="020B0604030504040204" pitchFamily="34" charset="0"/>
              </a:rPr>
              <a:t>atividades rotineiras</a:t>
            </a:r>
            <a:r>
              <a:rPr lang="pt-BR" altLang="pt-BR" sz="1400">
                <a:latin typeface="Tahoma" panose="020B0604030504040204" pitchFamily="34" charset="0"/>
              </a:rPr>
              <a:t> na CPFL são elaboradas por meio de documentos que ficam disponíveis na INTRANET corporativa.</a:t>
            </a:r>
          </a:p>
          <a:p>
            <a:pPr algn="just" eaLnBrk="1" hangingPunct="1"/>
            <a:endParaRPr lang="pt-BR" altLang="pt-BR" sz="1400" b="1">
              <a:latin typeface="Tahoma" panose="020B0604030504040204" pitchFamily="34" charset="0"/>
              <a:cs typeface="Tahoma" panose="020B0604030504040204" pitchFamily="34" charset="0"/>
            </a:endParaRPr>
          </a:p>
          <a:p>
            <a:pPr algn="just" eaLnBrk="1" hangingPunct="1"/>
            <a:endParaRPr lang="pt-BR" altLang="pt-BR" sz="1400" b="1">
              <a:latin typeface="Tahoma" panose="020B0604030504040204" pitchFamily="34" charset="0"/>
              <a:cs typeface="Tahoma" panose="020B0604030504040204" pitchFamily="34" charset="0"/>
            </a:endParaRPr>
          </a:p>
          <a:p>
            <a:pPr algn="just" eaLnBrk="1" hangingPunct="1"/>
            <a:r>
              <a:rPr lang="pt-BR" altLang="pt-BR" sz="1400" b="1">
                <a:latin typeface="Tahoma" panose="020B0604030504040204" pitchFamily="34" charset="0"/>
                <a:cs typeface="Tahoma" panose="020B0604030504040204" pitchFamily="34" charset="0"/>
              </a:rPr>
              <a:t>Analisar os Riscos:</a:t>
            </a:r>
            <a:r>
              <a:rPr lang="pt-BR" altLang="pt-BR" sz="1400">
                <a:latin typeface="Tahoma" panose="020B0604030504040204" pitchFamily="34" charset="0"/>
                <a:cs typeface="Tahoma" panose="020B0604030504040204" pitchFamily="34" charset="0"/>
              </a:rPr>
              <a:t> a empresa deve </a:t>
            </a:r>
            <a:r>
              <a:rPr lang="pt-BR" altLang="pt-BR" sz="1400" u="sng">
                <a:latin typeface="Tahoma" panose="020B0604030504040204" pitchFamily="34" charset="0"/>
                <a:cs typeface="Tahoma" panose="020B0604030504040204" pitchFamily="34" charset="0"/>
              </a:rPr>
              <a:t>avaliar os riscos potenciais</a:t>
            </a:r>
            <a:r>
              <a:rPr lang="pt-BR" altLang="pt-BR" sz="1400">
                <a:latin typeface="Tahoma" panose="020B0604030504040204" pitchFamily="34" charset="0"/>
                <a:cs typeface="Tahoma" panose="020B0604030504040204" pitchFamily="34" charset="0"/>
              </a:rPr>
              <a:t> relativos aos trabalhos em altura, bem como implementar </a:t>
            </a:r>
            <a:r>
              <a:rPr lang="pt-BR" altLang="pt-BR" sz="1400" u="sng">
                <a:latin typeface="Tahoma" panose="020B0604030504040204" pitchFamily="34" charset="0"/>
                <a:cs typeface="Tahoma" panose="020B0604030504040204" pitchFamily="34" charset="0"/>
              </a:rPr>
              <a:t>medidas de controle</a:t>
            </a:r>
            <a:r>
              <a:rPr lang="pt-BR" altLang="pt-BR" sz="1400">
                <a:latin typeface="Tahoma" panose="020B0604030504040204" pitchFamily="34" charset="0"/>
                <a:cs typeface="Tahoma" panose="020B0604030504040204" pitchFamily="34" charset="0"/>
              </a:rPr>
              <a:t> para os mesmos.</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antes de assumirem seus cargos, os eletricistas e técnicos que executam serviços em altura são treinados a conhecer e interpretar os </a:t>
            </a:r>
            <a:r>
              <a:rPr lang="pt-BR" altLang="pt-BR" sz="1400" u="sng">
                <a:latin typeface="Tahoma" panose="020B0604030504040204" pitchFamily="34" charset="0"/>
              </a:rPr>
              <a:t>riscos potenciais</a:t>
            </a:r>
            <a:r>
              <a:rPr lang="pt-BR" altLang="pt-BR" sz="1400">
                <a:latin typeface="Tahoma" panose="020B0604030504040204" pitchFamily="34" charset="0"/>
              </a:rPr>
              <a:t> e suas respectivas </a:t>
            </a:r>
            <a:r>
              <a:rPr lang="pt-BR" altLang="pt-BR" sz="1400" u="sng">
                <a:latin typeface="Tahoma" panose="020B0604030504040204" pitchFamily="34" charset="0"/>
              </a:rPr>
              <a:t>medidas de controle</a:t>
            </a:r>
            <a:r>
              <a:rPr lang="pt-BR" altLang="pt-BR" sz="1400">
                <a:latin typeface="Tahoma" panose="020B0604030504040204" pitchFamily="34" charset="0"/>
              </a:rPr>
              <a:t>, bem como as </a:t>
            </a:r>
            <a:r>
              <a:rPr lang="pt-BR" altLang="pt-BR" sz="1400" u="sng">
                <a:latin typeface="Tahoma" panose="020B0604030504040204" pitchFamily="34" charset="0"/>
              </a:rPr>
              <a:t>condições impeditivas</a:t>
            </a:r>
            <a:r>
              <a:rPr lang="pt-BR" altLang="pt-BR" sz="1400">
                <a:latin typeface="Tahoma" panose="020B0604030504040204" pitchFamily="34" charset="0"/>
              </a:rPr>
              <a:t>.</a:t>
            </a:r>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r>
              <a:rPr lang="pt-BR" altLang="pt-BR" sz="1400" b="1">
                <a:latin typeface="Tahoma" panose="020B0604030504040204" pitchFamily="34" charset="0"/>
              </a:rPr>
              <a:t>Garantir Informações Atualizadas:</a:t>
            </a:r>
            <a:r>
              <a:rPr lang="pt-BR" altLang="pt-BR" sz="1400">
                <a:latin typeface="Tahoma" panose="020B0604030504040204" pitchFamily="34" charset="0"/>
              </a:rPr>
              <a:t> a empresa deve manter os </a:t>
            </a:r>
            <a:r>
              <a:rPr lang="pt-BR" altLang="pt-BR" sz="1400" u="sng">
                <a:latin typeface="Tahoma" panose="020B0604030504040204" pitchFamily="34" charset="0"/>
              </a:rPr>
              <a:t>trabalhadores atualizados</a:t>
            </a:r>
            <a:r>
              <a:rPr lang="pt-BR" altLang="pt-BR" sz="1400">
                <a:latin typeface="Tahoma" panose="020B0604030504040204" pitchFamily="34" charset="0"/>
              </a:rPr>
              <a:t> sobre os novos riscos identificados e suas medidas de controle.</a:t>
            </a:r>
          </a:p>
          <a:p>
            <a:pPr algn="just" eaLnBrk="1" hangingPunct="1"/>
            <a:endParaRPr lang="pt-BR" altLang="pt-BR" sz="1000">
              <a:latin typeface="Tahoma" panose="020B0604030504040204" pitchFamily="34" charset="0"/>
            </a:endParaRPr>
          </a:p>
          <a:p>
            <a:pPr algn="just" eaLnBrk="1" hangingPunct="1"/>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a </a:t>
            </a:r>
            <a:r>
              <a:rPr lang="pt-BR" altLang="pt-BR" sz="1400" u="sng">
                <a:latin typeface="Tahoma" panose="020B0604030504040204" pitchFamily="34" charset="0"/>
              </a:rPr>
              <a:t>atualização</a:t>
            </a:r>
            <a:r>
              <a:rPr lang="pt-BR" altLang="pt-BR" sz="1400">
                <a:latin typeface="Tahoma" panose="020B0604030504040204" pitchFamily="34" charset="0"/>
              </a:rPr>
              <a:t> dos trabalhadores é garantida por meio da </a:t>
            </a:r>
            <a:r>
              <a:rPr lang="pt-BR" altLang="pt-BR" sz="1400" u="sng">
                <a:latin typeface="Tahoma" panose="020B0604030504040204" pitchFamily="34" charset="0"/>
              </a:rPr>
              <a:t>constante revisão</a:t>
            </a:r>
            <a:r>
              <a:rPr lang="pt-BR" altLang="pt-BR" sz="1400">
                <a:latin typeface="Tahoma" panose="020B0604030504040204" pitchFamily="34" charset="0"/>
              </a:rPr>
              <a:t> e divulgação dos procedimentos operacionais.</a:t>
            </a:r>
          </a:p>
        </p:txBody>
      </p:sp>
      <p:pic>
        <p:nvPicPr>
          <p:cNvPr id="95236"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5013" y="1081088"/>
            <a:ext cx="457041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3425" y="3602038"/>
            <a:ext cx="45720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Imagem 4"/>
          <p:cNvPicPr>
            <a:picLocks noChangeAspect="1"/>
          </p:cNvPicPr>
          <p:nvPr/>
        </p:nvPicPr>
        <p:blipFill>
          <a:blip r:embed="rId5">
            <a:extLst>
              <a:ext uri="{28A0092B-C50C-407E-A947-70E740481C1C}">
                <a14:useLocalDpi xmlns:a14="http://schemas.microsoft.com/office/drawing/2010/main" val="0"/>
              </a:ext>
            </a:extLst>
          </a:blip>
          <a:srcRect t="1714" b="4752"/>
          <a:stretch>
            <a:fillRect/>
          </a:stretch>
        </p:blipFill>
        <p:spPr bwMode="auto">
          <a:xfrm>
            <a:off x="5813425" y="4289425"/>
            <a:ext cx="4570413"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Line 8"/>
          <p:cNvSpPr>
            <a:spLocks noChangeShapeType="1"/>
          </p:cNvSpPr>
          <p:nvPr/>
        </p:nvSpPr>
        <p:spPr bwMode="auto">
          <a:xfrm flipV="1">
            <a:off x="3454400" y="2251075"/>
            <a:ext cx="233997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pic>
        <p:nvPicPr>
          <p:cNvPr id="95240" name="Picture 13" descr="Image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0388" y="7038975"/>
            <a:ext cx="47450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1" name="Line 14"/>
          <p:cNvSpPr>
            <a:spLocks noChangeShapeType="1"/>
          </p:cNvSpPr>
          <p:nvPr/>
        </p:nvSpPr>
        <p:spPr bwMode="auto">
          <a:xfrm>
            <a:off x="5568950" y="3811588"/>
            <a:ext cx="225425" cy="149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5242" name="Line 9"/>
          <p:cNvSpPr>
            <a:spLocks noChangeShapeType="1"/>
          </p:cNvSpPr>
          <p:nvPr/>
        </p:nvSpPr>
        <p:spPr bwMode="auto">
          <a:xfrm>
            <a:off x="2373313" y="7021513"/>
            <a:ext cx="6481762" cy="180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pic>
        <p:nvPicPr>
          <p:cNvPr id="12299" name="Picture 16" descr="Imagem2"/>
          <p:cNvPicPr>
            <a:picLocks noChangeAspect="1" noChangeArrowheads="1"/>
          </p:cNvPicPr>
          <p:nvPr/>
        </p:nvPicPr>
        <p:blipFill>
          <a:blip r:embed="rId7">
            <a:duotone>
              <a:prstClr val="black"/>
              <a:schemeClr val="accent2">
                <a:tint val="45000"/>
                <a:satMod val="400000"/>
              </a:schemeClr>
            </a:duotone>
            <a:extLst/>
          </a:blip>
          <a:srcRect/>
          <a:stretch>
            <a:fillRect/>
          </a:stretch>
        </p:blipFill>
        <p:spPr bwMode="auto">
          <a:xfrm>
            <a:off x="5815013" y="6530975"/>
            <a:ext cx="4570412" cy="581025"/>
          </a:xfrm>
          <a:prstGeom prst="rect">
            <a:avLst/>
          </a:prstGeom>
          <a:noFill/>
          <a:ln>
            <a:noFill/>
          </a:ln>
          <a:extLst/>
        </p:spPr>
      </p:pic>
      <p:sp>
        <p:nvSpPr>
          <p:cNvPr id="95244" name="Line 17"/>
          <p:cNvSpPr>
            <a:spLocks noChangeShapeType="1"/>
          </p:cNvSpPr>
          <p:nvPr/>
        </p:nvSpPr>
        <p:spPr bwMode="auto">
          <a:xfrm>
            <a:off x="4354513" y="5402263"/>
            <a:ext cx="1458912" cy="14398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5245" name="Line 14"/>
          <p:cNvSpPr>
            <a:spLocks noChangeShapeType="1"/>
          </p:cNvSpPr>
          <p:nvPr/>
        </p:nvSpPr>
        <p:spPr bwMode="auto">
          <a:xfrm flipV="1">
            <a:off x="1336675" y="3856038"/>
            <a:ext cx="7569200" cy="1258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5246" name="CaixaDeTexto 1">
            <a:hlinkClick r:id="rId8" action="ppaction://hlinkpres?slideindex=1&amp;slidetitle="/>
          </p:cNvPr>
          <p:cNvSpPr txBox="1">
            <a:spLocks noChangeArrowheads="1"/>
          </p:cNvSpPr>
          <p:nvPr/>
        </p:nvSpPr>
        <p:spPr bwMode="auto">
          <a:xfrm>
            <a:off x="3856038" y="713105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AP-15</a:t>
            </a:r>
          </a:p>
        </p:txBody>
      </p:sp>
      <p:sp>
        <p:nvSpPr>
          <p:cNvPr id="95247" name="CaixaDeTexto 2"/>
          <p:cNvSpPr txBox="1">
            <a:spLocks noChangeArrowheads="1"/>
          </p:cNvSpPr>
          <p:nvPr/>
        </p:nvSpPr>
        <p:spPr bwMode="auto">
          <a:xfrm>
            <a:off x="4883150" y="7131050"/>
            <a:ext cx="91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hlinkClick r:id="rId9" action="ppaction://hlinkpres?slideindex=1&amp;slidetitle="/>
              </a:rPr>
              <a:t>AP-16</a:t>
            </a:r>
            <a:endParaRPr lang="pt-BR" altLang="pt-BR"/>
          </a:p>
        </p:txBody>
      </p:sp>
      <p:sp>
        <p:nvSpPr>
          <p:cNvPr id="95248" name="CaixaDeTexto 2">
            <a:hlinkClick r:id="rId10" action="ppaction://hlinkpres?slideindex=1&amp;slidetitle="/>
          </p:cNvPr>
          <p:cNvSpPr txBox="1">
            <a:spLocks noChangeArrowheads="1"/>
          </p:cNvSpPr>
          <p:nvPr/>
        </p:nvSpPr>
        <p:spPr bwMode="auto">
          <a:xfrm>
            <a:off x="1336675" y="7091363"/>
            <a:ext cx="1081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en-US"/>
              <a:t>AP-15A</a:t>
            </a:r>
          </a:p>
        </p:txBody>
      </p:sp>
      <p:sp>
        <p:nvSpPr>
          <p:cNvPr id="95249" name="CaixaDeTexto 3"/>
          <p:cNvSpPr txBox="1">
            <a:spLocks noChangeArrowheads="1"/>
          </p:cNvSpPr>
          <p:nvPr/>
        </p:nvSpPr>
        <p:spPr bwMode="auto">
          <a:xfrm>
            <a:off x="2481263" y="7112000"/>
            <a:ext cx="1216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en-US"/>
              <a:t>AP-16A</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Responsabilidades do Empregador (Grupo CPFL) </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96259" name="Retângulo 3"/>
          <p:cNvSpPr>
            <a:spLocks noChangeArrowheads="1"/>
          </p:cNvSpPr>
          <p:nvPr/>
        </p:nvSpPr>
        <p:spPr bwMode="auto">
          <a:xfrm>
            <a:off x="290513" y="990600"/>
            <a:ext cx="478313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b="1">
                <a:latin typeface="Tahoma" panose="020B0604030504040204" pitchFamily="34" charset="0"/>
              </a:rPr>
              <a:t>Assegurar a Avaliação Prévia:</a:t>
            </a:r>
            <a:r>
              <a:rPr lang="pt-BR" altLang="pt-BR" sz="1400">
                <a:latin typeface="Tahoma" panose="020B0604030504040204" pitchFamily="34" charset="0"/>
              </a:rPr>
              <a:t> a empresa deve </a:t>
            </a:r>
            <a:r>
              <a:rPr lang="pt-BR" altLang="pt-BR" sz="1400" u="sng">
                <a:latin typeface="Tahoma" panose="020B0604030504040204" pitchFamily="34" charset="0"/>
              </a:rPr>
              <a:t>disponibilizar meios</a:t>
            </a:r>
            <a:r>
              <a:rPr lang="pt-BR" altLang="pt-BR" sz="1400">
                <a:latin typeface="Tahoma" panose="020B0604030504040204" pitchFamily="34" charset="0"/>
              </a:rPr>
              <a:t> para que os riscos sejam avaliados </a:t>
            </a:r>
            <a:r>
              <a:rPr lang="pt-BR" altLang="pt-BR" sz="1400" u="sng">
                <a:latin typeface="Tahoma" panose="020B0604030504040204" pitchFamily="34" charset="0"/>
              </a:rPr>
              <a:t>antes da execução</a:t>
            </a:r>
            <a:r>
              <a:rPr lang="pt-BR" altLang="pt-BR" sz="1400">
                <a:latin typeface="Tahoma" panose="020B0604030504040204" pitchFamily="34" charset="0"/>
              </a:rPr>
              <a:t> das atividades, e no </a:t>
            </a:r>
            <a:r>
              <a:rPr lang="pt-BR" altLang="pt-BR" sz="1400" u="sng">
                <a:latin typeface="Tahoma" panose="020B0604030504040204" pitchFamily="34" charset="0"/>
              </a:rPr>
              <a:t>próprio local</a:t>
            </a:r>
            <a:r>
              <a:rPr lang="pt-BR" altLang="pt-BR" sz="1400">
                <a:latin typeface="Tahoma" panose="020B0604030504040204" pitchFamily="34" charset="0"/>
              </a:rPr>
              <a:t>.</a:t>
            </a:r>
          </a:p>
          <a:p>
            <a:pPr algn="just" eaLnBrk="1" hangingPunct="1">
              <a:lnSpc>
                <a:spcPct val="150000"/>
              </a:lnSpc>
            </a:pPr>
            <a:endParaRPr lang="pt-BR" altLang="pt-BR" sz="800">
              <a:latin typeface="Tahoma" panose="020B0604030504040204" pitchFamily="34" charset="0"/>
            </a:endParaRPr>
          </a:p>
          <a:p>
            <a:pPr algn="just" eaLnBrk="1" hangingPunct="1">
              <a:lnSpc>
                <a:spcPct val="150000"/>
              </a:lnSpc>
            </a:pPr>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além das análises de risco contidas nos procedimentos operacionais, a </a:t>
            </a:r>
            <a:r>
              <a:rPr lang="pt-BR" altLang="pt-BR" sz="1400" u="sng">
                <a:latin typeface="Tahoma" panose="020B0604030504040204" pitchFamily="34" charset="0"/>
              </a:rPr>
              <a:t>APR Simplificada</a:t>
            </a:r>
            <a:r>
              <a:rPr lang="pt-BR" altLang="pt-BR" sz="1400">
                <a:latin typeface="Tahoma" panose="020B0604030504040204" pitchFamily="34" charset="0"/>
              </a:rPr>
              <a:t> possibilita a </a:t>
            </a:r>
            <a:r>
              <a:rPr lang="pt-BR" altLang="pt-BR" sz="1400" u="sng">
                <a:latin typeface="Tahoma" panose="020B0604030504040204" pitchFamily="34" charset="0"/>
              </a:rPr>
              <a:t>revisão dos riscos</a:t>
            </a:r>
            <a:r>
              <a:rPr lang="pt-BR" altLang="pt-BR" sz="1400">
                <a:latin typeface="Tahoma" panose="020B0604030504040204" pitchFamily="34" charset="0"/>
              </a:rPr>
              <a:t> no </a:t>
            </a:r>
            <a:r>
              <a:rPr lang="pt-BR" altLang="pt-BR" sz="1400" u="sng">
                <a:latin typeface="Tahoma" panose="020B0604030504040204" pitchFamily="34" charset="0"/>
              </a:rPr>
              <a:t>local do serviço</a:t>
            </a:r>
            <a:r>
              <a:rPr lang="pt-BR" altLang="pt-BR" sz="1400">
                <a:latin typeface="Tahoma" panose="020B0604030504040204" pitchFamily="34" charset="0"/>
              </a:rPr>
              <a:t>. Às vezes desprezada, se bem utilizada auxilia no lembrete das principais </a:t>
            </a:r>
            <a:r>
              <a:rPr lang="pt-BR" altLang="pt-BR" sz="1400" u="sng">
                <a:latin typeface="Tahoma" panose="020B0604030504040204" pitchFamily="34" charset="0"/>
              </a:rPr>
              <a:t>medidas de prevenção de acidentes</a:t>
            </a:r>
            <a:r>
              <a:rPr lang="pt-BR" altLang="pt-BR" sz="1400">
                <a:latin typeface="Tahoma" panose="020B0604030504040204" pitchFamily="34" charset="0"/>
              </a:rPr>
              <a:t>.</a:t>
            </a:r>
            <a:endParaRPr lang="pt-BR" altLang="pt-BR" sz="800">
              <a:latin typeface="Tahoma" panose="020B0604030504040204" pitchFamily="34" charset="0"/>
            </a:endParaRPr>
          </a:p>
        </p:txBody>
      </p:sp>
      <p:pic>
        <p:nvPicPr>
          <p:cNvPr id="96260" name="Picture 6" descr="Image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088" y="990600"/>
            <a:ext cx="509905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8" descr="Imagem4"/>
          <p:cNvPicPr>
            <a:picLocks noChangeAspect="1" noChangeArrowheads="1"/>
          </p:cNvPicPr>
          <p:nvPr/>
        </p:nvPicPr>
        <p:blipFill>
          <a:blip r:embed="rId4">
            <a:extLst>
              <a:ext uri="{28A0092B-C50C-407E-A947-70E740481C1C}">
                <a14:useLocalDpi xmlns:a14="http://schemas.microsoft.com/office/drawing/2010/main" val="0"/>
              </a:ext>
            </a:extLst>
          </a:blip>
          <a:srcRect t="571" b="14780"/>
          <a:stretch>
            <a:fillRect/>
          </a:stretch>
        </p:blipFill>
        <p:spPr bwMode="auto">
          <a:xfrm>
            <a:off x="5411788" y="4629150"/>
            <a:ext cx="5094287"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Line 9"/>
          <p:cNvSpPr>
            <a:spLocks noChangeShapeType="1"/>
          </p:cNvSpPr>
          <p:nvPr/>
        </p:nvSpPr>
        <p:spPr bwMode="auto">
          <a:xfrm flipV="1">
            <a:off x="3514725" y="4167188"/>
            <a:ext cx="1900238" cy="2673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6263" name="Line 10"/>
          <p:cNvSpPr>
            <a:spLocks noChangeShapeType="1"/>
          </p:cNvSpPr>
          <p:nvPr/>
        </p:nvSpPr>
        <p:spPr bwMode="auto">
          <a:xfrm flipV="1">
            <a:off x="1722438" y="3989388"/>
            <a:ext cx="3681412" cy="3171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6264" name="Retângulo 6"/>
          <p:cNvSpPr>
            <a:spLocks noChangeArrowheads="1"/>
          </p:cNvSpPr>
          <p:nvPr/>
        </p:nvSpPr>
        <p:spPr bwMode="auto">
          <a:xfrm>
            <a:off x="292100" y="4167188"/>
            <a:ext cx="478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solidFill>
                  <a:srgbClr val="0000FF"/>
                </a:solidFill>
                <a:latin typeface="Tahoma" panose="020B0604030504040204" pitchFamily="34" charset="0"/>
              </a:rPr>
              <a:t>CPFL Paulista – </a:t>
            </a:r>
            <a:r>
              <a:rPr lang="pt-BR" altLang="pt-BR" sz="1400" b="1">
                <a:solidFill>
                  <a:srgbClr val="FF0000"/>
                </a:solidFill>
                <a:latin typeface="Tahoma" panose="020B0604030504040204" pitchFamily="34" charset="0"/>
              </a:rPr>
              <a:t>Acidente por </a:t>
            </a:r>
            <a:r>
              <a:rPr lang="pt-BR" altLang="pt-BR" sz="1400" b="1" u="sng">
                <a:solidFill>
                  <a:srgbClr val="FF0000"/>
                </a:solidFill>
                <a:latin typeface="Tahoma" panose="020B0604030504040204" pitchFamily="34" charset="0"/>
              </a:rPr>
              <a:t>Queda de Atura</a:t>
            </a:r>
          </a:p>
          <a:p>
            <a:pPr algn="just" eaLnBrk="1" hangingPunct="1"/>
            <a:endParaRPr lang="pt-BR" altLang="pt-BR" sz="500" b="1">
              <a:latin typeface="Tahoma" panose="020B0604030504040204" pitchFamily="34" charset="0"/>
            </a:endParaRPr>
          </a:p>
          <a:p>
            <a:pPr algn="just" eaLnBrk="1" hangingPunct="1"/>
            <a:r>
              <a:rPr lang="pt-BR" altLang="pt-BR" sz="1400" b="1">
                <a:latin typeface="Tahoma" panose="020B0604030504040204" pitchFamily="34" charset="0"/>
              </a:rPr>
              <a:t>Quadro: </a:t>
            </a:r>
            <a:r>
              <a:rPr lang="pt-BR" altLang="pt-BR" sz="1400">
                <a:latin typeface="Tahoma" panose="020B0604030504040204" pitchFamily="34" charset="0"/>
              </a:rPr>
              <a:t>terceirizado                    </a:t>
            </a:r>
            <a:r>
              <a:rPr lang="pt-BR" altLang="pt-BR" sz="1400" b="1">
                <a:latin typeface="Tahoma" panose="020B0604030504040204" pitchFamily="34" charset="0"/>
              </a:rPr>
              <a:t>Município:</a:t>
            </a:r>
            <a:r>
              <a:rPr lang="pt-BR" altLang="pt-BR" sz="1400">
                <a:latin typeface="Tahoma" panose="020B0604030504040204" pitchFamily="34" charset="0"/>
              </a:rPr>
              <a:t> Altinópolis</a:t>
            </a:r>
          </a:p>
          <a:p>
            <a:pPr algn="just" eaLnBrk="1" hangingPunct="1"/>
            <a:endParaRPr lang="pt-BR" altLang="pt-BR" sz="500" b="1">
              <a:latin typeface="Tahoma" panose="020B0604030504040204" pitchFamily="34" charset="0"/>
            </a:endParaRPr>
          </a:p>
          <a:p>
            <a:pPr algn="just" eaLnBrk="1" hangingPunct="1"/>
            <a:r>
              <a:rPr lang="pt-BR" altLang="pt-BR" sz="1400" b="1">
                <a:latin typeface="Tahoma" panose="020B0604030504040204" pitchFamily="34" charset="0"/>
              </a:rPr>
              <a:t>Data:</a:t>
            </a:r>
            <a:r>
              <a:rPr lang="pt-BR" altLang="pt-BR" sz="1400">
                <a:latin typeface="Tahoma" panose="020B0604030504040204" pitchFamily="34" charset="0"/>
              </a:rPr>
              <a:t> 23/09/2011                        </a:t>
            </a:r>
            <a:r>
              <a:rPr lang="pt-BR" altLang="pt-BR" sz="1400" b="1">
                <a:latin typeface="Tahoma" panose="020B0604030504040204" pitchFamily="34" charset="0"/>
              </a:rPr>
              <a:t>Hora:</a:t>
            </a:r>
            <a:r>
              <a:rPr lang="pt-BR" altLang="pt-BR" sz="1400">
                <a:latin typeface="Tahoma" panose="020B0604030504040204" pitchFamily="34" charset="0"/>
              </a:rPr>
              <a:t> 15:00</a:t>
            </a:r>
          </a:p>
          <a:p>
            <a:pPr algn="just" eaLnBrk="1" hangingPunct="1"/>
            <a:endParaRPr lang="pt-BR" altLang="pt-BR" sz="500">
              <a:solidFill>
                <a:srgbClr val="FF0000"/>
              </a:solidFill>
              <a:latin typeface="Tahoma" panose="020B0604030504040204" pitchFamily="34" charset="0"/>
            </a:endParaRPr>
          </a:p>
          <a:p>
            <a:pPr algn="just" eaLnBrk="1" hangingPunct="1"/>
            <a:r>
              <a:rPr lang="pt-BR" altLang="pt-BR" sz="1400" b="1">
                <a:latin typeface="Tahoma" panose="020B0604030504040204" pitchFamily="34" charset="0"/>
              </a:rPr>
              <a:t>Atividade: </a:t>
            </a:r>
            <a:r>
              <a:rPr lang="pt-BR" altLang="pt-BR" sz="1400">
                <a:latin typeface="Tahoma" panose="020B0604030504040204" pitchFamily="34" charset="0"/>
              </a:rPr>
              <a:t>padronização de rede</a:t>
            </a:r>
          </a:p>
          <a:p>
            <a:pPr algn="just" eaLnBrk="1" hangingPunct="1"/>
            <a:endParaRPr lang="pt-BR" altLang="pt-BR" sz="1400">
              <a:latin typeface="Tahoma" panose="020B0604030504040204" pitchFamily="34" charset="0"/>
            </a:endParaRPr>
          </a:p>
          <a:p>
            <a:pPr algn="just" eaLnBrk="1" hangingPunct="1"/>
            <a:r>
              <a:rPr lang="pt-BR" altLang="pt-BR" sz="1400" b="1">
                <a:latin typeface="Tahoma" panose="020B0604030504040204" pitchFamily="34" charset="0"/>
              </a:rPr>
              <a:t>Descrição:</a:t>
            </a:r>
            <a:r>
              <a:rPr lang="pt-BR" altLang="pt-BR" sz="1400">
                <a:latin typeface="Tahoma" panose="020B0604030504040204" pitchFamily="34" charset="0"/>
              </a:rPr>
              <a:t> após retirar o aterramento, o Sr. José Leite desamarrou a parte superior da escada, </a:t>
            </a:r>
            <a:r>
              <a:rPr lang="pt-BR" altLang="pt-BR" sz="1400" u="sng">
                <a:latin typeface="Tahoma" panose="020B0604030504040204" pitchFamily="34" charset="0"/>
              </a:rPr>
              <a:t>desconectou o gancho com a linha da vida</a:t>
            </a:r>
            <a:r>
              <a:rPr lang="pt-BR" altLang="pt-BR" sz="1400">
                <a:latin typeface="Tahoma" panose="020B0604030504040204" pitchFamily="34" charset="0"/>
              </a:rPr>
              <a:t> do poste e começou a descer. A cerca de 3m de altura o eletricista se </a:t>
            </a:r>
            <a:r>
              <a:rPr lang="pt-BR" altLang="pt-BR" sz="1400" u="sng">
                <a:latin typeface="Tahoma" panose="020B0604030504040204" pitchFamily="34" charset="0"/>
              </a:rPr>
              <a:t>desequilibrou e caiu no solo</a:t>
            </a:r>
            <a:r>
              <a:rPr lang="pt-BR" altLang="pt-BR" sz="1400">
                <a:latin typeface="Tahoma" panose="020B0604030504040204" pitchFamily="34" charset="0"/>
              </a:rPr>
              <a:t>, com a escada atingindo a sua perna. </a:t>
            </a: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r>
              <a:rPr lang="pt-BR" altLang="pt-BR" sz="1400" u="sng">
                <a:latin typeface="Tahoma" panose="020B0604030504040204" pitchFamily="34" charset="0"/>
                <a:cs typeface="Tahoma" panose="020B0604030504040204" pitchFamily="34" charset="0"/>
              </a:rPr>
              <a:t>Causas básicas:</a:t>
            </a:r>
            <a:r>
              <a:rPr lang="pt-BR" altLang="pt-BR" sz="1400">
                <a:latin typeface="Tahoma" panose="020B0604030504040204" pitchFamily="34" charset="0"/>
                <a:cs typeface="Tahoma" panose="020B0604030504040204" pitchFamily="34" charset="0"/>
              </a:rPr>
              <a:t> falha de </a:t>
            </a:r>
            <a:r>
              <a:rPr lang="pt-BR" altLang="pt-BR" sz="1400" u="sng">
                <a:latin typeface="Tahoma" panose="020B0604030504040204" pitchFamily="34" charset="0"/>
                <a:cs typeface="Tahoma" panose="020B0604030504040204" pitchFamily="34" charset="0"/>
              </a:rPr>
              <a:t>planejamento</a:t>
            </a:r>
            <a:r>
              <a:rPr lang="pt-BR" altLang="pt-BR" sz="1400">
                <a:latin typeface="Tahoma" panose="020B0604030504040204" pitchFamily="34" charset="0"/>
                <a:cs typeface="Tahoma" panose="020B0604030504040204" pitchFamily="34" charset="0"/>
              </a:rPr>
              <a:t>. Descumprimento de </a:t>
            </a:r>
            <a:r>
              <a:rPr lang="pt-BR" altLang="pt-BR" sz="1400" u="sng">
                <a:latin typeface="Tahoma" panose="020B0604030504040204" pitchFamily="34" charset="0"/>
                <a:cs typeface="Tahoma" panose="020B0604030504040204" pitchFamily="34" charset="0"/>
              </a:rPr>
              <a:t>procedimento</a:t>
            </a:r>
            <a:r>
              <a:rPr lang="pt-BR" altLang="pt-BR" sz="1400">
                <a:latin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Responsabilidades do Empregador (Grupo CPFL) </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97283" name="Retângulo 3"/>
          <p:cNvSpPr>
            <a:spLocks noChangeArrowheads="1"/>
          </p:cNvSpPr>
          <p:nvPr/>
        </p:nvSpPr>
        <p:spPr bwMode="auto">
          <a:xfrm>
            <a:off x="303213" y="2706688"/>
            <a:ext cx="4951412"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30000"/>
              </a:lnSpc>
            </a:pPr>
            <a:r>
              <a:rPr lang="pt-BR" altLang="pt-BR" sz="1400" b="1">
                <a:latin typeface="Tahoma" panose="020B0604030504040204" pitchFamily="34" charset="0"/>
              </a:rPr>
              <a:t>Estabelecer Sistemática de Autorização:</a:t>
            </a:r>
            <a:r>
              <a:rPr lang="pt-BR" altLang="pt-BR" sz="1400">
                <a:latin typeface="Tahoma" panose="020B0604030504040204" pitchFamily="34" charset="0"/>
              </a:rPr>
              <a:t> a empresa deve estabelecer uma </a:t>
            </a:r>
            <a:r>
              <a:rPr lang="pt-BR" altLang="pt-BR" sz="1400" u="sng">
                <a:latin typeface="Tahoma" panose="020B0604030504040204" pitchFamily="34" charset="0"/>
              </a:rPr>
              <a:t>forma de autorização</a:t>
            </a:r>
            <a:r>
              <a:rPr lang="pt-BR" altLang="pt-BR" sz="1400">
                <a:latin typeface="Tahoma" panose="020B0604030504040204" pitchFamily="34" charset="0"/>
              </a:rPr>
              <a:t> dos trabalhadores para trabalho em altura.</a:t>
            </a:r>
          </a:p>
          <a:p>
            <a:pPr algn="just" eaLnBrk="1" hangingPunct="1">
              <a:lnSpc>
                <a:spcPct val="130000"/>
              </a:lnSpc>
            </a:pPr>
            <a:endParaRPr lang="pt-BR" altLang="pt-BR" sz="1400">
              <a:latin typeface="Tahoma" panose="020B0604030504040204" pitchFamily="34" charset="0"/>
            </a:endParaRPr>
          </a:p>
          <a:p>
            <a:pPr algn="just" eaLnBrk="1" hangingPunct="1">
              <a:lnSpc>
                <a:spcPct val="130000"/>
              </a:lnSpc>
            </a:pPr>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após ter sido aprovado nos exames médicos, e capacitado nos treinamentos, a empresa deve </a:t>
            </a:r>
            <a:r>
              <a:rPr lang="pt-BR" altLang="pt-BR" sz="1400" u="sng">
                <a:latin typeface="Tahoma" panose="020B0604030504040204" pitchFamily="34" charset="0"/>
              </a:rPr>
              <a:t>declarar formalmente</a:t>
            </a:r>
            <a:r>
              <a:rPr lang="pt-BR" altLang="pt-BR" sz="1400">
                <a:latin typeface="Tahoma" panose="020B0604030504040204" pitchFamily="34" charset="0"/>
              </a:rPr>
              <a:t> que o trabalhador está </a:t>
            </a:r>
            <a:r>
              <a:rPr lang="pt-BR" altLang="pt-BR" sz="1400" u="sng">
                <a:latin typeface="Tahoma" panose="020B0604030504040204" pitchFamily="34" charset="0"/>
              </a:rPr>
              <a:t>autorizado a trabalhar em altura</a:t>
            </a:r>
            <a:r>
              <a:rPr lang="pt-BR" altLang="pt-BR" sz="1400">
                <a:latin typeface="Tahoma" panose="020B0604030504040204" pitchFamily="34" charset="0"/>
              </a:rPr>
              <a:t>. Trata-se de um processo administrativo que poderá ser em forma de documento impresso, </a:t>
            </a:r>
            <a:r>
              <a:rPr lang="pt-BR" altLang="pt-BR" sz="1400" u="sng">
                <a:latin typeface="Tahoma" panose="020B0604030504040204" pitchFamily="34" charset="0"/>
              </a:rPr>
              <a:t>adesivos</a:t>
            </a:r>
            <a:r>
              <a:rPr lang="pt-BR" altLang="pt-BR" sz="1400">
                <a:latin typeface="Tahoma" panose="020B0604030504040204" pitchFamily="34" charset="0"/>
              </a:rPr>
              <a:t>, cor em capacetes, registro eletrônico etc.</a:t>
            </a:r>
          </a:p>
          <a:p>
            <a:pPr algn="just" eaLnBrk="1" hangingPunct="1">
              <a:lnSpc>
                <a:spcPct val="130000"/>
              </a:lnSpc>
            </a:pPr>
            <a:r>
              <a:rPr lang="pt-BR" altLang="pt-BR" sz="1400">
                <a:latin typeface="Tahoma" panose="020B0604030504040204" pitchFamily="34" charset="0"/>
              </a:rPr>
              <a:t>	Como a </a:t>
            </a:r>
            <a:r>
              <a:rPr lang="pt-BR" altLang="pt-BR" sz="1400" u="sng">
                <a:latin typeface="Tahoma" panose="020B0604030504040204" pitchFamily="34" charset="0"/>
              </a:rPr>
              <a:t>NR 10</a:t>
            </a:r>
            <a:r>
              <a:rPr lang="pt-BR" altLang="pt-BR" sz="1400">
                <a:latin typeface="Tahoma" panose="020B0604030504040204" pitchFamily="34" charset="0"/>
              </a:rPr>
              <a:t> já determinava essa obrigatoriedade, a CPFL poderá lançar mão do </a:t>
            </a:r>
            <a:r>
              <a:rPr lang="pt-BR" altLang="pt-BR" sz="1400" u="sng">
                <a:latin typeface="Tahoma" panose="020B0604030504040204" pitchFamily="34" charset="0"/>
              </a:rPr>
              <a:t>modelo de carta</a:t>
            </a:r>
            <a:r>
              <a:rPr lang="pt-BR" altLang="pt-BR" sz="1400">
                <a:latin typeface="Tahoma" panose="020B0604030504040204" pitchFamily="34" charset="0"/>
              </a:rPr>
              <a:t> ao lado que já vinha sendo utilizado por algumas das empresas do Grupo, apenas incluindo a </a:t>
            </a:r>
            <a:r>
              <a:rPr lang="pt-BR" altLang="pt-BR" sz="1400" u="sng">
                <a:latin typeface="Tahoma" panose="020B0604030504040204" pitchFamily="34" charset="0"/>
              </a:rPr>
              <a:t>abrangência do treinamento para trabalho em altura</a:t>
            </a:r>
            <a:r>
              <a:rPr lang="pt-BR" altLang="pt-BR" sz="1400">
                <a:latin typeface="Tahoma" panose="020B0604030504040204" pitchFamily="34" charset="0"/>
              </a:rPr>
              <a:t>, que nada mais é do que o tipo de trabalho para o qual o empregado foi treinado.</a:t>
            </a:r>
            <a:endParaRPr lang="pt-BR" altLang="pt-BR" sz="1400" b="1">
              <a:latin typeface="Tahoma" panose="020B0604030504040204" pitchFamily="34" charset="0"/>
            </a:endParaRPr>
          </a:p>
        </p:txBody>
      </p:sp>
      <p:pic>
        <p:nvPicPr>
          <p:cNvPr id="97284" name="Picture 9" descr="Imagem3"/>
          <p:cNvPicPr>
            <a:picLocks noChangeAspect="1" noChangeArrowheads="1"/>
          </p:cNvPicPr>
          <p:nvPr/>
        </p:nvPicPr>
        <p:blipFill>
          <a:blip r:embed="rId3">
            <a:extLst>
              <a:ext uri="{28A0092B-C50C-407E-A947-70E740481C1C}">
                <a14:useLocalDpi xmlns:a14="http://schemas.microsoft.com/office/drawing/2010/main" val="0"/>
              </a:ext>
            </a:extLst>
          </a:blip>
          <a:srcRect t="15800" b="53508"/>
          <a:stretch>
            <a:fillRect/>
          </a:stretch>
        </p:blipFill>
        <p:spPr bwMode="auto">
          <a:xfrm>
            <a:off x="5794375" y="6762750"/>
            <a:ext cx="46418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0" descr="Imagem1"/>
          <p:cNvPicPr>
            <a:picLocks noChangeAspect="1" noChangeArrowheads="1"/>
          </p:cNvPicPr>
          <p:nvPr/>
        </p:nvPicPr>
        <p:blipFill>
          <a:blip r:embed="rId4">
            <a:extLst>
              <a:ext uri="{28A0092B-C50C-407E-A947-70E740481C1C}">
                <a14:useLocalDpi xmlns:a14="http://schemas.microsoft.com/office/drawing/2010/main" val="0"/>
              </a:ext>
            </a:extLst>
          </a:blip>
          <a:srcRect t="21727" b="-2968"/>
          <a:stretch>
            <a:fillRect/>
          </a:stretch>
        </p:blipFill>
        <p:spPr bwMode="auto">
          <a:xfrm>
            <a:off x="5794375" y="2647950"/>
            <a:ext cx="46450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1" descr="Imagem2"/>
          <p:cNvPicPr>
            <a:picLocks noChangeAspect="1" noChangeArrowheads="1"/>
          </p:cNvPicPr>
          <p:nvPr/>
        </p:nvPicPr>
        <p:blipFill>
          <a:blip r:embed="rId5">
            <a:extLst>
              <a:ext uri="{28A0092B-C50C-407E-A947-70E740481C1C}">
                <a14:useLocalDpi xmlns:a14="http://schemas.microsoft.com/office/drawing/2010/main" val="0"/>
              </a:ext>
            </a:extLst>
          </a:blip>
          <a:srcRect b="17097"/>
          <a:stretch>
            <a:fillRect/>
          </a:stretch>
        </p:blipFill>
        <p:spPr bwMode="auto">
          <a:xfrm>
            <a:off x="5794375" y="4464050"/>
            <a:ext cx="46450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Retângulo 3"/>
          <p:cNvSpPr>
            <a:spLocks noChangeArrowheads="1"/>
          </p:cNvSpPr>
          <p:nvPr/>
        </p:nvSpPr>
        <p:spPr bwMode="auto">
          <a:xfrm>
            <a:off x="303213" y="957263"/>
            <a:ext cx="10136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rPr>
              <a:t>Garantir a Supervisão:</a:t>
            </a:r>
            <a:r>
              <a:rPr lang="pt-BR" altLang="pt-BR" sz="1400">
                <a:latin typeface="Tahoma" panose="020B0604030504040204" pitchFamily="34" charset="0"/>
              </a:rPr>
              <a:t> a empresa deve assegurar que todo trabalho em altura seja realizado </a:t>
            </a:r>
            <a:r>
              <a:rPr lang="pt-BR" altLang="pt-BR" sz="1400" u="sng">
                <a:latin typeface="Tahoma" panose="020B0604030504040204" pitchFamily="34" charset="0"/>
              </a:rPr>
              <a:t>sob supervisão, cuja forma </a:t>
            </a:r>
            <a:r>
              <a:rPr lang="pt-BR" altLang="pt-BR" sz="1400">
                <a:latin typeface="Tahoma" panose="020B0604030504040204" pitchFamily="34" charset="0"/>
              </a:rPr>
              <a:t>será definida pela análise de riscos.</a:t>
            </a:r>
            <a:endParaRPr lang="pt-BR" altLang="pt-BR" sz="1400" b="1">
              <a:latin typeface="Tahoma" panose="020B0604030504040204" pitchFamily="34" charset="0"/>
            </a:endParaRPr>
          </a:p>
          <a:p>
            <a:pPr algn="just" eaLnBrk="1" hangingPunct="1"/>
            <a:endParaRPr lang="pt-BR" altLang="pt-BR" sz="1000" b="1">
              <a:latin typeface="Tahoma" panose="020B0604030504040204" pitchFamily="34" charset="0"/>
            </a:endParaRPr>
          </a:p>
          <a:p>
            <a:pPr algn="just" eaLnBrk="1" hangingPunct="1"/>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a NR 35 não estabelece a </a:t>
            </a:r>
            <a:r>
              <a:rPr lang="pt-BR" altLang="pt-BR" sz="1400" u="sng">
                <a:latin typeface="Tahoma" panose="020B0604030504040204" pitchFamily="34" charset="0"/>
              </a:rPr>
              <a:t>forma de supervisão</a:t>
            </a:r>
            <a:r>
              <a:rPr lang="pt-BR" altLang="pt-BR" sz="1400">
                <a:latin typeface="Tahoma" panose="020B0604030504040204" pitchFamily="34" charset="0"/>
              </a:rPr>
              <a:t> para o trabalho em altura, </a:t>
            </a:r>
            <a:r>
              <a:rPr lang="pt-BR" altLang="pt-BR" sz="1400" u="sng">
                <a:latin typeface="Tahoma" panose="020B0604030504040204" pitchFamily="34" charset="0"/>
              </a:rPr>
              <a:t>podendo ser, inclusive, a distância</a:t>
            </a:r>
            <a:r>
              <a:rPr lang="pt-BR" altLang="pt-BR" sz="1400">
                <a:latin typeface="Tahoma" panose="020B0604030504040204" pitchFamily="34" charset="0"/>
              </a:rPr>
              <a:t>. Como a NR 10 determina que os empregados do setor elétrico </a:t>
            </a:r>
            <a:r>
              <a:rPr lang="pt-BR" altLang="pt-BR" sz="1400" u="sng">
                <a:latin typeface="Tahoma" panose="020B0604030504040204" pitchFamily="34" charset="0"/>
              </a:rPr>
              <a:t>não podem atuar sozinhos</a:t>
            </a:r>
            <a:r>
              <a:rPr lang="pt-BR" altLang="pt-BR" sz="1400">
                <a:latin typeface="Tahoma" panose="020B0604030504040204" pitchFamily="34" charset="0"/>
              </a:rPr>
              <a:t>, a </a:t>
            </a:r>
            <a:r>
              <a:rPr lang="pt-BR" altLang="pt-BR" sz="1400" u="sng">
                <a:latin typeface="Tahoma" panose="020B0604030504040204" pitchFamily="34" charset="0"/>
              </a:rPr>
              <a:t>supervisão</a:t>
            </a:r>
            <a:r>
              <a:rPr lang="pt-BR" altLang="pt-BR" sz="1400">
                <a:latin typeface="Tahoma" panose="020B0604030504040204" pitchFamily="34" charset="0"/>
              </a:rPr>
              <a:t> para as atividades desse setor estão asseguradas pelo empregador, basta que os empregados saibam utilizá-la para auxiliar na prevenção.</a:t>
            </a:r>
            <a:endParaRPr lang="pt-BR" altLang="pt-BR" sz="1400" b="1" u="sng">
              <a:latin typeface="Tahoma" panose="020B0604030504040204" pitchFamily="34" charset="0"/>
            </a:endParaRPr>
          </a:p>
        </p:txBody>
      </p:sp>
      <p:sp>
        <p:nvSpPr>
          <p:cNvPr id="97288" name="Line 10"/>
          <p:cNvSpPr>
            <a:spLocks noChangeShapeType="1"/>
          </p:cNvSpPr>
          <p:nvPr/>
        </p:nvSpPr>
        <p:spPr bwMode="auto">
          <a:xfrm flipV="1">
            <a:off x="5254625" y="2790825"/>
            <a:ext cx="1169988" cy="1530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7289" name="Line 10"/>
          <p:cNvSpPr>
            <a:spLocks noChangeShapeType="1"/>
          </p:cNvSpPr>
          <p:nvPr/>
        </p:nvSpPr>
        <p:spPr bwMode="auto">
          <a:xfrm flipV="1">
            <a:off x="4879975" y="4681538"/>
            <a:ext cx="958850" cy="374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97290" name="Line 10"/>
          <p:cNvSpPr>
            <a:spLocks noChangeShapeType="1"/>
          </p:cNvSpPr>
          <p:nvPr/>
        </p:nvSpPr>
        <p:spPr bwMode="auto">
          <a:xfrm>
            <a:off x="5159375" y="6591300"/>
            <a:ext cx="635000" cy="341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Responsabilidades dos Trabalhadores (Colaboradores Operacionais) </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98307" name="Retângulo 3"/>
          <p:cNvSpPr>
            <a:spLocks noChangeArrowheads="1"/>
          </p:cNvSpPr>
          <p:nvPr/>
        </p:nvSpPr>
        <p:spPr bwMode="auto">
          <a:xfrm>
            <a:off x="303213" y="990600"/>
            <a:ext cx="10136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rPr>
              <a:t>Cumprir as Disposições Legais:</a:t>
            </a:r>
            <a:r>
              <a:rPr lang="pt-BR" altLang="pt-BR" sz="1400">
                <a:latin typeface="Tahoma" panose="020B0604030504040204" pitchFamily="34" charset="0"/>
              </a:rPr>
              <a:t> os colaboradores devem cumprir as </a:t>
            </a:r>
            <a:r>
              <a:rPr lang="pt-BR" altLang="pt-BR" sz="1400" u="sng">
                <a:latin typeface="Tahoma" panose="020B0604030504040204" pitchFamily="34" charset="0"/>
              </a:rPr>
              <a:t>disposições legais e regulamentares</a:t>
            </a:r>
            <a:r>
              <a:rPr lang="pt-BR" altLang="pt-BR" sz="1400">
                <a:latin typeface="Tahoma" panose="020B0604030504040204" pitchFamily="34" charset="0"/>
              </a:rPr>
              <a:t> sobre trabalho em altura, inclusive os </a:t>
            </a:r>
            <a:r>
              <a:rPr lang="pt-BR" altLang="pt-BR" sz="1400" u="sng">
                <a:latin typeface="Tahoma" panose="020B0604030504040204" pitchFamily="34" charset="0"/>
              </a:rPr>
              <a:t>procedimentos expedidos pelo empregador</a:t>
            </a:r>
            <a:r>
              <a:rPr lang="pt-BR" altLang="pt-BR" sz="1400">
                <a:latin typeface="Tahoma" panose="020B0604030504040204" pitchFamily="34" charset="0"/>
              </a:rPr>
              <a:t>.</a:t>
            </a:r>
            <a:endParaRPr lang="pt-BR" altLang="pt-BR" sz="1400" b="1">
              <a:latin typeface="Tahoma" panose="020B0604030504040204" pitchFamily="34" charset="0"/>
            </a:endParaRPr>
          </a:p>
        </p:txBody>
      </p:sp>
      <p:sp>
        <p:nvSpPr>
          <p:cNvPr id="98308" name="Retângulo 3"/>
          <p:cNvSpPr>
            <a:spLocks noChangeArrowheads="1"/>
          </p:cNvSpPr>
          <p:nvPr/>
        </p:nvSpPr>
        <p:spPr bwMode="auto">
          <a:xfrm>
            <a:off x="303213" y="3602038"/>
            <a:ext cx="10136187"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rPr>
              <a:t>Colaborar com o Empregador:</a:t>
            </a:r>
            <a:r>
              <a:rPr lang="pt-BR" altLang="pt-BR" sz="1400">
                <a:latin typeface="Tahoma" panose="020B0604030504040204" pitchFamily="34" charset="0"/>
              </a:rPr>
              <a:t> os empregados devem </a:t>
            </a:r>
            <a:r>
              <a:rPr lang="pt-BR" altLang="pt-BR" sz="1400" u="sng">
                <a:latin typeface="Tahoma" panose="020B0604030504040204" pitchFamily="34" charset="0"/>
              </a:rPr>
              <a:t>colaborar com o empregador</a:t>
            </a:r>
            <a:r>
              <a:rPr lang="pt-BR" altLang="pt-BR" sz="1400">
                <a:latin typeface="Tahoma" panose="020B0604030504040204" pitchFamily="34" charset="0"/>
              </a:rPr>
              <a:t> na implementação das disposições contidas na NR 35.</a:t>
            </a:r>
          </a:p>
          <a:p>
            <a:pPr algn="just" eaLnBrk="1" hangingPunct="1"/>
            <a:endParaRPr lang="pt-BR" altLang="pt-BR" sz="1000" b="1">
              <a:latin typeface="Tahoma" panose="020B0604030504040204" pitchFamily="34" charset="0"/>
            </a:endParaRPr>
          </a:p>
          <a:p>
            <a:pPr algn="just" eaLnBrk="1" hangingPunct="1"/>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além de colaborar, os empregados da CPFL têm uma </a:t>
            </a:r>
            <a:r>
              <a:rPr lang="pt-BR" altLang="pt-BR" sz="1400" u="sng">
                <a:latin typeface="Tahoma" panose="020B0604030504040204" pitchFamily="34" charset="0"/>
              </a:rPr>
              <a:t>participação muito ativa</a:t>
            </a:r>
            <a:r>
              <a:rPr lang="pt-BR" altLang="pt-BR" sz="1400">
                <a:latin typeface="Tahoma" panose="020B0604030504040204" pitchFamily="34" charset="0"/>
              </a:rPr>
              <a:t> durante a elaboração ou revisão dos procedimentos operacionais. Como exemplo, podemos citar a sua participação na implantação dos procedimentos para trabalho em altura para os </a:t>
            </a:r>
            <a:r>
              <a:rPr lang="pt-BR" altLang="pt-BR" sz="1400" u="sng">
                <a:latin typeface="Tahoma" panose="020B0604030504040204" pitchFamily="34" charset="0"/>
              </a:rPr>
              <a:t>PMO´s e Telecomunicações, e na revisão dos procedimentos para as Linha de transmissão</a:t>
            </a:r>
            <a:r>
              <a:rPr lang="pt-BR" altLang="pt-BR" sz="1400">
                <a:latin typeface="Tahoma" panose="020B0604030504040204" pitchFamily="34" charset="0"/>
              </a:rPr>
              <a:t>. </a:t>
            </a:r>
            <a:endParaRPr lang="pt-BR" altLang="pt-BR" sz="1400" b="1">
              <a:latin typeface="Tahoma" panose="020B0604030504040204" pitchFamily="34" charset="0"/>
            </a:endParaRPr>
          </a:p>
          <a:p>
            <a:pPr algn="just" eaLnBrk="1" hangingPunct="1"/>
            <a:endParaRPr lang="pt-BR" altLang="pt-BR" sz="1400" b="1">
              <a:latin typeface="Tahoma" panose="020B0604030504040204" pitchFamily="34" charset="0"/>
            </a:endParaRPr>
          </a:p>
          <a:p>
            <a:pPr algn="just" eaLnBrk="1" hangingPunct="1"/>
            <a:endParaRPr lang="pt-BR" altLang="pt-BR" b="1">
              <a:latin typeface="Tahoma" panose="020B0604030504040204" pitchFamily="34" charset="0"/>
            </a:endParaRPr>
          </a:p>
          <a:p>
            <a:pPr algn="just" eaLnBrk="1" hangingPunct="1"/>
            <a:r>
              <a:rPr lang="pt-BR" altLang="pt-BR" sz="1400" b="1">
                <a:latin typeface="Tahoma" panose="020B0604030504040204" pitchFamily="34" charset="0"/>
              </a:rPr>
              <a:t>Exercer o Direito de Recusa:</a:t>
            </a:r>
            <a:r>
              <a:rPr lang="pt-BR" altLang="pt-BR" sz="1400">
                <a:latin typeface="Tahoma" panose="020B0604030504040204" pitchFamily="34" charset="0"/>
              </a:rPr>
              <a:t> o empregado </a:t>
            </a:r>
            <a:r>
              <a:rPr lang="pt-BR" altLang="pt-BR" sz="1400" u="sng">
                <a:latin typeface="Tahoma" panose="020B0604030504040204" pitchFamily="34" charset="0"/>
              </a:rPr>
              <a:t>deve interromper suas atividades</a:t>
            </a:r>
            <a:r>
              <a:rPr lang="pt-BR" altLang="pt-BR" sz="1400">
                <a:latin typeface="Tahoma" panose="020B0604030504040204" pitchFamily="34" charset="0"/>
              </a:rPr>
              <a:t> sempre que constatar </a:t>
            </a:r>
            <a:r>
              <a:rPr lang="pt-BR" altLang="pt-BR" sz="1400" u="sng">
                <a:latin typeface="Tahoma" panose="020B0604030504040204" pitchFamily="34" charset="0"/>
              </a:rPr>
              <a:t>riscos graves e iminentes</a:t>
            </a:r>
            <a:r>
              <a:rPr lang="pt-BR" altLang="pt-BR" sz="1400">
                <a:latin typeface="Tahoma" panose="020B0604030504040204" pitchFamily="34" charset="0"/>
              </a:rPr>
              <a:t> para sua segurança e saúde, ou a de outras pessoas, comunicando imediatamente o seu superior hierárquico.</a:t>
            </a:r>
          </a:p>
          <a:p>
            <a:pPr algn="just" eaLnBrk="1" hangingPunct="1"/>
            <a:endParaRPr lang="pt-BR" altLang="pt-BR" sz="1400">
              <a:latin typeface="Tahoma" panose="020B0604030504040204" pitchFamily="34" charset="0"/>
            </a:endParaRPr>
          </a:p>
          <a:p>
            <a:pPr algn="just" eaLnBrk="1" hangingPunct="1"/>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o </a:t>
            </a:r>
            <a:r>
              <a:rPr lang="pt-BR" altLang="pt-BR" sz="1400" u="sng">
                <a:latin typeface="Tahoma" panose="020B0604030504040204" pitchFamily="34" charset="0"/>
              </a:rPr>
              <a:t>Direito de Recusa</a:t>
            </a:r>
            <a:r>
              <a:rPr lang="pt-BR" altLang="pt-BR" sz="1400">
                <a:latin typeface="Tahoma" panose="020B0604030504040204" pitchFamily="34" charset="0"/>
              </a:rPr>
              <a:t> está previsto no Art.º 13 da Convenção 155 da OIT – Organização Internacional do Trabalho, que assegura a interrupção de atividades que envolvem </a:t>
            </a:r>
            <a:r>
              <a:rPr lang="pt-BR" altLang="pt-BR" sz="1400" u="sng">
                <a:latin typeface="Tahoma" panose="020B0604030504040204" pitchFamily="34" charset="0"/>
              </a:rPr>
              <a:t>riscos graves e iminentes</a:t>
            </a:r>
            <a:r>
              <a:rPr lang="pt-BR" altLang="pt-BR" sz="1400">
                <a:latin typeface="Tahoma" panose="020B0604030504040204" pitchFamily="34" charset="0"/>
              </a:rPr>
              <a:t>. A Convenção 155 foi promulgada no Brasil pelo Decreto 1.254, de 29/09/1995, portanto em vigor há mais de 17 anos.</a:t>
            </a:r>
          </a:p>
          <a:p>
            <a:pPr algn="just" eaLnBrk="1" hangingPunct="1"/>
            <a:endParaRPr lang="pt-BR" altLang="pt-BR" sz="1000">
              <a:latin typeface="Tahoma" panose="020B0604030504040204" pitchFamily="34" charset="0"/>
            </a:endParaRPr>
          </a:p>
          <a:p>
            <a:pPr algn="just" eaLnBrk="1" hangingPunct="1"/>
            <a:r>
              <a:rPr lang="pt-BR" altLang="pt-BR" sz="1400" u="sng">
                <a:latin typeface="Tahoma" panose="020B0604030504040204" pitchFamily="34" charset="0"/>
              </a:rPr>
              <a:t>Risco Grave e Iminente</a:t>
            </a:r>
            <a:r>
              <a:rPr lang="pt-BR" altLang="pt-BR" sz="1400">
                <a:latin typeface="Tahoma" panose="020B0604030504040204" pitchFamily="34" charset="0"/>
              </a:rPr>
              <a:t>: é definido na Norma Regulamentadora 3 – Embargo ou Interdição, como sendo </a:t>
            </a:r>
            <a:r>
              <a:rPr lang="pt-BR" altLang="pt-BR" sz="1400" i="1">
                <a:latin typeface="Tahoma" panose="020B0604030504040204" pitchFamily="34" charset="0"/>
              </a:rPr>
              <a:t>“toda condição de trabalho que possa causar acidente ou doença com </a:t>
            </a:r>
            <a:r>
              <a:rPr lang="pt-BR" altLang="pt-BR" sz="1400" i="1" u="sng">
                <a:latin typeface="Tahoma" panose="020B0604030504040204" pitchFamily="34" charset="0"/>
              </a:rPr>
              <a:t>lesão grave à integridade física do trabalhador</a:t>
            </a:r>
            <a:r>
              <a:rPr lang="pt-BR" altLang="pt-BR" sz="1400" i="1">
                <a:latin typeface="Tahoma" panose="020B0604030504040204" pitchFamily="34" charset="0"/>
              </a:rPr>
              <a:t>”.</a:t>
            </a:r>
          </a:p>
        </p:txBody>
      </p:sp>
      <p:sp>
        <p:nvSpPr>
          <p:cNvPr id="98309" name="Retângulo 3"/>
          <p:cNvSpPr>
            <a:spLocks noChangeArrowheads="1"/>
          </p:cNvSpPr>
          <p:nvPr/>
        </p:nvSpPr>
        <p:spPr bwMode="auto">
          <a:xfrm>
            <a:off x="1563688" y="1541463"/>
            <a:ext cx="88217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40000"/>
              </a:lnSpc>
            </a:pPr>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além de obedecer às </a:t>
            </a:r>
            <a:r>
              <a:rPr lang="pt-BR" altLang="pt-BR" sz="1400" u="sng">
                <a:latin typeface="Tahoma" panose="020B0604030504040204" pitchFamily="34" charset="0"/>
              </a:rPr>
              <a:t>legislações municipais, estaduais e nacionais</a:t>
            </a:r>
            <a:r>
              <a:rPr lang="pt-BR" altLang="pt-BR" sz="1400">
                <a:latin typeface="Tahoma" panose="020B0604030504040204" pitchFamily="34" charset="0"/>
              </a:rPr>
              <a:t> relativas ao trabalho em altura, os colaboradores estão </a:t>
            </a:r>
            <a:r>
              <a:rPr lang="pt-BR" altLang="pt-BR" sz="1400" u="sng">
                <a:latin typeface="Tahoma" panose="020B0604030504040204" pitchFamily="34" charset="0"/>
              </a:rPr>
              <a:t>obrigados a seguir os procedimentos operacionais</a:t>
            </a:r>
            <a:r>
              <a:rPr lang="pt-BR" altLang="pt-BR" sz="1400">
                <a:latin typeface="Tahoma" panose="020B0604030504040204" pitchFamily="34" charset="0"/>
              </a:rPr>
              <a:t> elaborados pela CPFL.</a:t>
            </a:r>
          </a:p>
          <a:p>
            <a:pPr algn="just" eaLnBrk="1" hangingPunct="1">
              <a:lnSpc>
                <a:spcPct val="140000"/>
              </a:lnSpc>
            </a:pPr>
            <a:r>
              <a:rPr lang="pt-BR" altLang="pt-BR" sz="1400">
                <a:latin typeface="Tahoma" panose="020B0604030504040204" pitchFamily="34" charset="0"/>
              </a:rPr>
              <a:t>	A Norma Regulamentadora 1 – Disposições Gerais, já menciona essa responsabilidade, porém com outras palavras - </a:t>
            </a:r>
            <a:r>
              <a:rPr lang="pt-BR" altLang="pt-BR" sz="1400" i="1">
                <a:latin typeface="Tahoma" panose="020B0604030504040204" pitchFamily="34" charset="0"/>
              </a:rPr>
              <a:t>“Cabe ao empregado cumprir as </a:t>
            </a:r>
            <a:r>
              <a:rPr lang="pt-BR" altLang="pt-BR" sz="1400" i="1" u="sng">
                <a:latin typeface="Tahoma" panose="020B0604030504040204" pitchFamily="34" charset="0"/>
              </a:rPr>
              <a:t>disposições legais e regulamentares sobre segurança e saúde do trabalho</a:t>
            </a:r>
            <a:r>
              <a:rPr lang="pt-BR" altLang="pt-BR" sz="1400" i="1">
                <a:latin typeface="Tahoma" panose="020B0604030504040204" pitchFamily="34" charset="0"/>
              </a:rPr>
              <a:t>, inclusive as ordens de serviço expedidas pelo empregador.”</a:t>
            </a:r>
          </a:p>
        </p:txBody>
      </p:sp>
      <p:pic>
        <p:nvPicPr>
          <p:cNvPr id="98310"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687513"/>
            <a:ext cx="10239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ext Box 32"/>
          <p:cNvSpPr txBox="1">
            <a:spLocks noChangeArrowheads="1"/>
          </p:cNvSpPr>
          <p:nvPr/>
        </p:nvSpPr>
        <p:spPr bwMode="auto">
          <a:xfrm>
            <a:off x="9755188" y="6481763"/>
            <a:ext cx="7429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defTabSz="91281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pt-BR" altLang="pt-BR"/>
          </a:p>
        </p:txBody>
      </p:sp>
      <p:sp>
        <p:nvSpPr>
          <p:cNvPr id="26627" name="Retângulo 38"/>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6628" name="Retângulo 1"/>
          <p:cNvSpPr>
            <a:spLocks noChangeArrowheads="1"/>
          </p:cNvSpPr>
          <p:nvPr/>
        </p:nvSpPr>
        <p:spPr bwMode="auto">
          <a:xfrm>
            <a:off x="0" y="1260475"/>
            <a:ext cx="102838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Em 26/09/2011 foi constituído o Grupo de Trabalho Tripartite – GTT para a nova norma que, após</a:t>
            </a:r>
          </a:p>
          <a:p>
            <a:pPr eaLnBrk="1" hangingPunct="1"/>
            <a:r>
              <a:rPr lang="pt-BR" altLang="pt-BR"/>
              <a:t>reuniões em setembro, outubro, novembro e dezembro, em consenso, chegou à proposta da Norma, que foi encaminhada à CTPP- Comissão Tripartite Paritária Permanente para manifestação. Após a CTPP manifestar-se favoravelmente à proposta apresentada, o Ministério do Trabalho e Emprego publicou em 26 de março de 2012 a Portaria SIT no 313, de 23/03/2012, veiculando integralmente o texto elaborado pelo GTT, como a NR35, -</a:t>
            </a:r>
          </a:p>
          <a:p>
            <a:pPr eaLnBrk="1" hangingPunct="1"/>
            <a:endParaRPr lang="pt-BR" altLang="pt-BR"/>
          </a:p>
          <a:p>
            <a:pPr eaLnBrk="1" hangingPunct="1"/>
            <a:r>
              <a:rPr lang="pt-BR" altLang="pt-BR"/>
              <a:t>Norma Regulamentadora para Trabalhos em Altura. A Portaria nº 313 também criou a Comissão Nacional Tripartite Temática da NR35 – CNTT NR35, com o objetivo de acompanhar a implementação do texto normativo, propor alterações ao mesmo e auxiliar na elucidação das dúvidas encaminhadas pela sociedade. </a:t>
            </a:r>
          </a:p>
          <a:p>
            <a:pPr eaLnBrk="1" hangingPunct="1"/>
            <a:endParaRPr lang="pt-BR" altLang="pt-BR"/>
          </a:p>
          <a:p>
            <a:pPr eaLnBrk="1" hangingPunct="1"/>
            <a:r>
              <a:rPr lang="pt-BR" altLang="pt-BR"/>
              <a:t>   Devido à grande amplitude de setores econômicos e atividades albergadas pela NR35, foi estabelecido um prazo diferenciado para a entrada em vigor dos dispositivos normativos. Desta forma, todos os itens, com exceção dos itens do Capítulo 3 e do item 6.4, cujos prazos são de 12 meses, entram em vigor seis meses a partir da data de publicação da Norma.</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Planejamento</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99331" name="Retângulo 3"/>
          <p:cNvSpPr>
            <a:spLocks noChangeArrowheads="1"/>
          </p:cNvSpPr>
          <p:nvPr/>
        </p:nvSpPr>
        <p:spPr bwMode="auto">
          <a:xfrm>
            <a:off x="303213" y="990600"/>
            <a:ext cx="66611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1800"/>
              </a:lnSpc>
            </a:pPr>
            <a:r>
              <a:rPr lang="pt-BR" altLang="pt-BR" sz="1400" b="1">
                <a:latin typeface="Tahoma" panose="020B0604030504040204" pitchFamily="34" charset="0"/>
                <a:cs typeface="Tahoma" panose="020B0604030504040204" pitchFamily="34" charset="0"/>
              </a:rPr>
              <a:t>Planejamento:</a:t>
            </a:r>
            <a:r>
              <a:rPr lang="pt-BR" altLang="pt-BR" sz="1400">
                <a:latin typeface="Tahoma" panose="020B0604030504040204" pitchFamily="34" charset="0"/>
                <a:cs typeface="Tahoma" panose="020B0604030504040204" pitchFamily="34" charset="0"/>
              </a:rPr>
              <a:t> o planejamento dos trabalhos em altura deve obedecer a seguinte </a:t>
            </a:r>
            <a:r>
              <a:rPr lang="pt-BR" altLang="pt-BR" sz="1400" u="sng">
                <a:latin typeface="Tahoma" panose="020B0604030504040204" pitchFamily="34" charset="0"/>
                <a:cs typeface="Tahoma" panose="020B0604030504040204" pitchFamily="34" charset="0"/>
              </a:rPr>
              <a:t>hierarquia</a:t>
            </a:r>
            <a:r>
              <a:rPr lang="pt-BR" altLang="pt-BR" sz="1400">
                <a:latin typeface="Tahoma" panose="020B0604030504040204" pitchFamily="34" charset="0"/>
                <a:cs typeface="Tahoma" panose="020B0604030504040204" pitchFamily="34" charset="0"/>
              </a:rPr>
              <a:t>:</a:t>
            </a:r>
          </a:p>
          <a:p>
            <a:pPr algn="just" eaLnBrk="1" hangingPunct="1">
              <a:lnSpc>
                <a:spcPts val="1800"/>
              </a:lnSpc>
            </a:pPr>
            <a:endParaRPr lang="pt-BR" altLang="pt-BR" sz="1400">
              <a:latin typeface="Tahoma" panose="020B0604030504040204" pitchFamily="34" charset="0"/>
              <a:cs typeface="Tahoma" panose="020B0604030504040204" pitchFamily="34" charset="0"/>
            </a:endParaRPr>
          </a:p>
          <a:p>
            <a:pPr algn="just" eaLnBrk="1" hangingPunct="1">
              <a:lnSpc>
                <a:spcPts val="1800"/>
              </a:lnSpc>
            </a:pPr>
            <a:r>
              <a:rPr lang="pt-BR" altLang="pt-BR" sz="1400">
                <a:solidFill>
                  <a:srgbClr val="0000FF"/>
                </a:solidFill>
                <a:latin typeface="Tahoma" panose="020B0604030504040204" pitchFamily="34" charset="0"/>
                <a:cs typeface="Tahoma" panose="020B0604030504040204" pitchFamily="34" charset="0"/>
              </a:rPr>
              <a:t>1º- Adoção de medidas que evitem o trabalho em altura</a:t>
            </a:r>
            <a:r>
              <a:rPr lang="pt-BR" altLang="pt-BR" sz="1400">
                <a:latin typeface="Tahoma" panose="020B0604030504040204" pitchFamily="34" charset="0"/>
                <a:cs typeface="Tahoma" panose="020B0604030504040204" pitchFamily="34" charset="0"/>
              </a:rPr>
              <a:t>, sempre que existir meios alternativos de execução.</a:t>
            </a:r>
          </a:p>
          <a:p>
            <a:pPr algn="just" eaLnBrk="1" hangingPunct="1">
              <a:lnSpc>
                <a:spcPts val="1800"/>
              </a:lnSpc>
            </a:pPr>
            <a:endParaRPr lang="pt-BR" altLang="pt-BR" sz="1000">
              <a:latin typeface="Tahoma" panose="020B0604030504040204" pitchFamily="34" charset="0"/>
              <a:cs typeface="Tahoma" panose="020B0604030504040204" pitchFamily="34" charset="0"/>
            </a:endParaRPr>
          </a:p>
          <a:p>
            <a:pPr algn="just" eaLnBrk="1" hangingPunct="1">
              <a:lnSpc>
                <a:spcPts val="1800"/>
              </a:lnSpc>
            </a:pPr>
            <a:r>
              <a:rPr lang="pt-BR" altLang="pt-BR" sz="1400">
                <a:solidFill>
                  <a:srgbClr val="FF0000"/>
                </a:solidFill>
                <a:latin typeface="Tahoma" panose="020B0604030504040204" pitchFamily="34" charset="0"/>
                <a:cs typeface="Tahoma" panose="020B0604030504040204" pitchFamily="34" charset="0"/>
              </a:rPr>
              <a:t>Comentário:</a:t>
            </a:r>
            <a:r>
              <a:rPr lang="pt-BR" altLang="pt-BR" sz="1400">
                <a:latin typeface="Tahoma" panose="020B0604030504040204" pitchFamily="34" charset="0"/>
                <a:cs typeface="Tahoma" panose="020B0604030504040204" pitchFamily="34" charset="0"/>
              </a:rPr>
              <a:t> em função das características de alguns setores econômicos, isso as vezes é possível. Por exemplo, a demolição de edifícios por implosão é uma opção para não expor os trabalhadores aos riscos de queda.</a:t>
            </a:r>
          </a:p>
          <a:p>
            <a:pPr algn="just" eaLnBrk="1" hangingPunct="1">
              <a:lnSpc>
                <a:spcPts val="1800"/>
              </a:lnSpc>
            </a:pPr>
            <a:r>
              <a:rPr lang="pt-BR" altLang="pt-BR" sz="1400">
                <a:latin typeface="Tahoma" panose="020B0604030504040204" pitchFamily="34" charset="0"/>
                <a:cs typeface="Tahoma" panose="020B0604030504040204" pitchFamily="34" charset="0"/>
              </a:rPr>
              <a:t>	No caso do </a:t>
            </a:r>
            <a:r>
              <a:rPr lang="pt-BR" altLang="pt-BR" sz="1400" u="sng">
                <a:latin typeface="Tahoma" panose="020B0604030504040204" pitchFamily="34" charset="0"/>
                <a:cs typeface="Tahoma" panose="020B0604030504040204" pitchFamily="34" charset="0"/>
              </a:rPr>
              <a:t>setor elétrico brasileiro</a:t>
            </a:r>
            <a:r>
              <a:rPr lang="pt-BR" altLang="pt-BR" sz="1400">
                <a:latin typeface="Tahoma" panose="020B0604030504040204" pitchFamily="34" charset="0"/>
                <a:cs typeface="Tahoma" panose="020B0604030504040204" pitchFamily="34" charset="0"/>
              </a:rPr>
              <a:t>, onde as redes de transmissão e distribuição são quase que totalmente aéreas, </a:t>
            </a:r>
            <a:r>
              <a:rPr lang="pt-BR" altLang="pt-BR" sz="1400" u="sng">
                <a:latin typeface="Tahoma" panose="020B0604030504040204" pitchFamily="34" charset="0"/>
                <a:cs typeface="Tahoma" panose="020B0604030504040204" pitchFamily="34" charset="0"/>
              </a:rPr>
              <a:t>quais são os meios alternativos para execução das atividades a nível do solo</a:t>
            </a:r>
            <a:r>
              <a:rPr lang="pt-BR" altLang="pt-BR" sz="1400">
                <a:latin typeface="Tahoma" panose="020B0604030504040204" pitchFamily="34" charset="0"/>
                <a:cs typeface="Tahoma" panose="020B0604030504040204" pitchFamily="34" charset="0"/>
              </a:rPr>
              <a:t>? </a:t>
            </a:r>
          </a:p>
        </p:txBody>
      </p:sp>
      <p:sp>
        <p:nvSpPr>
          <p:cNvPr id="99332" name="Retângulo 3"/>
          <p:cNvSpPr>
            <a:spLocks noChangeArrowheads="1"/>
          </p:cNvSpPr>
          <p:nvPr/>
        </p:nvSpPr>
        <p:spPr bwMode="auto">
          <a:xfrm>
            <a:off x="303213" y="4313238"/>
            <a:ext cx="1013618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a:solidFill>
                  <a:srgbClr val="0000FF"/>
                </a:solidFill>
                <a:latin typeface="Tahoma" panose="020B0604030504040204" pitchFamily="34" charset="0"/>
                <a:cs typeface="Tahoma" panose="020B0604030504040204" pitchFamily="34" charset="0"/>
              </a:rPr>
              <a:t>2º- </a:t>
            </a:r>
            <a:r>
              <a:rPr lang="pt-BR" altLang="pt-BR" sz="1400">
                <a:latin typeface="Tahoma" panose="020B0604030504040204" pitchFamily="34" charset="0"/>
                <a:cs typeface="Tahoma" panose="020B0604030504040204" pitchFamily="34" charset="0"/>
              </a:rPr>
              <a:t>Na impossibilidade de execução do trabalho de outra forma, </a:t>
            </a:r>
            <a:r>
              <a:rPr lang="pt-BR" altLang="pt-BR" sz="1400">
                <a:solidFill>
                  <a:srgbClr val="0000FF"/>
                </a:solidFill>
                <a:latin typeface="Tahoma" panose="020B0604030504040204" pitchFamily="34" charset="0"/>
                <a:cs typeface="Tahoma" panose="020B0604030504040204" pitchFamily="34" charset="0"/>
              </a:rPr>
              <a:t>adoção de medidas de proteção coletiva que eliminem os riscos de queda</a:t>
            </a:r>
            <a:r>
              <a:rPr lang="pt-BR" altLang="pt-BR" sz="1400">
                <a:latin typeface="Tahoma" panose="020B0604030504040204" pitchFamily="34" charset="0"/>
                <a:cs typeface="Tahoma" panose="020B0604030504040204" pitchFamily="34" charset="0"/>
              </a:rPr>
              <a:t> dos empregados.</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cs typeface="Tahoma" panose="020B0604030504040204" pitchFamily="34" charset="0"/>
              </a:rPr>
              <a:t>Comentário:</a:t>
            </a:r>
            <a:r>
              <a:rPr lang="pt-BR" altLang="pt-BR" sz="1400">
                <a:latin typeface="Tahoma" panose="020B0604030504040204" pitchFamily="34" charset="0"/>
                <a:cs typeface="Tahoma" panose="020B0604030504040204" pitchFamily="34" charset="0"/>
              </a:rPr>
              <a:t> trata-se de adoção de </a:t>
            </a:r>
            <a:r>
              <a:rPr lang="pt-BR" altLang="pt-BR" sz="1400" u="sng">
                <a:latin typeface="Tahoma" panose="020B0604030504040204" pitchFamily="34" charset="0"/>
                <a:cs typeface="Tahoma" panose="020B0604030504040204" pitchFamily="34" charset="0"/>
              </a:rPr>
              <a:t>proteções coletivas</a:t>
            </a:r>
            <a:r>
              <a:rPr lang="pt-BR" altLang="pt-BR" sz="1400">
                <a:latin typeface="Tahoma" panose="020B0604030504040204" pitchFamily="34" charset="0"/>
                <a:cs typeface="Tahoma" panose="020B0604030504040204" pitchFamily="34" charset="0"/>
              </a:rPr>
              <a:t> que ofereçam </a:t>
            </a:r>
            <a:r>
              <a:rPr lang="pt-BR" altLang="pt-BR" sz="1400" u="sng">
                <a:latin typeface="Tahoma" panose="020B0604030504040204" pitchFamily="34" charset="0"/>
                <a:cs typeface="Tahoma" panose="020B0604030504040204" pitchFamily="34" charset="0"/>
              </a:rPr>
              <a:t>proteção integral</a:t>
            </a:r>
            <a:r>
              <a:rPr lang="pt-BR" altLang="pt-BR" sz="1400">
                <a:latin typeface="Tahoma" panose="020B0604030504040204" pitchFamily="34" charset="0"/>
                <a:cs typeface="Tahoma" panose="020B0604030504040204" pitchFamily="34" charset="0"/>
              </a:rPr>
              <a:t> contra os riscos de queda. Na CPFL podemos citar as </a:t>
            </a:r>
            <a:r>
              <a:rPr lang="pt-BR" altLang="pt-BR" sz="1400" u="sng">
                <a:latin typeface="Tahoma" panose="020B0604030504040204" pitchFamily="34" charset="0"/>
                <a:cs typeface="Tahoma" panose="020B0604030504040204" pitchFamily="34" charset="0"/>
              </a:rPr>
              <a:t>linhas de vida sintéticas e de aço, os estropos e os conectores</a:t>
            </a:r>
            <a:r>
              <a:rPr lang="pt-BR" altLang="pt-BR" sz="1400">
                <a:latin typeface="Tahoma" panose="020B0604030504040204" pitchFamily="34" charset="0"/>
                <a:cs typeface="Tahoma" panose="020B0604030504040204" pitchFamily="34" charset="0"/>
              </a:rPr>
              <a:t> para ancoragens temporárias como bons exemplos de proteções coletivas, acessórios esses que </a:t>
            </a:r>
            <a:r>
              <a:rPr lang="pt-BR" altLang="pt-BR" sz="1400" u="sng">
                <a:latin typeface="Tahoma" panose="020B0604030504040204" pitchFamily="34" charset="0"/>
                <a:cs typeface="Tahoma" panose="020B0604030504040204" pitchFamily="34" charset="0"/>
              </a:rPr>
              <a:t>não eliminam definitivamente os riscos de queda</a:t>
            </a:r>
            <a:r>
              <a:rPr lang="pt-BR" altLang="pt-BR" sz="1400">
                <a:latin typeface="Tahoma" panose="020B0604030504040204" pitchFamily="34" charset="0"/>
                <a:cs typeface="Tahoma" panose="020B0604030504040204" pitchFamily="34" charset="0"/>
              </a:rPr>
              <a:t>.</a:t>
            </a:r>
          </a:p>
          <a:p>
            <a:pPr algn="just" eaLnBrk="1" hangingPunct="1"/>
            <a:endParaRPr lang="pt-BR" altLang="pt-BR" sz="2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r>
              <a:rPr lang="pt-BR" altLang="pt-BR" sz="1400">
                <a:solidFill>
                  <a:srgbClr val="0000FF"/>
                </a:solidFill>
                <a:latin typeface="Tahoma" panose="020B0604030504040204" pitchFamily="34" charset="0"/>
                <a:cs typeface="Tahoma" panose="020B0604030504040204" pitchFamily="34" charset="0"/>
              </a:rPr>
              <a:t>3º- </a:t>
            </a:r>
            <a:r>
              <a:rPr lang="pt-BR" altLang="pt-BR" sz="1400">
                <a:latin typeface="Tahoma" panose="020B0604030504040204" pitchFamily="34" charset="0"/>
                <a:cs typeface="Tahoma" panose="020B0604030504040204" pitchFamily="34" charset="0"/>
              </a:rPr>
              <a:t>E finalmente, quando o riscos de queda não puderem ser </a:t>
            </a:r>
            <a:r>
              <a:rPr lang="pt-BR" altLang="pt-BR" sz="1400" u="sng">
                <a:latin typeface="Tahoma" panose="020B0604030504040204" pitchFamily="34" charset="0"/>
                <a:cs typeface="Tahoma" panose="020B0604030504040204" pitchFamily="34" charset="0"/>
              </a:rPr>
              <a:t>totalmente eliminados</a:t>
            </a:r>
            <a:r>
              <a:rPr lang="pt-BR" altLang="pt-BR" sz="1400">
                <a:latin typeface="Tahoma" panose="020B0604030504040204" pitchFamily="34" charset="0"/>
                <a:cs typeface="Tahoma" panose="020B0604030504040204" pitchFamily="34" charset="0"/>
              </a:rPr>
              <a:t>, devem ser adotadas </a:t>
            </a:r>
            <a:r>
              <a:rPr lang="pt-BR" altLang="pt-BR" sz="1400">
                <a:solidFill>
                  <a:srgbClr val="0000FF"/>
                </a:solidFill>
                <a:latin typeface="Tahoma" panose="020B0604030504040204" pitchFamily="34" charset="0"/>
                <a:cs typeface="Tahoma" panose="020B0604030504040204" pitchFamily="34" charset="0"/>
              </a:rPr>
              <a:t>medidas de proteção individual</a:t>
            </a:r>
            <a:r>
              <a:rPr lang="pt-BR" altLang="pt-BR" sz="1400">
                <a:latin typeface="Tahoma" panose="020B0604030504040204" pitchFamily="34" charset="0"/>
                <a:cs typeface="Tahoma" panose="020B0604030504040204" pitchFamily="34" charset="0"/>
              </a:rPr>
              <a:t> que, em complemento às medidas coletivas, </a:t>
            </a:r>
            <a:r>
              <a:rPr lang="pt-BR" altLang="pt-BR" sz="1400" u="sng">
                <a:latin typeface="Tahoma" panose="020B0604030504040204" pitchFamily="34" charset="0"/>
                <a:cs typeface="Tahoma" panose="020B0604030504040204" pitchFamily="34" charset="0"/>
              </a:rPr>
              <a:t>atenuem as consequências das quedas</a:t>
            </a:r>
            <a:r>
              <a:rPr lang="pt-BR" altLang="pt-BR" sz="1400">
                <a:latin typeface="Tahoma" panose="020B0604030504040204" pitchFamily="34" charset="0"/>
                <a:cs typeface="Tahoma" panose="020B0604030504040204" pitchFamily="34" charset="0"/>
              </a:rPr>
              <a:t>, que são os EPI´s.</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rPr>
              <a:t>Comentário:</a:t>
            </a:r>
            <a:r>
              <a:rPr lang="pt-BR" altLang="pt-BR" sz="1400">
                <a:latin typeface="Tahoma" panose="020B0604030504040204" pitchFamily="34" charset="0"/>
              </a:rPr>
              <a:t> os principais EPI´s especificamente usados para minimizar as consequências de quedas são os </a:t>
            </a:r>
            <a:r>
              <a:rPr lang="pt-BR" altLang="pt-BR" sz="1400" u="sng">
                <a:latin typeface="Tahoma" panose="020B0604030504040204" pitchFamily="34" charset="0"/>
              </a:rPr>
              <a:t>cintos tipo pára-quedista, os talabartes tipo “Y”e os trava-quedas</a:t>
            </a:r>
            <a:r>
              <a:rPr lang="pt-BR" altLang="pt-BR" sz="1400">
                <a:latin typeface="Tahoma" panose="020B0604030504040204" pitchFamily="34" charset="0"/>
              </a:rPr>
              <a:t>.</a:t>
            </a:r>
          </a:p>
        </p:txBody>
      </p:sp>
      <p:pic>
        <p:nvPicPr>
          <p:cNvPr id="99333" name="Picture 10" descr="Image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338" y="1081088"/>
            <a:ext cx="3368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EPC´s – Equipamentos de Proteção Coletiva</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100355" name="Retângulo 3"/>
          <p:cNvSpPr>
            <a:spLocks noChangeArrowheads="1"/>
          </p:cNvSpPr>
          <p:nvPr/>
        </p:nvSpPr>
        <p:spPr bwMode="auto">
          <a:xfrm>
            <a:off x="2781300" y="4225925"/>
            <a:ext cx="7780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20000"/>
              </a:lnSpc>
            </a:pPr>
            <a:r>
              <a:rPr lang="pt-BR" altLang="pt-BR" sz="1400" u="sng">
                <a:solidFill>
                  <a:srgbClr val="FF0000"/>
                </a:solidFill>
                <a:latin typeface="Tahoma" panose="020B0604030504040204" pitchFamily="34" charset="0"/>
                <a:cs typeface="Tahoma" panose="020B0604030504040204" pitchFamily="34" charset="0"/>
              </a:rPr>
              <a:t>Condições impeditivas</a:t>
            </a:r>
            <a:r>
              <a:rPr lang="pt-BR" altLang="pt-BR" sz="1400">
                <a:solidFill>
                  <a:srgbClr val="FF0000"/>
                </a:solidFill>
                <a:latin typeface="Tahoma" panose="020B0604030504040204" pitchFamily="34" charset="0"/>
                <a:cs typeface="Tahoma" panose="020B0604030504040204" pitchFamily="34" charset="0"/>
              </a:rPr>
              <a:t>:</a:t>
            </a:r>
            <a:r>
              <a:rPr lang="pt-BR" altLang="pt-BR" sz="1400">
                <a:latin typeface="Tahoma" panose="020B0604030504040204" pitchFamily="34" charset="0"/>
                <a:cs typeface="Tahoma" panose="020B0604030504040204" pitchFamily="34" charset="0"/>
              </a:rPr>
              <a:t> não devem apresentar sinais de </a:t>
            </a:r>
            <a:r>
              <a:rPr lang="pt-BR" altLang="pt-BR" sz="1400" u="sng">
                <a:latin typeface="Tahoma" panose="020B0604030504040204" pitchFamily="34" charset="0"/>
                <a:cs typeface="Tahoma" panose="020B0604030504040204" pitchFamily="34" charset="0"/>
              </a:rPr>
              <a:t>corrosão, arestas ou rebarbas</a:t>
            </a:r>
            <a:r>
              <a:rPr lang="pt-BR" altLang="pt-BR" sz="1400">
                <a:latin typeface="Tahoma" panose="020B0604030504040204" pitchFamily="34" charset="0"/>
                <a:cs typeface="Tahoma" panose="020B0604030504040204" pitchFamily="34" charset="0"/>
              </a:rPr>
              <a:t> que possam ferir os usuários, cortar, desgastar, ou ainda danificar fitas ou cordas sintéticas.</a:t>
            </a:r>
          </a:p>
        </p:txBody>
      </p:sp>
      <p:sp>
        <p:nvSpPr>
          <p:cNvPr id="100356" name="Retângulo 3"/>
          <p:cNvSpPr>
            <a:spLocks noChangeArrowheads="1"/>
          </p:cNvSpPr>
          <p:nvPr/>
        </p:nvSpPr>
        <p:spPr bwMode="auto">
          <a:xfrm>
            <a:off x="288925" y="946150"/>
            <a:ext cx="487521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b="1">
                <a:latin typeface="Tahoma" panose="020B0604030504040204" pitchFamily="34" charset="0"/>
                <a:cs typeface="Tahoma" panose="020B0604030504040204" pitchFamily="34" charset="0"/>
              </a:rPr>
              <a:t>Conectores (NBR 15.837):</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dispositivos de ligação</a:t>
            </a:r>
            <a:r>
              <a:rPr lang="pt-BR" altLang="pt-BR" sz="1400">
                <a:latin typeface="Tahoma" panose="020B0604030504040204" pitchFamily="34" charset="0"/>
                <a:cs typeface="Tahoma" panose="020B0604030504040204" pitchFamily="34" charset="0"/>
              </a:rPr>
              <a:t> entre componentes de um sistema anti-queda e que são utilizados em </a:t>
            </a:r>
            <a:r>
              <a:rPr lang="pt-BR" altLang="pt-BR" sz="1400" u="sng">
                <a:latin typeface="Tahoma" panose="020B0604030504040204" pitchFamily="34" charset="0"/>
                <a:cs typeface="Tahoma" panose="020B0604030504040204" pitchFamily="34" charset="0"/>
              </a:rPr>
              <a:t>trava-quedas, ancoragens temporárias</a:t>
            </a:r>
            <a:r>
              <a:rPr lang="pt-BR" altLang="pt-BR" sz="1400">
                <a:latin typeface="Tahoma" panose="020B0604030504040204" pitchFamily="34" charset="0"/>
                <a:cs typeface="Tahoma" panose="020B0604030504040204" pitchFamily="34" charset="0"/>
              </a:rPr>
              <a:t> etc. </a:t>
            </a:r>
          </a:p>
        </p:txBody>
      </p:sp>
      <p:pic>
        <p:nvPicPr>
          <p:cNvPr id="100357"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654425"/>
            <a:ext cx="2176463"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Imagem 3"/>
          <p:cNvPicPr>
            <a:picLocks noChangeAspect="1"/>
          </p:cNvPicPr>
          <p:nvPr/>
        </p:nvPicPr>
        <p:blipFill>
          <a:blip r:embed="rId4">
            <a:extLst>
              <a:ext uri="{28A0092B-C50C-407E-A947-70E740481C1C}">
                <a14:useLocalDpi xmlns:a14="http://schemas.microsoft.com/office/drawing/2010/main" val="0"/>
              </a:ext>
            </a:extLst>
          </a:blip>
          <a:srcRect r="10988"/>
          <a:stretch>
            <a:fillRect/>
          </a:stretch>
        </p:blipFill>
        <p:spPr bwMode="auto">
          <a:xfrm>
            <a:off x="5375275" y="1031875"/>
            <a:ext cx="51308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Retângulo 3"/>
          <p:cNvSpPr>
            <a:spLocks noChangeArrowheads="1"/>
          </p:cNvSpPr>
          <p:nvPr/>
        </p:nvSpPr>
        <p:spPr bwMode="auto">
          <a:xfrm>
            <a:off x="290513" y="2073275"/>
            <a:ext cx="4873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a:solidFill>
                  <a:srgbClr val="FF0000"/>
                </a:solidFill>
                <a:latin typeface="Tahoma" panose="020B0604030504040204" pitchFamily="34" charset="0"/>
                <a:cs typeface="Tahoma" panose="020B0604030504040204" pitchFamily="34" charset="0"/>
              </a:rPr>
              <a:t>Especificação:</a:t>
            </a:r>
            <a:r>
              <a:rPr lang="pt-BR" altLang="pt-BR" sz="1400">
                <a:latin typeface="Tahoma" panose="020B0604030504040204" pitchFamily="34" charset="0"/>
                <a:cs typeface="Tahoma" panose="020B0604030504040204" pitchFamily="34" charset="0"/>
              </a:rPr>
              <a:t> são especificados em função do seu formato, </a:t>
            </a:r>
            <a:r>
              <a:rPr lang="pt-BR" altLang="pt-BR" sz="1400" u="sng">
                <a:latin typeface="Tahoma" panose="020B0604030504040204" pitchFamily="34" charset="0"/>
                <a:cs typeface="Tahoma" panose="020B0604030504040204" pitchFamily="34" charset="0"/>
              </a:rPr>
              <a:t>sistema de trava</a:t>
            </a:r>
            <a:r>
              <a:rPr lang="pt-BR" altLang="pt-BR" sz="1400">
                <a:latin typeface="Tahoma" panose="020B0604030504040204" pitchFamily="34" charset="0"/>
                <a:cs typeface="Tahoma" panose="020B0604030504040204" pitchFamily="34" charset="0"/>
              </a:rPr>
              <a:t> etc. Os conectores devem ser aprovados em ensaios de resistência que envolvem a </a:t>
            </a:r>
            <a:r>
              <a:rPr lang="pt-BR" altLang="pt-BR" sz="1400" u="sng">
                <a:latin typeface="Tahoma" panose="020B0604030504040204" pitchFamily="34" charset="0"/>
                <a:cs typeface="Tahoma" panose="020B0604030504040204" pitchFamily="34" charset="0"/>
              </a:rPr>
              <a:t>intensidade e a direção da força, e a posição da trava</a:t>
            </a:r>
            <a:r>
              <a:rPr lang="pt-BR" altLang="pt-BR" sz="1400">
                <a:latin typeface="Tahoma" panose="020B0604030504040204" pitchFamily="34" charset="0"/>
                <a:cs typeface="Tahoma" panose="020B0604030504040204" pitchFamily="34" charset="0"/>
              </a:rPr>
              <a:t>.     </a:t>
            </a:r>
          </a:p>
        </p:txBody>
      </p:sp>
      <p:pic>
        <p:nvPicPr>
          <p:cNvPr id="100360" name="Imagem 15" descr="1.jpg"/>
          <p:cNvPicPr>
            <a:picLocks noChangeAspect="1"/>
          </p:cNvPicPr>
          <p:nvPr/>
        </p:nvPicPr>
        <p:blipFill>
          <a:blip r:embed="rId5">
            <a:extLst>
              <a:ext uri="{28A0092B-C50C-407E-A947-70E740481C1C}">
                <a14:useLocalDpi xmlns:a14="http://schemas.microsoft.com/office/drawing/2010/main" val="0"/>
              </a:ext>
            </a:extLst>
          </a:blip>
          <a:srcRect r="22446"/>
          <a:stretch>
            <a:fillRect/>
          </a:stretch>
        </p:blipFill>
        <p:spPr bwMode="auto">
          <a:xfrm>
            <a:off x="8355013" y="5500688"/>
            <a:ext cx="2125662"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1" name="Retângulo 3"/>
          <p:cNvSpPr>
            <a:spLocks noChangeArrowheads="1"/>
          </p:cNvSpPr>
          <p:nvPr/>
        </p:nvSpPr>
        <p:spPr bwMode="auto">
          <a:xfrm>
            <a:off x="344488" y="5397500"/>
            <a:ext cx="77898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Fitas ou Estropos:</a:t>
            </a:r>
            <a:r>
              <a:rPr lang="pt-BR" altLang="pt-BR" sz="1400">
                <a:latin typeface="Tahoma" panose="020B0604030504040204" pitchFamily="34" charset="0"/>
                <a:cs typeface="Tahoma" panose="020B0604030504040204" pitchFamily="34" charset="0"/>
              </a:rPr>
              <a:t> acessórios que quando laçados em estruturas, formam </a:t>
            </a:r>
            <a:r>
              <a:rPr lang="pt-BR" altLang="pt-BR" sz="1400" u="sng">
                <a:latin typeface="Tahoma" panose="020B0604030504040204" pitchFamily="34" charset="0"/>
                <a:cs typeface="Tahoma" panose="020B0604030504040204" pitchFamily="34" charset="0"/>
              </a:rPr>
              <a:t>pontos de ancoragens temporários</a:t>
            </a:r>
            <a:r>
              <a:rPr lang="pt-BR" altLang="pt-BR" sz="1400">
                <a:latin typeface="Tahoma" panose="020B0604030504040204" pitchFamily="34" charset="0"/>
                <a:cs typeface="Tahoma" panose="020B0604030504040204" pitchFamily="34" charset="0"/>
              </a:rPr>
              <a:t>.</a:t>
            </a:r>
          </a:p>
          <a:p>
            <a:pPr algn="just" eaLnBrk="1" hangingPunct="1"/>
            <a:endParaRPr lang="pt-BR" altLang="pt-BR" sz="800">
              <a:solidFill>
                <a:srgbClr val="FF0000"/>
              </a:solidFill>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cs typeface="Tahoma" panose="020B0604030504040204" pitchFamily="34" charset="0"/>
              </a:rPr>
              <a:t>Especificação:</a:t>
            </a:r>
            <a:r>
              <a:rPr lang="pt-BR" altLang="pt-BR" sz="1400">
                <a:latin typeface="Tahoma" panose="020B0604030504040204" pitchFamily="34" charset="0"/>
                <a:cs typeface="Tahoma" panose="020B0604030504040204" pitchFamily="34" charset="0"/>
              </a:rPr>
              <a:t> Não há normativo técnico que especifique esses estropos, por isso foi utilizada a especificação da NBR 15.834 Talabarte de Segurança que determina a </a:t>
            </a:r>
            <a:r>
              <a:rPr lang="pt-BR" altLang="pt-BR" sz="1400" u="sng">
                <a:latin typeface="Tahoma" panose="020B0604030504040204" pitchFamily="34" charset="0"/>
                <a:cs typeface="Tahoma" panose="020B0604030504040204" pitchFamily="34" charset="0"/>
              </a:rPr>
              <a:t>resistência mínima de 22KN para materiais têxteis</a:t>
            </a:r>
            <a:r>
              <a:rPr lang="pt-BR" altLang="pt-BR" sz="1400">
                <a:latin typeface="Tahoma" panose="020B0604030504040204" pitchFamily="34" charset="0"/>
                <a:cs typeface="Tahoma" panose="020B0604030504040204" pitchFamily="34" charset="0"/>
              </a:rPr>
              <a:t>.  </a:t>
            </a:r>
          </a:p>
          <a:p>
            <a:pPr algn="just" eaLnBrk="1" hangingPunct="1"/>
            <a:endParaRPr lang="pt-BR" altLang="pt-BR" sz="8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cs typeface="Tahoma" panose="020B0604030504040204" pitchFamily="34" charset="0"/>
              </a:rPr>
              <a:t>Condição impeditiva:</a:t>
            </a:r>
            <a:r>
              <a:rPr lang="pt-BR" altLang="pt-BR" sz="1400">
                <a:latin typeface="Tahoma" panose="020B0604030504040204" pitchFamily="34" charset="0"/>
                <a:cs typeface="Tahoma" panose="020B0604030504040204" pitchFamily="34" charset="0"/>
              </a:rPr>
              <a:t> não utilizar quando da constatação de </a:t>
            </a:r>
            <a:r>
              <a:rPr lang="pt-BR" altLang="pt-BR" sz="1400" u="sng">
                <a:latin typeface="Tahoma" panose="020B0604030504040204" pitchFamily="34" charset="0"/>
                <a:cs typeface="Tahoma" panose="020B0604030504040204" pitchFamily="34" charset="0"/>
              </a:rPr>
              <a:t>fios/costuras soltas ou desgastes </a:t>
            </a:r>
            <a:r>
              <a:rPr lang="pt-BR" altLang="pt-BR" sz="1400">
                <a:latin typeface="Tahoma" panose="020B0604030504040204" pitchFamily="34" charset="0"/>
                <a:cs typeface="Tahoma" panose="020B0604030504040204" pitchFamily="34" charset="0"/>
              </a:rPr>
              <a:t>provocados por abrasão.   </a:t>
            </a:r>
          </a:p>
        </p:txBody>
      </p:sp>
      <p:sp>
        <p:nvSpPr>
          <p:cNvPr id="100362" name="Line 10"/>
          <p:cNvSpPr>
            <a:spLocks noChangeShapeType="1"/>
          </p:cNvSpPr>
          <p:nvPr/>
        </p:nvSpPr>
        <p:spPr bwMode="auto">
          <a:xfrm flipH="1">
            <a:off x="1270000" y="2671763"/>
            <a:ext cx="417513" cy="9826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0363" name="Line 10"/>
          <p:cNvSpPr>
            <a:spLocks noChangeShapeType="1"/>
          </p:cNvSpPr>
          <p:nvPr/>
        </p:nvSpPr>
        <p:spPr bwMode="auto">
          <a:xfrm flipV="1">
            <a:off x="4668838" y="3198813"/>
            <a:ext cx="685800" cy="74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EPI´s – Equipamentos de Proteção Individual</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101379" name="Retângulo 3"/>
          <p:cNvSpPr>
            <a:spLocks noChangeArrowheads="1"/>
          </p:cNvSpPr>
          <p:nvPr/>
        </p:nvSpPr>
        <p:spPr bwMode="auto">
          <a:xfrm>
            <a:off x="303213" y="1028700"/>
            <a:ext cx="10136187"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pt-BR" altLang="pt-BR" sz="1400" b="1">
                <a:latin typeface="Tahoma" panose="020B0604030504040204" pitchFamily="34" charset="0"/>
                <a:cs typeface="Tahoma" panose="020B0604030504040204" pitchFamily="34" charset="0"/>
              </a:rPr>
              <a:t>Seleção e Especificação:</a:t>
            </a:r>
            <a:r>
              <a:rPr lang="pt-BR" altLang="pt-BR" sz="1400">
                <a:latin typeface="Tahoma" panose="020B0604030504040204" pitchFamily="34" charset="0"/>
                <a:cs typeface="Tahoma" panose="020B0604030504040204" pitchFamily="34" charset="0"/>
              </a:rPr>
              <a:t> a NR 6 – Equip. de Proteção Individual remete ao </a:t>
            </a:r>
            <a:r>
              <a:rPr lang="pt-BR" altLang="pt-BR" sz="1400" u="sng">
                <a:latin typeface="Tahoma" panose="020B0604030504040204" pitchFamily="34" charset="0"/>
                <a:cs typeface="Tahoma" panose="020B0604030504040204" pitchFamily="34" charset="0"/>
              </a:rPr>
              <a:t>SESMT</a:t>
            </a:r>
            <a:r>
              <a:rPr lang="pt-BR" altLang="pt-BR" sz="1400">
                <a:latin typeface="Tahoma" panose="020B0604030504040204" pitchFamily="34" charset="0"/>
                <a:cs typeface="Tahoma" panose="020B0604030504040204" pitchFamily="34" charset="0"/>
              </a:rPr>
              <a:t> – Serviço Especializado em Eng.ª de Segurança e Medicina do Trabalho, ou a </a:t>
            </a:r>
            <a:r>
              <a:rPr lang="pt-BR" altLang="pt-BR" sz="1400" u="sng">
                <a:latin typeface="Tahoma" panose="020B0604030504040204" pitchFamily="34" charset="0"/>
                <a:cs typeface="Tahoma" panose="020B0604030504040204" pitchFamily="34" charset="0"/>
              </a:rPr>
              <a:t>CIPA</a:t>
            </a:r>
            <a:r>
              <a:rPr lang="pt-BR" altLang="pt-BR" sz="1400">
                <a:latin typeface="Tahoma" panose="020B0604030504040204" pitchFamily="34" charset="0"/>
                <a:cs typeface="Tahoma" panose="020B0604030504040204" pitchFamily="34" charset="0"/>
              </a:rPr>
              <a:t> – Com. Interna de Prevenção de Acidentes, a </a:t>
            </a:r>
            <a:r>
              <a:rPr lang="pt-BR" altLang="pt-BR" sz="1400" u="sng">
                <a:latin typeface="Tahoma" panose="020B0604030504040204" pitchFamily="34" charset="0"/>
                <a:cs typeface="Tahoma" panose="020B0604030504040204" pitchFamily="34" charset="0"/>
              </a:rPr>
              <a:t>seleção e especificação dos EPI´s</a:t>
            </a:r>
            <a:r>
              <a:rPr lang="pt-BR" altLang="pt-BR" sz="1400">
                <a:latin typeface="Tahoma" panose="020B0604030504040204" pitchFamily="34" charset="0"/>
                <a:cs typeface="Tahoma" panose="020B0604030504040204" pitchFamily="34" charset="0"/>
              </a:rPr>
              <a:t>.</a:t>
            </a:r>
          </a:p>
          <a:p>
            <a:pPr algn="just" eaLnBrk="1" hangingPunct="1">
              <a:lnSpc>
                <a:spcPct val="110000"/>
              </a:lnSpc>
            </a:pPr>
            <a:endParaRPr lang="pt-BR" altLang="pt-BR" sz="1000">
              <a:latin typeface="Tahoma" panose="020B0604030504040204" pitchFamily="34" charset="0"/>
              <a:cs typeface="Tahoma" panose="020B0604030504040204" pitchFamily="34" charset="0"/>
            </a:endParaRPr>
          </a:p>
          <a:p>
            <a:pPr algn="just" eaLnBrk="1" hangingPunct="1"/>
            <a:r>
              <a:rPr lang="pt-BR" altLang="pt-BR" sz="1400">
                <a:latin typeface="Tahoma" panose="020B0604030504040204" pitchFamily="34" charset="0"/>
                <a:cs typeface="Tahoma" panose="020B0604030504040204" pitchFamily="34" charset="0"/>
              </a:rPr>
              <a:t>– </a:t>
            </a:r>
            <a:r>
              <a:rPr lang="pt-BR" altLang="pt-BR" sz="1400" i="1">
                <a:latin typeface="Tahoma" panose="020B0604030504040204" pitchFamily="34" charset="0"/>
                <a:cs typeface="Tahoma" panose="020B0604030504040204" pitchFamily="34" charset="0"/>
              </a:rPr>
              <a:t>“Compete ao SESMT, ouvida a CIPA e trabalhadores usuários, recomendar ao empregador o EPI adequado ao risco existente em determinada atividade”;</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i="1">
                <a:latin typeface="Tahoma" panose="020B0604030504040204" pitchFamily="34" charset="0"/>
                <a:cs typeface="Tahoma" panose="020B0604030504040204" pitchFamily="34" charset="0"/>
              </a:rPr>
              <a:t>– “Nas empresas desobrigadas a constituir SESMT, cabe ao empregador selecionar o EPI adequado, mediante orientação de profissional tecnicamente habilitado, ouvida a CIPA ou, na falta desta, o designado e trabalhadores usuários”.</a:t>
            </a: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r>
              <a:rPr lang="pt-BR" altLang="pt-BR" sz="1400" b="1">
                <a:latin typeface="Tahoma" panose="020B0604030504040204" pitchFamily="34" charset="0"/>
                <a:cs typeface="Tahoma" panose="020B0604030504040204" pitchFamily="34" charset="0"/>
              </a:rPr>
              <a:t>Inspeção Rotineira:</a:t>
            </a:r>
            <a:r>
              <a:rPr lang="pt-BR" altLang="pt-BR" sz="1400">
                <a:latin typeface="Tahoma" panose="020B0604030504040204" pitchFamily="34" charset="0"/>
                <a:cs typeface="Tahoma" panose="020B0604030504040204" pitchFamily="34" charset="0"/>
              </a:rPr>
              <a:t> é a inspeção </a:t>
            </a:r>
            <a:r>
              <a:rPr lang="pt-BR" altLang="pt-BR" sz="1400" u="sng">
                <a:latin typeface="Tahoma" panose="020B0604030504040204" pitchFamily="34" charset="0"/>
                <a:cs typeface="Tahoma" panose="020B0604030504040204" pitchFamily="34" charset="0"/>
              </a:rPr>
              <a:t>antes do início das atividades</a:t>
            </a:r>
            <a:r>
              <a:rPr lang="pt-BR" altLang="pt-BR" sz="1400">
                <a:latin typeface="Tahoma" panose="020B0604030504040204" pitchFamily="34" charset="0"/>
                <a:cs typeface="Tahoma" panose="020B0604030504040204" pitchFamily="34" charset="0"/>
              </a:rPr>
              <a:t>. Deve ser minuciosa para garantir que os EPI´s estão íntegros. </a:t>
            </a:r>
            <a:r>
              <a:rPr lang="pt-BR" altLang="pt-BR" sz="1400" u="sng">
                <a:latin typeface="Tahoma" panose="020B0604030504040204" pitchFamily="34" charset="0"/>
                <a:cs typeface="Tahoma" panose="020B0604030504040204" pitchFamily="34" charset="0"/>
              </a:rPr>
              <a:t>No caso de recusa</a:t>
            </a:r>
            <a:r>
              <a:rPr lang="pt-BR" altLang="pt-BR" sz="1400">
                <a:latin typeface="Tahoma" panose="020B0604030504040204" pitchFamily="34" charset="0"/>
                <a:cs typeface="Tahoma" panose="020B0604030504040204" pitchFamily="34" charset="0"/>
              </a:rPr>
              <a:t>, o EPI deve ser substituído antes do início do serviço e a </a:t>
            </a:r>
            <a:r>
              <a:rPr lang="pt-BR" altLang="pt-BR" sz="1400" u="sng">
                <a:latin typeface="Tahoma" panose="020B0604030504040204" pitchFamily="34" charset="0"/>
                <a:cs typeface="Tahoma" panose="020B0604030504040204" pitchFamily="34" charset="0"/>
              </a:rPr>
              <a:t>inspeção deve ser registrada</a:t>
            </a:r>
            <a:r>
              <a:rPr lang="pt-BR" altLang="pt-BR" sz="1400">
                <a:latin typeface="Tahoma" panose="020B0604030504040204" pitchFamily="34" charset="0"/>
                <a:cs typeface="Tahoma" panose="020B0604030504040204" pitchFamily="34" charset="0"/>
              </a:rPr>
              <a:t>.</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cs typeface="Tahoma" panose="020B0604030504040204" pitchFamily="34" charset="0"/>
              </a:rPr>
              <a:t>Comentário:</a:t>
            </a:r>
            <a:r>
              <a:rPr lang="pt-BR" altLang="pt-BR" sz="1400">
                <a:latin typeface="Tahoma" panose="020B0604030504040204" pitchFamily="34" charset="0"/>
                <a:cs typeface="Tahoma" panose="020B0604030504040204" pitchFamily="34" charset="0"/>
              </a:rPr>
              <a:t> o </a:t>
            </a:r>
            <a:r>
              <a:rPr lang="pt-BR" altLang="pt-BR" sz="1400" u="sng">
                <a:latin typeface="Tahoma" panose="020B0604030504040204" pitchFamily="34" charset="0"/>
                <a:cs typeface="Tahoma" panose="020B0604030504040204" pitchFamily="34" charset="0"/>
              </a:rPr>
              <a:t>formulário da APR</a:t>
            </a:r>
            <a:r>
              <a:rPr lang="pt-BR" altLang="pt-BR" sz="1400">
                <a:latin typeface="Tahoma" panose="020B0604030504040204" pitchFamily="34" charset="0"/>
                <a:cs typeface="Tahoma" panose="020B0604030504040204" pitchFamily="34" charset="0"/>
              </a:rPr>
              <a:t> comentado anteriormente também deve ser utilizado para esses registros. </a:t>
            </a:r>
          </a:p>
        </p:txBody>
      </p:sp>
      <p:sp>
        <p:nvSpPr>
          <p:cNvPr id="101380" name="Retângulo 3"/>
          <p:cNvSpPr>
            <a:spLocks noChangeArrowheads="1"/>
          </p:cNvSpPr>
          <p:nvPr/>
        </p:nvSpPr>
        <p:spPr bwMode="auto">
          <a:xfrm>
            <a:off x="311150" y="4292600"/>
            <a:ext cx="683418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b="1">
                <a:solidFill>
                  <a:srgbClr val="0000FF"/>
                </a:solidFill>
                <a:latin typeface="Tahoma" panose="020B0604030504040204" pitchFamily="34" charset="0"/>
                <a:cs typeface="Tahoma" panose="020B0604030504040204" pitchFamily="34" charset="0"/>
              </a:rPr>
              <a:t>CPFL Paulista – </a:t>
            </a:r>
            <a:r>
              <a:rPr lang="pt-BR" altLang="pt-BR" sz="1400" b="1">
                <a:solidFill>
                  <a:srgbClr val="FF0000"/>
                </a:solidFill>
                <a:latin typeface="Tahoma" panose="020B0604030504040204" pitchFamily="34" charset="0"/>
                <a:cs typeface="Tahoma" panose="020B0604030504040204" pitchFamily="34" charset="0"/>
              </a:rPr>
              <a:t>Acidente por Queda de Altura</a:t>
            </a:r>
          </a:p>
          <a:p>
            <a:pPr algn="just" eaLnBrk="1" hangingPunct="1">
              <a:lnSpc>
                <a:spcPct val="150000"/>
              </a:lnSpc>
            </a:pPr>
            <a:r>
              <a:rPr lang="pt-BR" altLang="pt-BR" sz="1400" b="1">
                <a:latin typeface="Tahoma" panose="020B0604030504040204" pitchFamily="34" charset="0"/>
                <a:cs typeface="Tahoma" panose="020B0604030504040204" pitchFamily="34" charset="0"/>
              </a:rPr>
              <a:t>Quadro: </a:t>
            </a:r>
            <a:r>
              <a:rPr lang="pt-BR" altLang="pt-BR" sz="1400">
                <a:latin typeface="Tahoma" panose="020B0604030504040204" pitchFamily="34" charset="0"/>
                <a:cs typeface="Tahoma" panose="020B0604030504040204" pitchFamily="34" charset="0"/>
              </a:rPr>
              <a:t>próprio                        </a:t>
            </a:r>
            <a:r>
              <a:rPr lang="pt-BR" altLang="pt-BR" sz="1400" b="1">
                <a:latin typeface="Tahoma" panose="020B0604030504040204" pitchFamily="34" charset="0"/>
                <a:cs typeface="Tahoma" panose="020B0604030504040204" pitchFamily="34" charset="0"/>
              </a:rPr>
              <a:t>Atividade: </a:t>
            </a:r>
            <a:r>
              <a:rPr lang="pt-BR" altLang="pt-BR" sz="1400">
                <a:latin typeface="Tahoma" panose="020B0604030504040204" pitchFamily="34" charset="0"/>
                <a:cs typeface="Tahoma" panose="020B0604030504040204" pitchFamily="34" charset="0"/>
              </a:rPr>
              <a:t>Reconexão de ramal de ligação</a:t>
            </a:r>
          </a:p>
          <a:p>
            <a:pPr algn="just" eaLnBrk="1" hangingPunct="1">
              <a:lnSpc>
                <a:spcPct val="150000"/>
              </a:lnSpc>
            </a:pPr>
            <a:r>
              <a:rPr lang="pt-BR" altLang="pt-BR" sz="1400" b="1">
                <a:latin typeface="Tahoma" panose="020B0604030504040204" pitchFamily="34" charset="0"/>
                <a:cs typeface="Tahoma" panose="020B0604030504040204" pitchFamily="34" charset="0"/>
              </a:rPr>
              <a:t>Município:</a:t>
            </a:r>
            <a:r>
              <a:rPr lang="pt-BR" altLang="pt-BR" sz="1400">
                <a:latin typeface="Tahoma" panose="020B0604030504040204" pitchFamily="34" charset="0"/>
                <a:cs typeface="Tahoma" panose="020B0604030504040204" pitchFamily="34" charset="0"/>
              </a:rPr>
              <a:t> Sumaré                   </a:t>
            </a:r>
            <a:r>
              <a:rPr lang="pt-BR" altLang="pt-BR" sz="1400" b="1">
                <a:latin typeface="Tahoma" panose="020B0604030504040204" pitchFamily="34" charset="0"/>
                <a:cs typeface="Tahoma" panose="020B0604030504040204" pitchFamily="34" charset="0"/>
              </a:rPr>
              <a:t>Data:</a:t>
            </a:r>
            <a:r>
              <a:rPr lang="pt-BR" altLang="pt-BR" sz="1400">
                <a:latin typeface="Tahoma" panose="020B0604030504040204" pitchFamily="34" charset="0"/>
                <a:cs typeface="Tahoma" panose="020B0604030504040204" pitchFamily="34" charset="0"/>
              </a:rPr>
              <a:t> 01/11/2011                  </a:t>
            </a:r>
            <a:r>
              <a:rPr lang="pt-BR" altLang="pt-BR" sz="1400" b="1">
                <a:latin typeface="Tahoma" panose="020B0604030504040204" pitchFamily="34" charset="0"/>
                <a:cs typeface="Tahoma" panose="020B0604030504040204" pitchFamily="34" charset="0"/>
              </a:rPr>
              <a:t>Hora:</a:t>
            </a:r>
            <a:r>
              <a:rPr lang="pt-BR" altLang="pt-BR" sz="1400">
                <a:latin typeface="Tahoma" panose="020B0604030504040204" pitchFamily="34" charset="0"/>
                <a:cs typeface="Tahoma" panose="020B0604030504040204" pitchFamily="34" charset="0"/>
              </a:rPr>
              <a:t> 01:00</a:t>
            </a:r>
            <a:endParaRPr lang="pt-BR" altLang="pt-BR" sz="1400">
              <a:solidFill>
                <a:srgbClr val="FF0000"/>
              </a:solidFill>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r>
              <a:rPr lang="pt-BR" altLang="pt-BR" sz="1400" b="1">
                <a:latin typeface="Tahoma" panose="020B0604030504040204" pitchFamily="34" charset="0"/>
                <a:cs typeface="Tahoma" panose="020B0604030504040204" pitchFamily="34" charset="0"/>
              </a:rPr>
              <a:t>Descrição:</a:t>
            </a:r>
            <a:r>
              <a:rPr lang="pt-BR" altLang="pt-BR" sz="1400">
                <a:latin typeface="Tahoma" panose="020B0604030504040204" pitchFamily="34" charset="0"/>
                <a:cs typeface="Tahoma" panose="020B0604030504040204" pitchFamily="34" charset="0"/>
              </a:rPr>
              <a:t> o Sr. Raimundo posicionou a escada extensível no postinho do cliente, conectou o trava-quedas na linha de vida e subiu até o topo, onde passou o talabarte de posicionamento e amarrou o topo da escada.</a:t>
            </a:r>
          </a:p>
          <a:p>
            <a:pPr algn="just" eaLnBrk="1" hangingPunct="1"/>
            <a:r>
              <a:rPr lang="pt-BR" altLang="pt-BR" sz="1400">
                <a:latin typeface="Tahoma" panose="020B0604030504040204" pitchFamily="34" charset="0"/>
                <a:cs typeface="Tahoma" panose="020B0604030504040204" pitchFamily="34" charset="0"/>
              </a:rPr>
              <a:t>	Antes de iniciar a atividade, o Sr. Raimundo se inclinou em direção ao poste, aliviou seu peso no talabarte e ajustou seu comprimento. Nesse instante, o </a:t>
            </a:r>
            <a:r>
              <a:rPr lang="pt-BR" altLang="pt-BR" sz="1400" u="sng">
                <a:latin typeface="Tahoma" panose="020B0604030504040204" pitchFamily="34" charset="0"/>
                <a:cs typeface="Tahoma" panose="020B0604030504040204" pitchFamily="34" charset="0"/>
              </a:rPr>
              <a:t>mosquetão se desencaixou</a:t>
            </a:r>
            <a:r>
              <a:rPr lang="pt-BR" altLang="pt-BR" sz="1400">
                <a:latin typeface="Tahoma" panose="020B0604030504040204" pitchFamily="34" charset="0"/>
                <a:cs typeface="Tahoma" panose="020B0604030504040204" pitchFamily="34" charset="0"/>
              </a:rPr>
              <a:t> do cinto, pois estava </a:t>
            </a:r>
            <a:r>
              <a:rPr lang="pt-BR" altLang="pt-BR" sz="1400" u="sng">
                <a:latin typeface="Tahoma" panose="020B0604030504040204" pitchFamily="34" charset="0"/>
                <a:cs typeface="Tahoma" panose="020B0604030504040204" pitchFamily="34" charset="0"/>
              </a:rPr>
              <a:t>travado na posição “aberta”</a:t>
            </a:r>
            <a:r>
              <a:rPr lang="pt-BR" altLang="pt-BR" sz="1400">
                <a:latin typeface="Tahoma" panose="020B0604030504040204" pitchFamily="34" charset="0"/>
                <a:cs typeface="Tahoma" panose="020B0604030504040204" pitchFamily="34" charset="0"/>
              </a:rPr>
              <a:t>, e o eletricista caiu até o solo. O </a:t>
            </a:r>
            <a:r>
              <a:rPr lang="pt-BR" altLang="pt-BR" sz="1400" u="sng">
                <a:latin typeface="Tahoma" panose="020B0604030504040204" pitchFamily="34" charset="0"/>
                <a:cs typeface="Tahoma" panose="020B0604030504040204" pitchFamily="34" charset="0"/>
              </a:rPr>
              <a:t>trava-quedas não atuou </a:t>
            </a:r>
            <a:r>
              <a:rPr lang="pt-BR" altLang="pt-BR" sz="1400">
                <a:latin typeface="Tahoma" panose="020B0604030504040204" pitchFamily="34" charset="0"/>
                <a:cs typeface="Tahoma" panose="020B0604030504040204" pitchFamily="34" charset="0"/>
              </a:rPr>
              <a:t>devido, provavelmente, a </a:t>
            </a:r>
            <a:r>
              <a:rPr lang="pt-BR" altLang="pt-BR" sz="1400" u="sng">
                <a:latin typeface="Tahoma" panose="020B0604030504040204" pitchFamily="34" charset="0"/>
                <a:cs typeface="Tahoma" panose="020B0604030504040204" pitchFamily="34" charset="0"/>
              </a:rPr>
              <a:t>falta da mola interna</a:t>
            </a:r>
            <a:r>
              <a:rPr lang="pt-BR" altLang="pt-BR" sz="1400">
                <a:latin typeface="Tahoma" panose="020B0604030504040204" pitchFamily="34" charset="0"/>
                <a:cs typeface="Tahoma" panose="020B0604030504040204" pitchFamily="34" charset="0"/>
              </a:rPr>
              <a:t>.      </a:t>
            </a:r>
            <a:endParaRPr lang="pt-BR" altLang="pt-BR" sz="1400" b="1">
              <a:latin typeface="Tahoma" panose="020B0604030504040204" pitchFamily="34" charset="0"/>
              <a:cs typeface="Tahoma" panose="020B0604030504040204" pitchFamily="34" charset="0"/>
            </a:endParaRPr>
          </a:p>
        </p:txBody>
      </p:sp>
      <p:sp>
        <p:nvSpPr>
          <p:cNvPr id="101381" name="Retângulo 3"/>
          <p:cNvSpPr>
            <a:spLocks noChangeArrowheads="1"/>
          </p:cNvSpPr>
          <p:nvPr/>
        </p:nvSpPr>
        <p:spPr bwMode="auto">
          <a:xfrm>
            <a:off x="7326313" y="4389438"/>
            <a:ext cx="308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Causa:</a:t>
            </a:r>
            <a:r>
              <a:rPr lang="pt-BR" altLang="pt-BR" sz="1400">
                <a:latin typeface="Tahoma" panose="020B0604030504040204" pitchFamily="34" charset="0"/>
                <a:cs typeface="Tahoma" panose="020B0604030504040204" pitchFamily="34" charset="0"/>
              </a:rPr>
              <a:t> utilizar EPI´s danificados.</a:t>
            </a:r>
          </a:p>
        </p:txBody>
      </p:sp>
      <p:pic>
        <p:nvPicPr>
          <p:cNvPr id="101382" name="Imagem 1"/>
          <p:cNvPicPr>
            <a:picLocks noChangeAspect="1"/>
          </p:cNvPicPr>
          <p:nvPr/>
        </p:nvPicPr>
        <p:blipFill>
          <a:blip r:embed="rId3">
            <a:extLst>
              <a:ext uri="{28A0092B-C50C-407E-A947-70E740481C1C}">
                <a14:useLocalDpi xmlns:a14="http://schemas.microsoft.com/office/drawing/2010/main" val="0"/>
              </a:ext>
            </a:extLst>
          </a:blip>
          <a:srcRect l="-99" t="14642" r="48271" b="24049"/>
          <a:stretch>
            <a:fillRect/>
          </a:stretch>
        </p:blipFill>
        <p:spPr bwMode="auto">
          <a:xfrm>
            <a:off x="7397750" y="4721225"/>
            <a:ext cx="29114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Line 10"/>
          <p:cNvSpPr>
            <a:spLocks noChangeShapeType="1"/>
          </p:cNvSpPr>
          <p:nvPr/>
        </p:nvSpPr>
        <p:spPr bwMode="auto">
          <a:xfrm flipV="1">
            <a:off x="7065963" y="6459538"/>
            <a:ext cx="1863725" cy="4286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EPI´s – Equipamentos de Proteção Individual</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pic>
        <p:nvPicPr>
          <p:cNvPr id="102403"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4013" y="998538"/>
            <a:ext cx="5119687"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Retângulo 3"/>
          <p:cNvSpPr>
            <a:spLocks noChangeArrowheads="1"/>
          </p:cNvSpPr>
          <p:nvPr/>
        </p:nvSpPr>
        <p:spPr bwMode="auto">
          <a:xfrm>
            <a:off x="288925" y="1028700"/>
            <a:ext cx="4862513"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pt-BR" altLang="pt-BR" sz="1400" b="1">
                <a:latin typeface="Tahoma" panose="020B0604030504040204" pitchFamily="34" charset="0"/>
                <a:cs typeface="Tahoma" panose="020B0604030504040204" pitchFamily="34" charset="0"/>
              </a:rPr>
              <a:t>Cinturão Paraquedista (NBR 15.836):</a:t>
            </a:r>
            <a:r>
              <a:rPr lang="pt-BR" altLang="pt-BR" sz="1400">
                <a:latin typeface="Tahoma" panose="020B0604030504040204" pitchFamily="34" charset="0"/>
                <a:cs typeface="Tahoma" panose="020B0604030504040204" pitchFamily="34" charset="0"/>
              </a:rPr>
              <a:t> componente de um sistema de proteção destinado a </a:t>
            </a:r>
            <a:r>
              <a:rPr lang="pt-BR" altLang="pt-BR" sz="1400" u="sng">
                <a:latin typeface="Tahoma" panose="020B0604030504040204" pitchFamily="34" charset="0"/>
                <a:cs typeface="Tahoma" panose="020B0604030504040204" pitchFamily="34" charset="0"/>
              </a:rPr>
              <a:t>sustentar pessoas</a:t>
            </a:r>
            <a:r>
              <a:rPr lang="pt-BR" altLang="pt-BR" sz="1400">
                <a:latin typeface="Tahoma" panose="020B0604030504040204" pitchFamily="34" charset="0"/>
                <a:cs typeface="Tahoma" panose="020B0604030504040204" pitchFamily="34" charset="0"/>
              </a:rPr>
              <a:t> em posicionamento e a </a:t>
            </a:r>
            <a:r>
              <a:rPr lang="pt-BR" altLang="pt-BR" sz="1400" u="sng">
                <a:latin typeface="Tahoma" panose="020B0604030504040204" pitchFamily="34" charset="0"/>
                <a:cs typeface="Tahoma" panose="020B0604030504040204" pitchFamily="34" charset="0"/>
              </a:rPr>
              <a:t>reter quedas</a:t>
            </a:r>
            <a:r>
              <a:rPr lang="pt-BR" altLang="pt-BR" sz="1400">
                <a:latin typeface="Tahoma" panose="020B0604030504040204" pitchFamily="34" charset="0"/>
                <a:cs typeface="Tahoma" panose="020B0604030504040204" pitchFamily="34" charset="0"/>
              </a:rPr>
              <a:t>.</a:t>
            </a:r>
          </a:p>
          <a:p>
            <a:pPr algn="just" eaLnBrk="1" hangingPunct="1">
              <a:lnSpc>
                <a:spcPct val="110000"/>
              </a:lnSpc>
            </a:pPr>
            <a:endParaRPr lang="pt-BR" altLang="pt-BR" sz="10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cs typeface="Tahoma" panose="020B0604030504040204" pitchFamily="34" charset="0"/>
              </a:rPr>
              <a:t>Elemento 7:</a:t>
            </a:r>
            <a:r>
              <a:rPr lang="pt-BR" altLang="pt-BR" sz="1400">
                <a:latin typeface="Tahoma" panose="020B0604030504040204" pitchFamily="34" charset="0"/>
                <a:cs typeface="Tahoma" panose="020B0604030504040204" pitchFamily="34" charset="0"/>
              </a:rPr>
              <a:t> Havendo </a:t>
            </a:r>
            <a:r>
              <a:rPr lang="pt-BR" altLang="pt-BR" sz="1400" u="sng">
                <a:latin typeface="Tahoma" panose="020B0604030504040204" pitchFamily="34" charset="0"/>
                <a:cs typeface="Tahoma" panose="020B0604030504040204" pitchFamily="34" charset="0"/>
              </a:rPr>
              <a:t>risco de queda</a:t>
            </a:r>
            <a:r>
              <a:rPr lang="pt-BR" altLang="pt-BR" sz="1400">
                <a:latin typeface="Tahoma" panose="020B0604030504040204" pitchFamily="34" charset="0"/>
                <a:cs typeface="Tahoma" panose="020B0604030504040204" pitchFamily="34" charset="0"/>
              </a:rPr>
              <a:t> deve ser usado cinturão paraquedista com ligação, </a:t>
            </a:r>
            <a:r>
              <a:rPr lang="pt-BR" altLang="pt-BR" sz="1400" u="sng">
                <a:latin typeface="Tahoma" panose="020B0604030504040204" pitchFamily="34" charset="0"/>
                <a:cs typeface="Tahoma" panose="020B0604030504040204" pitchFamily="34" charset="0"/>
              </a:rPr>
              <a:t>obrigatoriamente</a:t>
            </a:r>
            <a:r>
              <a:rPr lang="pt-BR" altLang="pt-BR" sz="1400">
                <a:latin typeface="Tahoma" panose="020B0604030504040204" pitchFamily="34" charset="0"/>
                <a:cs typeface="Tahoma" panose="020B0604030504040204" pitchFamily="34" charset="0"/>
              </a:rPr>
              <a:t>, pelas </a:t>
            </a:r>
            <a:r>
              <a:rPr lang="pt-BR" altLang="pt-BR" sz="1400" u="sng">
                <a:latin typeface="Tahoma" panose="020B0604030504040204" pitchFamily="34" charset="0"/>
                <a:cs typeface="Tahoma" panose="020B0604030504040204" pitchFamily="34" charset="0"/>
              </a:rPr>
              <a:t>costas</a:t>
            </a:r>
            <a:r>
              <a:rPr lang="pt-BR" altLang="pt-BR" sz="1400">
                <a:latin typeface="Tahoma" panose="020B0604030504040204" pitchFamily="34" charset="0"/>
                <a:cs typeface="Tahoma" panose="020B0604030504040204" pitchFamily="34" charset="0"/>
              </a:rPr>
              <a:t> ou </a:t>
            </a:r>
            <a:r>
              <a:rPr lang="pt-BR" altLang="pt-BR" sz="1400" u="sng">
                <a:latin typeface="Tahoma" panose="020B0604030504040204" pitchFamily="34" charset="0"/>
                <a:cs typeface="Tahoma" panose="020B0604030504040204" pitchFamily="34" charset="0"/>
              </a:rPr>
              <a:t>peito</a:t>
            </a:r>
            <a:r>
              <a:rPr lang="pt-BR" altLang="pt-BR" sz="1400">
                <a:latin typeface="Tahoma" panose="020B0604030504040204" pitchFamily="34" charset="0"/>
                <a:cs typeface="Tahoma" panose="020B0604030504040204" pitchFamily="34" charset="0"/>
              </a:rPr>
              <a:t> (opção omissa na figura ao lado).</a:t>
            </a: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1400">
              <a:latin typeface="Tahoma" panose="020B0604030504040204" pitchFamily="34" charset="0"/>
              <a:cs typeface="Tahoma" panose="020B0604030504040204" pitchFamily="34" charset="0"/>
            </a:endParaRPr>
          </a:p>
          <a:p>
            <a:pPr algn="just" eaLnBrk="1" hangingPunct="1"/>
            <a:endParaRPr lang="pt-BR" altLang="pt-BR" sz="8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cs typeface="Tahoma" panose="020B0604030504040204" pitchFamily="34" charset="0"/>
              </a:rPr>
              <a:t>Elemento 9:</a:t>
            </a:r>
            <a:r>
              <a:rPr lang="pt-BR" altLang="pt-BR" sz="1400">
                <a:latin typeface="Tahoma" panose="020B0604030504040204" pitchFamily="34" charset="0"/>
                <a:cs typeface="Tahoma" panose="020B0604030504040204" pitchFamily="34" charset="0"/>
              </a:rPr>
              <a:t> As argolas da </a:t>
            </a:r>
            <a:r>
              <a:rPr lang="pt-BR" altLang="pt-BR" sz="1400" u="sng">
                <a:latin typeface="Tahoma" panose="020B0604030504040204" pitchFamily="34" charset="0"/>
                <a:cs typeface="Tahoma" panose="020B0604030504040204" pitchFamily="34" charset="0"/>
              </a:rPr>
              <a:t>linha da cintura</a:t>
            </a:r>
            <a:r>
              <a:rPr lang="pt-BR" altLang="pt-BR" sz="1400">
                <a:latin typeface="Tahoma" panose="020B0604030504040204" pitchFamily="34" charset="0"/>
                <a:cs typeface="Tahoma" panose="020B0604030504040204" pitchFamily="34" charset="0"/>
              </a:rPr>
              <a:t> só devem ser usadas para </a:t>
            </a:r>
            <a:r>
              <a:rPr lang="pt-BR" altLang="pt-BR" sz="1400" u="sng">
                <a:latin typeface="Tahoma" panose="020B0604030504040204" pitchFamily="34" charset="0"/>
                <a:cs typeface="Tahoma" panose="020B0604030504040204" pitchFamily="34" charset="0"/>
              </a:rPr>
              <a:t>posicionamento</a:t>
            </a:r>
            <a:r>
              <a:rPr lang="pt-BR" altLang="pt-BR" sz="1400">
                <a:latin typeface="Tahoma" panose="020B0604030504040204" pitchFamily="34" charset="0"/>
                <a:cs typeface="Tahoma" panose="020B0604030504040204" pitchFamily="34" charset="0"/>
              </a:rPr>
              <a:t> ou </a:t>
            </a:r>
            <a:r>
              <a:rPr lang="pt-BR" altLang="pt-BR" sz="1400" u="sng">
                <a:latin typeface="Tahoma" panose="020B0604030504040204" pitchFamily="34" charset="0"/>
                <a:cs typeface="Tahoma" panose="020B0604030504040204" pitchFamily="34" charset="0"/>
              </a:rPr>
              <a:t>limitação da distância</a:t>
            </a:r>
            <a:r>
              <a:rPr lang="pt-BR" altLang="pt-BR" sz="1400">
                <a:latin typeface="Tahoma" panose="020B0604030504040204" pitchFamily="34" charset="0"/>
                <a:cs typeface="Tahoma" panose="020B0604030504040204" pitchFamily="34" charset="0"/>
              </a:rPr>
              <a:t> até a área de risco. Havendo risco de queda, o </a:t>
            </a:r>
            <a:r>
              <a:rPr lang="pt-BR" altLang="pt-BR" sz="1400">
                <a:solidFill>
                  <a:srgbClr val="FF0000"/>
                </a:solidFill>
                <a:latin typeface="Tahoma" panose="020B0604030504040204" pitchFamily="34" charset="0"/>
                <a:cs typeface="Tahoma" panose="020B0604030504040204" pitchFamily="34" charset="0"/>
              </a:rPr>
              <a:t>elemento 7</a:t>
            </a:r>
            <a:r>
              <a:rPr lang="pt-BR" altLang="pt-BR" sz="1400">
                <a:latin typeface="Tahoma" panose="020B0604030504040204" pitchFamily="34" charset="0"/>
                <a:cs typeface="Tahoma" panose="020B0604030504040204" pitchFamily="34" charset="0"/>
              </a:rPr>
              <a:t> também deverá ser usado.</a:t>
            </a:r>
          </a:p>
        </p:txBody>
      </p:sp>
      <p:pic>
        <p:nvPicPr>
          <p:cNvPr id="102405"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8" y="2701925"/>
            <a:ext cx="19558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Image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2701925"/>
            <a:ext cx="19304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Imagem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163" y="5740400"/>
            <a:ext cx="196532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Imagem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33725" y="5753100"/>
            <a:ext cx="20288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9" name="Line 10"/>
          <p:cNvSpPr>
            <a:spLocks noChangeShapeType="1"/>
          </p:cNvSpPr>
          <p:nvPr/>
        </p:nvSpPr>
        <p:spPr bwMode="auto">
          <a:xfrm flipH="1">
            <a:off x="1114425" y="5054600"/>
            <a:ext cx="447675" cy="900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2410" name="Line 10"/>
          <p:cNvSpPr>
            <a:spLocks noChangeShapeType="1"/>
          </p:cNvSpPr>
          <p:nvPr/>
        </p:nvSpPr>
        <p:spPr bwMode="auto">
          <a:xfrm flipH="1">
            <a:off x="2014538" y="5032375"/>
            <a:ext cx="1371600" cy="1089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2411" name="CaixaDeTexto 7"/>
          <p:cNvSpPr txBox="1">
            <a:spLocks noChangeArrowheads="1"/>
          </p:cNvSpPr>
          <p:nvPr/>
        </p:nvSpPr>
        <p:spPr bwMode="auto">
          <a:xfrm>
            <a:off x="3074988" y="5357813"/>
            <a:ext cx="215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000">
                <a:solidFill>
                  <a:srgbClr val="FF0000"/>
                </a:solidFill>
                <a:latin typeface="Tahoma" panose="020B0604030504040204" pitchFamily="34" charset="0"/>
                <a:cs typeface="Tahoma" panose="020B0604030504040204" pitchFamily="34" charset="0"/>
              </a:rPr>
              <a:t>Elemento nos </a:t>
            </a:r>
            <a:r>
              <a:rPr lang="pt-BR" altLang="pt-BR" sz="1000" u="sng">
                <a:solidFill>
                  <a:srgbClr val="FF0000"/>
                </a:solidFill>
                <a:latin typeface="Tahoma" panose="020B0604030504040204" pitchFamily="34" charset="0"/>
                <a:cs typeface="Tahoma" panose="020B0604030504040204" pitchFamily="34" charset="0"/>
              </a:rPr>
              <a:t>ombros</a:t>
            </a:r>
            <a:r>
              <a:rPr lang="pt-BR" altLang="pt-BR" sz="1000">
                <a:solidFill>
                  <a:srgbClr val="FF0000"/>
                </a:solidFill>
                <a:latin typeface="Tahoma" panose="020B0604030504040204" pitchFamily="34" charset="0"/>
                <a:cs typeface="Tahoma" panose="020B0604030504040204" pitchFamily="34" charset="0"/>
              </a:rPr>
              <a:t>:</a:t>
            </a:r>
            <a:r>
              <a:rPr lang="pt-BR" altLang="pt-BR" sz="1000">
                <a:latin typeface="Tahoma" panose="020B0604030504040204" pitchFamily="34" charset="0"/>
                <a:cs typeface="Tahoma" panose="020B0604030504040204" pitchFamily="34" charset="0"/>
              </a:rPr>
              <a:t> adicional,</a:t>
            </a:r>
          </a:p>
          <a:p>
            <a:pPr algn="just" eaLnBrk="1" hangingPunct="1"/>
            <a:r>
              <a:rPr lang="pt-BR" altLang="pt-BR" sz="1000">
                <a:latin typeface="Tahoma" panose="020B0604030504040204" pitchFamily="34" charset="0"/>
                <a:cs typeface="Tahoma" panose="020B0604030504040204" pitchFamily="34" charset="0"/>
              </a:rPr>
              <a:t>usado para </a:t>
            </a:r>
            <a:r>
              <a:rPr lang="pt-BR" altLang="pt-BR" sz="1000" u="sng">
                <a:latin typeface="Tahoma" panose="020B0604030504040204" pitchFamily="34" charset="0"/>
                <a:cs typeface="Tahoma" panose="020B0604030504040204" pitchFamily="34" charset="0"/>
              </a:rPr>
              <a:t>movimentação vertica</a:t>
            </a:r>
            <a:r>
              <a:rPr lang="pt-BR" altLang="pt-BR" sz="1000">
                <a:latin typeface="Tahoma" panose="020B0604030504040204" pitchFamily="34" charset="0"/>
                <a:cs typeface="Tahoma" panose="020B0604030504040204" pitchFamily="34" charset="0"/>
              </a:rPr>
              <a:t>l.</a:t>
            </a:r>
          </a:p>
        </p:txBody>
      </p:sp>
      <p:sp>
        <p:nvSpPr>
          <p:cNvPr id="102412" name="CaixaDeTexto 1">
            <a:hlinkClick r:id="rId8" action="ppaction://hlinkpres?slideindex=1&amp;slidetitle="/>
          </p:cNvPr>
          <p:cNvSpPr txBox="1">
            <a:spLocks noChangeArrowheads="1"/>
          </p:cNvSpPr>
          <p:nvPr/>
        </p:nvSpPr>
        <p:spPr bwMode="auto">
          <a:xfrm>
            <a:off x="5214938" y="1028700"/>
            <a:ext cx="93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AP-23</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EPI´s – Equipamentos de Proteção Individual</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103427" name="Retângulo 3"/>
          <p:cNvSpPr>
            <a:spLocks noChangeArrowheads="1"/>
          </p:cNvSpPr>
          <p:nvPr/>
        </p:nvSpPr>
        <p:spPr bwMode="auto">
          <a:xfrm>
            <a:off x="288925" y="990600"/>
            <a:ext cx="61356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pt-BR" altLang="pt-BR" sz="1400" b="1">
                <a:latin typeface="Tahoma" panose="020B0604030504040204" pitchFamily="34" charset="0"/>
                <a:cs typeface="Tahoma" panose="020B0604030504040204" pitchFamily="34" charset="0"/>
              </a:rPr>
              <a:t>Talabarte Antiqueda (NBR 15.834):</a:t>
            </a:r>
            <a:r>
              <a:rPr lang="pt-BR" altLang="pt-BR" sz="1400">
                <a:latin typeface="Tahoma" panose="020B0604030504040204" pitchFamily="34" charset="0"/>
                <a:cs typeface="Tahoma" panose="020B0604030504040204" pitchFamily="34" charset="0"/>
              </a:rPr>
              <a:t> elemento de conexão entre o cinturão paraquedista e o(s) ponto(s) de ancoragem, destinado a </a:t>
            </a:r>
            <a:r>
              <a:rPr lang="pt-BR" altLang="pt-BR" sz="1400" u="sng">
                <a:latin typeface="Tahoma" panose="020B0604030504040204" pitchFamily="34" charset="0"/>
                <a:cs typeface="Tahoma" panose="020B0604030504040204" pitchFamily="34" charset="0"/>
              </a:rPr>
              <a:t>reter quedas</a:t>
            </a:r>
            <a:r>
              <a:rPr lang="pt-BR" altLang="pt-BR" sz="1400">
                <a:latin typeface="Tahoma" panose="020B0604030504040204" pitchFamily="34" charset="0"/>
                <a:cs typeface="Tahoma" panose="020B0604030504040204" pitchFamily="34" charset="0"/>
              </a:rPr>
              <a:t>. Poderá ser confeccionado de material sintético ou metálico.</a:t>
            </a:r>
          </a:p>
          <a:p>
            <a:pPr algn="just" eaLnBrk="1" hangingPunct="1">
              <a:lnSpc>
                <a:spcPct val="110000"/>
              </a:lnSpc>
            </a:pPr>
            <a:endParaRPr lang="pt-BR" altLang="pt-BR" sz="1000">
              <a:latin typeface="Tahoma" panose="020B0604030504040204" pitchFamily="34" charset="0"/>
              <a:cs typeface="Tahoma" panose="020B0604030504040204" pitchFamily="34" charset="0"/>
            </a:endParaRPr>
          </a:p>
          <a:p>
            <a:pPr algn="just" eaLnBrk="1" hangingPunct="1">
              <a:lnSpc>
                <a:spcPct val="110000"/>
              </a:lnSpc>
            </a:pPr>
            <a:r>
              <a:rPr lang="pt-BR" altLang="pt-BR" sz="1400">
                <a:latin typeface="Tahoma" panose="020B0604030504040204" pitchFamily="34" charset="0"/>
                <a:cs typeface="Tahoma" panose="020B0604030504040204" pitchFamily="34" charset="0"/>
              </a:rPr>
              <a:t>“L” (comprimento) – Não pode </a:t>
            </a:r>
            <a:r>
              <a:rPr lang="pt-BR" altLang="pt-BR" sz="1400" u="sng">
                <a:latin typeface="Tahoma" panose="020B0604030504040204" pitchFamily="34" charset="0"/>
                <a:cs typeface="Tahoma" panose="020B0604030504040204" pitchFamily="34" charset="0"/>
              </a:rPr>
              <a:t>exceder a 2,00m</a:t>
            </a:r>
            <a:r>
              <a:rPr lang="pt-BR" altLang="pt-BR" sz="1400">
                <a:latin typeface="Tahoma" panose="020B0604030504040204" pitchFamily="34" charset="0"/>
                <a:cs typeface="Tahoma" panose="020B0604030504040204" pitchFamily="34" charset="0"/>
              </a:rPr>
              <a:t>;</a:t>
            </a:r>
          </a:p>
          <a:p>
            <a:pPr algn="just" eaLnBrk="1" hangingPunct="1">
              <a:lnSpc>
                <a:spcPct val="110000"/>
              </a:lnSpc>
            </a:pPr>
            <a:endParaRPr lang="pt-BR" altLang="pt-BR" sz="1000">
              <a:latin typeface="Tahoma" panose="020B0604030504040204" pitchFamily="34" charset="0"/>
              <a:cs typeface="Tahoma" panose="020B0604030504040204" pitchFamily="34" charset="0"/>
            </a:endParaRPr>
          </a:p>
          <a:p>
            <a:pPr algn="just" eaLnBrk="1" hangingPunct="1">
              <a:lnSpc>
                <a:spcPct val="110000"/>
              </a:lnSpc>
            </a:pPr>
            <a:r>
              <a:rPr lang="pt-BR" altLang="pt-BR" sz="1400">
                <a:latin typeface="Tahoma" panose="020B0604030504040204" pitchFamily="34" charset="0"/>
                <a:cs typeface="Tahoma" panose="020B0604030504040204" pitchFamily="34" charset="0"/>
              </a:rPr>
              <a:t>Tipo “A” (simples) – possui 2 terminais e </a:t>
            </a:r>
            <a:r>
              <a:rPr lang="pt-BR" altLang="pt-BR" sz="1400" u="sng">
                <a:latin typeface="Tahoma" panose="020B0604030504040204" pitchFamily="34" charset="0"/>
                <a:cs typeface="Tahoma" panose="020B0604030504040204" pitchFamily="34" charset="0"/>
              </a:rPr>
              <a:t>comprimento fixo</a:t>
            </a:r>
            <a:r>
              <a:rPr lang="pt-BR" altLang="pt-BR" sz="1400">
                <a:latin typeface="Tahoma" panose="020B0604030504040204" pitchFamily="34" charset="0"/>
                <a:cs typeface="Tahoma" panose="020B0604030504040204" pitchFamily="34" charset="0"/>
              </a:rPr>
              <a:t>;</a:t>
            </a:r>
          </a:p>
          <a:p>
            <a:pPr algn="just" eaLnBrk="1" hangingPunct="1">
              <a:lnSpc>
                <a:spcPct val="110000"/>
              </a:lnSpc>
            </a:pPr>
            <a:endParaRPr lang="pt-BR" altLang="pt-BR" sz="1000">
              <a:latin typeface="Tahoma" panose="020B0604030504040204" pitchFamily="34" charset="0"/>
              <a:cs typeface="Tahoma" panose="020B0604030504040204" pitchFamily="34" charset="0"/>
            </a:endParaRPr>
          </a:p>
          <a:p>
            <a:pPr algn="just" eaLnBrk="1" hangingPunct="1">
              <a:lnSpc>
                <a:spcPct val="110000"/>
              </a:lnSpc>
            </a:pPr>
            <a:r>
              <a:rPr lang="pt-BR" altLang="pt-BR" sz="1400">
                <a:latin typeface="Tahoma" panose="020B0604030504040204" pitchFamily="34" charset="0"/>
                <a:cs typeface="Tahoma" panose="020B0604030504040204" pitchFamily="34" charset="0"/>
              </a:rPr>
              <a:t>Tipo “B” (regulável) – possui 2 terminais e </a:t>
            </a:r>
            <a:r>
              <a:rPr lang="pt-BR" altLang="pt-BR" sz="1400" u="sng">
                <a:latin typeface="Tahoma" panose="020B0604030504040204" pitchFamily="34" charset="0"/>
                <a:cs typeface="Tahoma" panose="020B0604030504040204" pitchFamily="34" charset="0"/>
              </a:rPr>
              <a:t>comprimento ajustável</a:t>
            </a:r>
            <a:r>
              <a:rPr lang="pt-BR" altLang="pt-BR" sz="1400">
                <a:latin typeface="Tahoma" panose="020B0604030504040204" pitchFamily="34" charset="0"/>
                <a:cs typeface="Tahoma" panose="020B0604030504040204" pitchFamily="34" charset="0"/>
              </a:rPr>
              <a:t>;</a:t>
            </a:r>
          </a:p>
          <a:p>
            <a:pPr algn="just" eaLnBrk="1" hangingPunct="1">
              <a:lnSpc>
                <a:spcPct val="110000"/>
              </a:lnSpc>
            </a:pPr>
            <a:endParaRPr lang="pt-BR" altLang="pt-BR" sz="1000">
              <a:latin typeface="Tahoma" panose="020B0604030504040204" pitchFamily="34" charset="0"/>
              <a:cs typeface="Tahoma" panose="020B0604030504040204" pitchFamily="34" charset="0"/>
            </a:endParaRPr>
          </a:p>
          <a:p>
            <a:pPr algn="just" eaLnBrk="1" hangingPunct="1">
              <a:lnSpc>
                <a:spcPct val="110000"/>
              </a:lnSpc>
            </a:pPr>
            <a:r>
              <a:rPr lang="pt-BR" altLang="pt-BR" sz="1400">
                <a:latin typeface="Tahoma" panose="020B0604030504040204" pitchFamily="34" charset="0"/>
                <a:cs typeface="Tahoma" panose="020B0604030504040204" pitchFamily="34" charset="0"/>
              </a:rPr>
              <a:t>Tipo “C” (duplo) – possui 3 terminais e </a:t>
            </a:r>
            <a:r>
              <a:rPr lang="pt-BR" altLang="pt-BR" sz="1400" u="sng">
                <a:latin typeface="Tahoma" panose="020B0604030504040204" pitchFamily="34" charset="0"/>
                <a:cs typeface="Tahoma" panose="020B0604030504040204" pitchFamily="34" charset="0"/>
              </a:rPr>
              <a:t>comprimento fixo</a:t>
            </a:r>
            <a:r>
              <a:rPr lang="pt-BR" altLang="pt-BR" sz="1400">
                <a:latin typeface="Tahoma" panose="020B0604030504040204" pitchFamily="34" charset="0"/>
                <a:cs typeface="Tahoma" panose="020B0604030504040204" pitchFamily="34" charset="0"/>
              </a:rPr>
              <a:t>. </a:t>
            </a:r>
          </a:p>
        </p:txBody>
      </p:sp>
      <p:pic>
        <p:nvPicPr>
          <p:cNvPr id="103428" name="Imagem 4"/>
          <p:cNvPicPr>
            <a:picLocks noChangeAspect="1"/>
          </p:cNvPicPr>
          <p:nvPr/>
        </p:nvPicPr>
        <p:blipFill>
          <a:blip r:embed="rId3">
            <a:extLst>
              <a:ext uri="{28A0092B-C50C-407E-A947-70E740481C1C}">
                <a14:useLocalDpi xmlns:a14="http://schemas.microsoft.com/office/drawing/2010/main" val="0"/>
              </a:ext>
            </a:extLst>
          </a:blip>
          <a:srcRect l="5432" t="12276" r="7649" b="12953"/>
          <a:stretch>
            <a:fillRect/>
          </a:stretch>
        </p:blipFill>
        <p:spPr bwMode="auto">
          <a:xfrm>
            <a:off x="6792913" y="1027113"/>
            <a:ext cx="3722687"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Image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8" y="3805238"/>
            <a:ext cx="2795587"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Imagem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58100" y="4141788"/>
            <a:ext cx="27813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Retângulo 3"/>
          <p:cNvSpPr>
            <a:spLocks noChangeArrowheads="1"/>
          </p:cNvSpPr>
          <p:nvPr/>
        </p:nvSpPr>
        <p:spPr bwMode="auto">
          <a:xfrm>
            <a:off x="3295650" y="3729038"/>
            <a:ext cx="393858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pt-BR" altLang="pt-BR" sz="1400" b="1">
                <a:latin typeface="Tahoma" panose="020B0604030504040204" pitchFamily="34" charset="0"/>
                <a:cs typeface="Tahoma" panose="020B0604030504040204" pitchFamily="34" charset="0"/>
              </a:rPr>
              <a:t>Talabarte Simples ou Regulável:</a:t>
            </a:r>
            <a:r>
              <a:rPr lang="pt-BR" altLang="pt-BR" sz="1400">
                <a:latin typeface="Tahoma" panose="020B0604030504040204" pitchFamily="34" charset="0"/>
                <a:cs typeface="Tahoma" panose="020B0604030504040204" pitchFamily="34" charset="0"/>
              </a:rPr>
              <a:t> indicado para trabalhos com </a:t>
            </a:r>
            <a:r>
              <a:rPr lang="pt-BR" altLang="pt-BR" sz="1400" u="sng">
                <a:latin typeface="Tahoma" panose="020B0604030504040204" pitchFamily="34" charset="0"/>
                <a:cs typeface="Tahoma" panose="020B0604030504040204" pitchFamily="34" charset="0"/>
              </a:rPr>
              <a:t>pouco deslocamento</a:t>
            </a:r>
            <a:r>
              <a:rPr lang="pt-BR" altLang="pt-BR" sz="1400">
                <a:latin typeface="Tahoma" panose="020B0604030504040204" pitchFamily="34" charset="0"/>
                <a:cs typeface="Tahoma" panose="020B0604030504040204" pitchFamily="34" charset="0"/>
              </a:rPr>
              <a:t>, ou seja, nos quais a </a:t>
            </a:r>
            <a:r>
              <a:rPr lang="pt-BR" altLang="pt-BR" sz="1400" u="sng">
                <a:latin typeface="Tahoma" panose="020B0604030504040204" pitchFamily="34" charset="0"/>
                <a:cs typeface="Tahoma" panose="020B0604030504040204" pitchFamily="34" charset="0"/>
              </a:rPr>
              <a:t>movimentação do usuário se restrinja ao comprimento do talabarte</a:t>
            </a:r>
            <a:r>
              <a:rPr lang="pt-BR" altLang="pt-BR" sz="1400">
                <a:latin typeface="Tahoma" panose="020B0604030504040204" pitchFamily="34" charset="0"/>
                <a:cs typeface="Tahoma" panose="020B0604030504040204" pitchFamily="34" charset="0"/>
              </a:rPr>
              <a:t>.</a:t>
            </a:r>
          </a:p>
        </p:txBody>
      </p:sp>
      <p:sp>
        <p:nvSpPr>
          <p:cNvPr id="103432" name="Retângulo 3"/>
          <p:cNvSpPr>
            <a:spLocks noChangeArrowheads="1"/>
          </p:cNvSpPr>
          <p:nvPr/>
        </p:nvSpPr>
        <p:spPr bwMode="auto">
          <a:xfrm>
            <a:off x="3903663" y="5264150"/>
            <a:ext cx="3690937"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pt-BR" altLang="pt-BR" sz="1400" b="1">
                <a:latin typeface="Tahoma" panose="020B0604030504040204" pitchFamily="34" charset="0"/>
                <a:cs typeface="Tahoma" panose="020B0604030504040204" pitchFamily="34" charset="0"/>
              </a:rPr>
              <a:t>Talabarte Duplo:</a:t>
            </a:r>
            <a:r>
              <a:rPr lang="pt-BR" altLang="pt-BR" sz="1400">
                <a:latin typeface="Tahoma" panose="020B0604030504040204" pitchFamily="34" charset="0"/>
                <a:cs typeface="Tahoma" panose="020B0604030504040204" pitchFamily="34" charset="0"/>
              </a:rPr>
              <a:t> indicado para trabalhos com </a:t>
            </a:r>
            <a:r>
              <a:rPr lang="pt-BR" altLang="pt-BR" sz="1400" u="sng">
                <a:latin typeface="Tahoma" panose="020B0604030504040204" pitchFamily="34" charset="0"/>
                <a:cs typeface="Tahoma" panose="020B0604030504040204" pitchFamily="34" charset="0"/>
              </a:rPr>
              <a:t>bastante deslocamento</a:t>
            </a:r>
            <a:r>
              <a:rPr lang="pt-BR" altLang="pt-BR" sz="1400">
                <a:latin typeface="Tahoma" panose="020B0604030504040204" pitchFamily="34" charset="0"/>
                <a:cs typeface="Tahoma" panose="020B0604030504040204" pitchFamily="34" charset="0"/>
              </a:rPr>
              <a:t>, ou seja, nos quais o usuário necessite se </a:t>
            </a:r>
            <a:r>
              <a:rPr lang="pt-BR" altLang="pt-BR" sz="1400" u="sng">
                <a:latin typeface="Tahoma" panose="020B0604030504040204" pitchFamily="34" charset="0"/>
                <a:cs typeface="Tahoma" panose="020B0604030504040204" pitchFamily="34" charset="0"/>
              </a:rPr>
              <a:t>movimentar numa distância maior que o comprimento do talabarte</a:t>
            </a:r>
            <a:r>
              <a:rPr lang="pt-BR" altLang="pt-BR" sz="1400">
                <a:latin typeface="Tahoma" panose="020B0604030504040204" pitchFamily="34" charset="0"/>
                <a:cs typeface="Tahoma" panose="020B0604030504040204" pitchFamily="34" charset="0"/>
              </a:rPr>
              <a:t>.</a:t>
            </a:r>
          </a:p>
        </p:txBody>
      </p:sp>
      <p:sp>
        <p:nvSpPr>
          <p:cNvPr id="103433" name="Retângulo 3"/>
          <p:cNvSpPr>
            <a:spLocks noChangeArrowheads="1"/>
          </p:cNvSpPr>
          <p:nvPr/>
        </p:nvSpPr>
        <p:spPr bwMode="auto">
          <a:xfrm>
            <a:off x="290513" y="6716713"/>
            <a:ext cx="102250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pt-BR" altLang="pt-BR" sz="1400">
                <a:solidFill>
                  <a:srgbClr val="FF0000"/>
                </a:solidFill>
                <a:latin typeface="Tahoma" panose="020B0604030504040204" pitchFamily="34" charset="0"/>
                <a:cs typeface="Tahoma" panose="020B0604030504040204" pitchFamily="34" charset="0"/>
              </a:rPr>
              <a:t>Condição impeditiva:</a:t>
            </a:r>
            <a:r>
              <a:rPr lang="pt-BR" altLang="pt-BR" sz="1400">
                <a:latin typeface="Tahoma" panose="020B0604030504040204" pitchFamily="34" charset="0"/>
                <a:cs typeface="Tahoma" panose="020B0604030504040204" pitchFamily="34" charset="0"/>
              </a:rPr>
              <a:t> talabarte antiqueda com mais de 90cm </a:t>
            </a:r>
            <a:r>
              <a:rPr lang="pt-BR" altLang="pt-BR" sz="1400" u="sng">
                <a:latin typeface="Tahoma" panose="020B0604030504040204" pitchFamily="34" charset="0"/>
                <a:cs typeface="Tahoma" panose="020B0604030504040204" pitchFamily="34" charset="0"/>
              </a:rPr>
              <a:t>não deve ser utilizado</a:t>
            </a:r>
            <a:r>
              <a:rPr lang="pt-BR" altLang="pt-BR" sz="1400">
                <a:latin typeface="Tahoma" panose="020B0604030504040204" pitchFamily="34" charset="0"/>
                <a:cs typeface="Tahoma" panose="020B0604030504040204" pitchFamily="34" charset="0"/>
              </a:rPr>
              <a:t> se não possuir </a:t>
            </a:r>
            <a:r>
              <a:rPr lang="pt-BR" altLang="pt-BR" sz="1400" u="sng">
                <a:latin typeface="Tahoma" panose="020B0604030504040204" pitchFamily="34" charset="0"/>
                <a:cs typeface="Tahoma" panose="020B0604030504040204" pitchFamily="34" charset="0"/>
              </a:rPr>
              <a:t>absorvedor de energia incorporado</a:t>
            </a:r>
            <a:r>
              <a:rPr lang="pt-BR" altLang="pt-BR" sz="1400">
                <a:latin typeface="Tahoma" panose="020B0604030504040204" pitchFamily="34" charset="0"/>
                <a:cs typeface="Tahoma" panose="020B0604030504040204" pitchFamily="34" charset="0"/>
              </a:rPr>
              <a:t> </a:t>
            </a:r>
            <a:r>
              <a:rPr lang="pt-BR" altLang="pt-BR" sz="1400">
                <a:solidFill>
                  <a:srgbClr val="0000FF"/>
                </a:solidFill>
                <a:latin typeface="Tahoma" panose="020B0604030504040204" pitchFamily="34" charset="0"/>
                <a:cs typeface="Tahoma" panose="020B0604030504040204" pitchFamily="34" charset="0"/>
              </a:rPr>
              <a:t>(explicação adiante)</a:t>
            </a:r>
            <a:r>
              <a:rPr lang="pt-BR" altLang="pt-BR" sz="1400">
                <a:latin typeface="Tahoma" panose="020B0604030504040204" pitchFamily="34" charset="0"/>
                <a:cs typeface="Tahoma" panose="020B0604030504040204" pitchFamily="34" charset="0"/>
              </a:rPr>
              <a:t>.</a:t>
            </a:r>
          </a:p>
        </p:txBody>
      </p:sp>
      <p:sp>
        <p:nvSpPr>
          <p:cNvPr id="103434" name="CaixaDeTexto 1">
            <a:hlinkClick r:id="rId6" action="ppaction://hlinkfile"/>
          </p:cNvPr>
          <p:cNvSpPr txBox="1">
            <a:spLocks noChangeArrowheads="1"/>
          </p:cNvSpPr>
          <p:nvPr/>
        </p:nvSpPr>
        <p:spPr bwMode="auto">
          <a:xfrm>
            <a:off x="7864475" y="3419475"/>
            <a:ext cx="900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VD-06</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4450" name="Imagem 3"/>
          <p:cNvPicPr>
            <a:picLocks noChangeAspect="1"/>
          </p:cNvPicPr>
          <p:nvPr/>
        </p:nvPicPr>
        <p:blipFill>
          <a:blip r:embed="rId3">
            <a:extLst>
              <a:ext uri="{28A0092B-C50C-407E-A947-70E740481C1C}">
                <a14:useLocalDpi xmlns:a14="http://schemas.microsoft.com/office/drawing/2010/main" val="0"/>
              </a:ext>
            </a:extLst>
          </a:blip>
          <a:srcRect l="33968" t="4762" r="7898"/>
          <a:stretch>
            <a:fillRect/>
          </a:stretch>
        </p:blipFill>
        <p:spPr bwMode="auto">
          <a:xfrm>
            <a:off x="9221788" y="4502150"/>
            <a:ext cx="13144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tângulo 3"/>
          <p:cNvSpPr>
            <a:spLocks noChangeArrowheads="1"/>
          </p:cNvSpPr>
          <p:nvPr/>
        </p:nvSpPr>
        <p:spPr bwMode="auto">
          <a:xfrm>
            <a:off x="303213" y="4591050"/>
            <a:ext cx="873125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30000"/>
              </a:lnSpc>
            </a:pPr>
            <a:r>
              <a:rPr lang="pt-BR" altLang="pt-BR" sz="1400" b="1">
                <a:latin typeface="Tahoma" panose="020B0604030504040204" pitchFamily="34" charset="0"/>
                <a:cs typeface="Tahoma" panose="020B0604030504040204" pitchFamily="34" charset="0"/>
              </a:rPr>
              <a:t>Linha de Vida Sintética (Corda)</a:t>
            </a:r>
            <a:r>
              <a:rPr lang="pt-BR" altLang="pt-BR" sz="1400">
                <a:latin typeface="Tahoma" panose="020B0604030504040204" pitchFamily="34" charset="0"/>
                <a:cs typeface="Tahoma" panose="020B0604030504040204" pitchFamily="34" charset="0"/>
              </a:rPr>
              <a:t> - quando utilizada para </a:t>
            </a:r>
            <a:r>
              <a:rPr lang="pt-BR" altLang="pt-BR" sz="1400" u="sng">
                <a:latin typeface="Tahoma" panose="020B0604030504040204" pitchFamily="34" charset="0"/>
                <a:cs typeface="Tahoma" panose="020B0604030504040204" pitchFamily="34" charset="0"/>
              </a:rPr>
              <a:t>ancoragem do trava-quedas mostrado acima, </a:t>
            </a:r>
            <a:r>
              <a:rPr lang="pt-BR" altLang="pt-BR" sz="1400">
                <a:latin typeface="Tahoma" panose="020B0604030504040204" pitchFamily="34" charset="0"/>
                <a:cs typeface="Tahoma" panose="020B0604030504040204" pitchFamily="34" charset="0"/>
              </a:rPr>
              <a:t>deve atender a </a:t>
            </a:r>
            <a:r>
              <a:rPr lang="pt-BR" altLang="pt-BR" sz="1400" u="sng">
                <a:latin typeface="Tahoma" panose="020B0604030504040204" pitchFamily="34" charset="0"/>
                <a:cs typeface="Tahoma" panose="020B0604030504040204" pitchFamily="34" charset="0"/>
              </a:rPr>
              <a:t>especificação da NR 18:</a:t>
            </a:r>
          </a:p>
          <a:p>
            <a:pPr algn="just" eaLnBrk="1" hangingPunct="1">
              <a:lnSpc>
                <a:spcPct val="130000"/>
              </a:lnSpc>
            </a:pPr>
            <a:endParaRPr lang="pt-BR" altLang="pt-BR" sz="1000">
              <a:latin typeface="Tahoma" panose="020B0604030504040204" pitchFamily="34" charset="0"/>
              <a:cs typeface="Tahoma" panose="020B0604030504040204" pitchFamily="34" charset="0"/>
            </a:endParaRPr>
          </a:p>
          <a:p>
            <a:pPr algn="just" eaLnBrk="1" hangingPunct="1">
              <a:lnSpc>
                <a:spcPct val="130000"/>
              </a:lnSpc>
              <a:buFontTx/>
              <a:buChar char="-"/>
            </a:pPr>
            <a:r>
              <a:rPr lang="pt-BR" altLang="pt-BR" sz="1400">
                <a:latin typeface="Tahoma" panose="020B0604030504040204" pitchFamily="34" charset="0"/>
              </a:rPr>
              <a:t> Filete inserido no interior, com </a:t>
            </a:r>
            <a:r>
              <a:rPr lang="pt-BR" altLang="pt-BR" sz="1400" u="sng">
                <a:latin typeface="Tahoma" panose="020B0604030504040204" pitchFamily="34" charset="0"/>
              </a:rPr>
              <a:t>gravação do CNPJ do fabricante</a:t>
            </a:r>
            <a:r>
              <a:rPr lang="pt-BR" altLang="pt-BR" sz="1400">
                <a:latin typeface="Tahoma" panose="020B0604030504040204" pitchFamily="34" charset="0"/>
              </a:rPr>
              <a:t>;</a:t>
            </a:r>
          </a:p>
          <a:p>
            <a:pPr algn="just" eaLnBrk="1" hangingPunct="1">
              <a:lnSpc>
                <a:spcPct val="130000"/>
              </a:lnSpc>
              <a:buFontTx/>
              <a:buChar char="-"/>
            </a:pPr>
            <a:r>
              <a:rPr lang="pt-BR" altLang="pt-BR" sz="1400">
                <a:latin typeface="Tahoma" panose="020B0604030504040204" pitchFamily="34" charset="0"/>
              </a:rPr>
              <a:t> Alma central torcida em </a:t>
            </a:r>
            <a:r>
              <a:rPr lang="pt-BR" altLang="pt-BR" sz="1400" u="sng">
                <a:latin typeface="Tahoma" panose="020B0604030504040204" pitchFamily="34" charset="0"/>
              </a:rPr>
              <a:t>multifilamento de poliamida</a:t>
            </a:r>
            <a:r>
              <a:rPr lang="pt-BR" altLang="pt-BR" sz="1400">
                <a:latin typeface="Tahoma" panose="020B0604030504040204" pitchFamily="34" charset="0"/>
              </a:rPr>
              <a:t> (alta resistência à abrasão e efeitos dos raios UV);</a:t>
            </a:r>
          </a:p>
          <a:p>
            <a:pPr algn="just" eaLnBrk="1" hangingPunct="1">
              <a:lnSpc>
                <a:spcPct val="130000"/>
              </a:lnSpc>
              <a:buFontTx/>
              <a:buChar char="-"/>
            </a:pPr>
            <a:r>
              <a:rPr lang="pt-BR" altLang="pt-BR" sz="1400">
                <a:latin typeface="Tahoma" panose="020B0604030504040204" pitchFamily="34" charset="0"/>
              </a:rPr>
              <a:t> Trançado intermediário na </a:t>
            </a:r>
            <a:r>
              <a:rPr lang="pt-BR" altLang="pt-BR" sz="1400" u="sng">
                <a:latin typeface="Tahoma" panose="020B0604030504040204" pitchFamily="34" charset="0"/>
              </a:rPr>
              <a:t>cor amarela para alertar</a:t>
            </a:r>
            <a:r>
              <a:rPr lang="pt-BR" altLang="pt-BR" sz="1400">
                <a:latin typeface="Tahoma" panose="020B0604030504040204" pitchFamily="34" charset="0"/>
              </a:rPr>
              <a:t> sobre pontos de desgaste do trançado externo;</a:t>
            </a:r>
          </a:p>
          <a:p>
            <a:pPr algn="just" eaLnBrk="1" hangingPunct="1">
              <a:lnSpc>
                <a:spcPct val="130000"/>
              </a:lnSpc>
              <a:buFontTx/>
              <a:buChar char="-"/>
            </a:pPr>
            <a:r>
              <a:rPr lang="pt-BR" altLang="pt-BR" sz="1400">
                <a:latin typeface="Tahoma" panose="020B0604030504040204" pitchFamily="34" charset="0"/>
              </a:rPr>
              <a:t> Trançado externo em </a:t>
            </a:r>
            <a:r>
              <a:rPr lang="pt-BR" altLang="pt-BR" sz="1400" u="sng">
                <a:latin typeface="Tahoma" panose="020B0604030504040204" pitchFamily="34" charset="0"/>
              </a:rPr>
              <a:t>multifilamento de poliamida</a:t>
            </a:r>
            <a:r>
              <a:rPr lang="pt-BR" altLang="pt-BR" sz="1400">
                <a:latin typeface="Tahoma" panose="020B0604030504040204" pitchFamily="34" charset="0"/>
              </a:rPr>
              <a:t> (alta resistência à abrasão e efeitos dos raios UV);</a:t>
            </a:r>
          </a:p>
          <a:p>
            <a:pPr algn="just" eaLnBrk="1" hangingPunct="1">
              <a:lnSpc>
                <a:spcPct val="130000"/>
              </a:lnSpc>
              <a:buFontTx/>
              <a:buChar char="-"/>
            </a:pPr>
            <a:r>
              <a:rPr lang="pt-BR" altLang="pt-BR" sz="1400">
                <a:latin typeface="Tahoma" panose="020B0604030504040204" pitchFamily="34" charset="0"/>
              </a:rPr>
              <a:t> Carga de ruptura de, no mínimo, 20KN, e </a:t>
            </a:r>
            <a:r>
              <a:rPr lang="pt-BR" altLang="pt-BR" sz="1400" u="sng">
                <a:latin typeface="Tahoma" panose="020B0604030504040204" pitchFamily="34" charset="0"/>
              </a:rPr>
              <a:t>diâmetro de 12mm</a:t>
            </a:r>
            <a:r>
              <a:rPr lang="pt-BR" altLang="pt-BR" sz="1400">
                <a:latin typeface="Tahoma" panose="020B0604030504040204" pitchFamily="34" charset="0"/>
              </a:rPr>
              <a:t>.</a:t>
            </a:r>
          </a:p>
          <a:p>
            <a:pPr algn="just" eaLnBrk="1" hangingPunct="1">
              <a:lnSpc>
                <a:spcPct val="130000"/>
              </a:lnSpc>
            </a:pPr>
            <a:endParaRPr lang="pt-BR" altLang="pt-BR" sz="800">
              <a:latin typeface="Tahoma" panose="020B0604030504040204" pitchFamily="34" charset="0"/>
              <a:cs typeface="Tahoma" panose="020B0604030504040204" pitchFamily="34" charset="0"/>
            </a:endParaRPr>
          </a:p>
          <a:p>
            <a:pPr algn="just" eaLnBrk="1" hangingPunct="1">
              <a:lnSpc>
                <a:spcPct val="130000"/>
              </a:lnSpc>
            </a:pPr>
            <a:r>
              <a:rPr lang="pt-BR" altLang="pt-BR" sz="1400">
                <a:solidFill>
                  <a:srgbClr val="FF0000"/>
                </a:solidFill>
                <a:latin typeface="Tahoma" panose="020B0604030504040204" pitchFamily="34" charset="0"/>
                <a:cs typeface="Tahoma" panose="020B0604030504040204" pitchFamily="34" charset="0"/>
              </a:rPr>
              <a:t>Cuidados necessários:</a:t>
            </a:r>
            <a:r>
              <a:rPr lang="pt-BR" altLang="pt-BR" sz="1400">
                <a:latin typeface="Tahoma" panose="020B0604030504040204" pitchFamily="34" charset="0"/>
                <a:cs typeface="Tahoma" panose="020B0604030504040204" pitchFamily="34" charset="0"/>
              </a:rPr>
              <a:t> não </a:t>
            </a:r>
            <a:r>
              <a:rPr lang="pt-BR" altLang="pt-BR" sz="1400" u="sng">
                <a:latin typeface="Tahoma" panose="020B0604030504040204" pitchFamily="34" charset="0"/>
                <a:cs typeface="Tahoma" panose="020B0604030504040204" pitchFamily="34" charset="0"/>
              </a:rPr>
              <a:t>armazenar ao sol</a:t>
            </a:r>
            <a:r>
              <a:rPr lang="pt-BR" altLang="pt-BR" sz="1400">
                <a:latin typeface="Tahoma" panose="020B0604030504040204" pitchFamily="34" charset="0"/>
                <a:cs typeface="Tahoma" panose="020B0604030504040204" pitchFamily="34" charset="0"/>
              </a:rPr>
              <a:t> e evitar contato com </a:t>
            </a:r>
            <a:r>
              <a:rPr lang="pt-BR" altLang="pt-BR" sz="1400" u="sng">
                <a:latin typeface="Tahoma" panose="020B0604030504040204" pitchFamily="34" charset="0"/>
                <a:cs typeface="Tahoma" panose="020B0604030504040204" pitchFamily="34" charset="0"/>
              </a:rPr>
              <a:t>produtos químicos</a:t>
            </a:r>
            <a:r>
              <a:rPr lang="pt-BR" altLang="pt-BR" sz="1400">
                <a:latin typeface="Tahoma" panose="020B0604030504040204" pitchFamily="34" charset="0"/>
                <a:cs typeface="Tahoma" panose="020B0604030504040204" pitchFamily="34" charset="0"/>
              </a:rPr>
              <a:t>.  </a:t>
            </a:r>
          </a:p>
        </p:txBody>
      </p:sp>
      <p:sp>
        <p:nvSpPr>
          <p:cNvPr id="104452" name="Line 10"/>
          <p:cNvSpPr>
            <a:spLocks noChangeShapeType="1"/>
          </p:cNvSpPr>
          <p:nvPr/>
        </p:nvSpPr>
        <p:spPr bwMode="auto">
          <a:xfrm flipV="1">
            <a:off x="5562600" y="4829175"/>
            <a:ext cx="4062413" cy="722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4453" name="Line 10"/>
          <p:cNvSpPr>
            <a:spLocks noChangeShapeType="1"/>
          </p:cNvSpPr>
          <p:nvPr/>
        </p:nvSpPr>
        <p:spPr bwMode="auto">
          <a:xfrm flipV="1">
            <a:off x="8707438" y="5354638"/>
            <a:ext cx="1081087" cy="485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4454" name="Line 10"/>
          <p:cNvSpPr>
            <a:spLocks noChangeShapeType="1"/>
          </p:cNvSpPr>
          <p:nvPr/>
        </p:nvSpPr>
        <p:spPr bwMode="auto">
          <a:xfrm>
            <a:off x="8347075" y="6130925"/>
            <a:ext cx="1076325" cy="265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4455" name="Line 10"/>
          <p:cNvSpPr>
            <a:spLocks noChangeShapeType="1"/>
          </p:cNvSpPr>
          <p:nvPr/>
        </p:nvSpPr>
        <p:spPr bwMode="auto">
          <a:xfrm>
            <a:off x="8475663" y="6410325"/>
            <a:ext cx="912812" cy="728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4456"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EPI´s – Equipamentos de Proteção Individual</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104457" name="Retângulo 3"/>
          <p:cNvSpPr>
            <a:spLocks noChangeArrowheads="1"/>
          </p:cNvSpPr>
          <p:nvPr/>
        </p:nvSpPr>
        <p:spPr bwMode="auto">
          <a:xfrm>
            <a:off x="274638" y="930275"/>
            <a:ext cx="71405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pt-BR" altLang="pt-BR" sz="1400" b="1">
                <a:latin typeface="Tahoma" panose="020B0604030504040204" pitchFamily="34" charset="0"/>
                <a:cs typeface="Tahoma" panose="020B0604030504040204" pitchFamily="34" charset="0"/>
              </a:rPr>
              <a:t>Trava-Quedas para Linha Flexível (NBR 14.626):</a:t>
            </a:r>
            <a:r>
              <a:rPr lang="pt-BR" altLang="pt-BR" sz="1400">
                <a:latin typeface="Tahoma" panose="020B0604030504040204" pitchFamily="34" charset="0"/>
                <a:cs typeface="Tahoma" panose="020B0604030504040204" pitchFamily="34" charset="0"/>
              </a:rPr>
              <a:t> dispositivo para uso em linhas de ancoragem flexíveis, de forma a </a:t>
            </a:r>
            <a:r>
              <a:rPr lang="pt-BR" altLang="pt-BR" sz="1400" u="sng">
                <a:latin typeface="Tahoma" panose="020B0604030504040204" pitchFamily="34" charset="0"/>
                <a:cs typeface="Tahoma" panose="020B0604030504040204" pitchFamily="34" charset="0"/>
              </a:rPr>
              <a:t>permitir movimentações laterais</a:t>
            </a:r>
            <a:r>
              <a:rPr lang="pt-BR" altLang="pt-BR" sz="1400">
                <a:latin typeface="Tahoma" panose="020B0604030504040204" pitchFamily="34" charset="0"/>
                <a:cs typeface="Tahoma" panose="020B0604030504040204" pitchFamily="34" charset="0"/>
              </a:rPr>
              <a:t>. Acompanha o trabalhador em deslocamentos verticais, </a:t>
            </a:r>
            <a:r>
              <a:rPr lang="pt-BR" altLang="pt-BR" sz="1400" u="sng">
                <a:latin typeface="Tahoma" panose="020B0604030504040204" pitchFamily="34" charset="0"/>
                <a:cs typeface="Tahoma" panose="020B0604030504040204" pitchFamily="34" charset="0"/>
              </a:rPr>
              <a:t>sem que haja necessidade de intervenção manual</a:t>
            </a:r>
            <a:r>
              <a:rPr lang="pt-BR" altLang="pt-BR" sz="1400">
                <a:latin typeface="Tahoma" panose="020B0604030504040204" pitchFamily="34" charset="0"/>
                <a:cs typeface="Tahoma" panose="020B0604030504040204" pitchFamily="34" charset="0"/>
              </a:rPr>
              <a:t>, e se auto bloqueia quando da ocorrência de uma queda, bloqueio este que </a:t>
            </a:r>
            <a:r>
              <a:rPr lang="pt-BR" altLang="pt-BR" sz="1400" u="sng">
                <a:latin typeface="Tahoma" panose="020B0604030504040204" pitchFamily="34" charset="0"/>
                <a:cs typeface="Tahoma" panose="020B0604030504040204" pitchFamily="34" charset="0"/>
              </a:rPr>
              <a:t>não pode gerar uma força superior a 6KN</a:t>
            </a:r>
            <a:r>
              <a:rPr lang="pt-BR" altLang="pt-BR" sz="1400">
                <a:latin typeface="Tahoma" panose="020B0604030504040204" pitchFamily="34" charset="0"/>
                <a:cs typeface="Tahoma" panose="020B0604030504040204" pitchFamily="34" charset="0"/>
              </a:rPr>
              <a:t>.</a:t>
            </a:r>
          </a:p>
          <a:p>
            <a:pPr algn="just" eaLnBrk="1" hangingPunct="1">
              <a:lnSpc>
                <a:spcPct val="110000"/>
              </a:lnSpc>
            </a:pPr>
            <a:endParaRPr lang="pt-BR" altLang="pt-BR" sz="1000">
              <a:latin typeface="Tahoma" panose="020B0604030504040204" pitchFamily="34" charset="0"/>
              <a:cs typeface="Tahoma" panose="020B0604030504040204" pitchFamily="34" charset="0"/>
            </a:endParaRPr>
          </a:p>
          <a:p>
            <a:pPr algn="just" eaLnBrk="1" hangingPunct="1">
              <a:lnSpc>
                <a:spcPct val="110000"/>
              </a:lnSpc>
            </a:pPr>
            <a:r>
              <a:rPr lang="pt-BR" altLang="pt-BR" sz="1400">
                <a:solidFill>
                  <a:srgbClr val="FF0000"/>
                </a:solidFill>
                <a:latin typeface="Tahoma" panose="020B0604030504040204" pitchFamily="34" charset="0"/>
                <a:cs typeface="Tahoma" panose="020B0604030504040204" pitchFamily="34" charset="0"/>
              </a:rPr>
              <a:t>Especificação:</a:t>
            </a:r>
            <a:r>
              <a:rPr lang="pt-BR" altLang="pt-BR" sz="1400">
                <a:latin typeface="Tahoma" panose="020B0604030504040204" pitchFamily="34" charset="0"/>
                <a:cs typeface="Tahoma" panose="020B0604030504040204" pitchFamily="34" charset="0"/>
              </a:rPr>
              <a:t> pode possuir extensor e/ou </a:t>
            </a:r>
            <a:r>
              <a:rPr lang="pt-BR" altLang="pt-BR" sz="1400" u="sng">
                <a:latin typeface="Tahoma" panose="020B0604030504040204" pitchFamily="34" charset="0"/>
                <a:cs typeface="Tahoma" panose="020B0604030504040204" pitchFamily="34" charset="0"/>
              </a:rPr>
              <a:t>absorvedor</a:t>
            </a:r>
            <a:r>
              <a:rPr lang="pt-BR" altLang="pt-BR" sz="1400">
                <a:latin typeface="Tahoma" panose="020B0604030504040204" pitchFamily="34" charset="0"/>
                <a:cs typeface="Tahoma" panose="020B0604030504040204" pitchFamily="34" charset="0"/>
              </a:rPr>
              <a:t> incorporado. O mecanismo de abertura e fechamento manual só deve funcionar mediante </a:t>
            </a:r>
            <a:r>
              <a:rPr lang="pt-BR" altLang="pt-BR" sz="1400" u="sng">
                <a:latin typeface="Tahoma" panose="020B0604030504040204" pitchFamily="34" charset="0"/>
                <a:cs typeface="Tahoma" panose="020B0604030504040204" pitchFamily="34" charset="0"/>
              </a:rPr>
              <a:t>duas ações consecutivas e voluntárias</a:t>
            </a:r>
            <a:r>
              <a:rPr lang="pt-BR" altLang="pt-BR" sz="1400">
                <a:latin typeface="Tahoma" panose="020B0604030504040204" pitchFamily="34" charset="0"/>
                <a:cs typeface="Tahoma" panose="020B0604030504040204" pitchFamily="34" charset="0"/>
              </a:rPr>
              <a:t> do usuário.</a:t>
            </a:r>
          </a:p>
        </p:txBody>
      </p:sp>
      <p:pic>
        <p:nvPicPr>
          <p:cNvPr id="104458" name="Picture 14" descr="Image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600" y="1044575"/>
            <a:ext cx="292258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9" name="Retângulo 3"/>
          <p:cNvSpPr>
            <a:spLocks noChangeArrowheads="1"/>
          </p:cNvSpPr>
          <p:nvPr/>
        </p:nvSpPr>
        <p:spPr bwMode="auto">
          <a:xfrm>
            <a:off x="288925" y="3155950"/>
            <a:ext cx="10228263"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pt-BR" altLang="pt-BR" sz="1400">
                <a:solidFill>
                  <a:srgbClr val="FF0000"/>
                </a:solidFill>
                <a:latin typeface="Tahoma" panose="020B0604030504040204" pitchFamily="34" charset="0"/>
                <a:cs typeface="Tahoma" panose="020B0604030504040204" pitchFamily="34" charset="0"/>
              </a:rPr>
              <a:t>Marcações:</a:t>
            </a:r>
            <a:r>
              <a:rPr lang="pt-BR" altLang="pt-BR" sz="1400">
                <a:latin typeface="Tahoma" panose="020B0604030504040204" pitchFamily="34" charset="0"/>
                <a:cs typeface="Tahoma" panose="020B0604030504040204" pitchFamily="34" charset="0"/>
              </a:rPr>
              <a:t> devem ser legíveis, </a:t>
            </a:r>
            <a:r>
              <a:rPr lang="pt-BR" altLang="pt-BR" sz="1400" u="sng">
                <a:latin typeface="Tahoma" panose="020B0604030504040204" pitchFamily="34" charset="0"/>
                <a:cs typeface="Tahoma" panose="020B0604030504040204" pitchFamily="34" charset="0"/>
              </a:rPr>
              <a:t>indeléveis</a:t>
            </a:r>
            <a:r>
              <a:rPr lang="pt-BR" altLang="pt-BR" sz="1400">
                <a:latin typeface="Tahoma" panose="020B0604030504040204" pitchFamily="34" charset="0"/>
                <a:cs typeface="Tahoma" panose="020B0604030504040204" pitchFamily="34" charset="0"/>
              </a:rPr>
              <a:t> e trazer informações sobre a </a:t>
            </a:r>
            <a:r>
              <a:rPr lang="pt-BR" altLang="pt-BR" sz="1400" u="sng">
                <a:latin typeface="Tahoma" panose="020B0604030504040204" pitchFamily="34" charset="0"/>
                <a:cs typeface="Tahoma" panose="020B0604030504040204" pitchFamily="34" charset="0"/>
              </a:rPr>
              <a:t>posição correta de uso</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o tipo de linha flexível</a:t>
            </a:r>
            <a:r>
              <a:rPr lang="pt-BR" altLang="pt-BR" sz="1400">
                <a:latin typeface="Tahoma" panose="020B0604030504040204" pitchFamily="34" charset="0"/>
                <a:cs typeface="Tahoma" panose="020B0604030504040204" pitchFamily="34" charset="0"/>
              </a:rPr>
              <a:t> etc. </a:t>
            </a:r>
          </a:p>
          <a:p>
            <a:pPr algn="just" eaLnBrk="1" hangingPunct="1">
              <a:lnSpc>
                <a:spcPct val="110000"/>
              </a:lnSpc>
            </a:pPr>
            <a:endParaRPr lang="pt-BR" altLang="pt-BR" sz="1000">
              <a:latin typeface="Tahoma" panose="020B0604030504040204" pitchFamily="34" charset="0"/>
              <a:cs typeface="Tahoma" panose="020B0604030504040204" pitchFamily="34" charset="0"/>
            </a:endParaRPr>
          </a:p>
          <a:p>
            <a:pPr algn="just" eaLnBrk="1" hangingPunct="1">
              <a:lnSpc>
                <a:spcPct val="110000"/>
              </a:lnSpc>
            </a:pPr>
            <a:r>
              <a:rPr lang="pt-BR" altLang="pt-BR" sz="1400">
                <a:solidFill>
                  <a:srgbClr val="FF0000"/>
                </a:solidFill>
                <a:latin typeface="Tahoma" panose="020B0604030504040204" pitchFamily="34" charset="0"/>
                <a:cs typeface="Tahoma" panose="020B0604030504040204" pitchFamily="34" charset="0"/>
              </a:rPr>
              <a:t>Condições impeditivas:</a:t>
            </a:r>
            <a:r>
              <a:rPr lang="pt-BR" altLang="pt-BR" sz="1400">
                <a:latin typeface="Tahoma" panose="020B0604030504040204" pitchFamily="34" charset="0"/>
                <a:cs typeface="Tahoma" panose="020B0604030504040204" pitchFamily="34" charset="0"/>
              </a:rPr>
              <a:t> o trava-quedas não pode ser </a:t>
            </a:r>
            <a:r>
              <a:rPr lang="pt-BR" altLang="pt-BR" sz="1400" u="sng">
                <a:latin typeface="Tahoma" panose="020B0604030504040204" pitchFamily="34" charset="0"/>
                <a:cs typeface="Tahoma" panose="020B0604030504040204" pitchFamily="34" charset="0"/>
              </a:rPr>
              <a:t>alterado e/ou reparado</a:t>
            </a:r>
            <a:r>
              <a:rPr lang="pt-BR" altLang="pt-BR" sz="1400">
                <a:latin typeface="Tahoma" panose="020B0604030504040204" pitchFamily="34" charset="0"/>
                <a:cs typeface="Tahoma" panose="020B0604030504040204" pitchFamily="34" charset="0"/>
              </a:rPr>
              <a:t>. Deve ser </a:t>
            </a:r>
            <a:r>
              <a:rPr lang="pt-BR" altLang="pt-BR" sz="1400" u="sng">
                <a:latin typeface="Tahoma" panose="020B0604030504040204" pitchFamily="34" charset="0"/>
                <a:cs typeface="Tahoma" panose="020B0604030504040204" pitchFamily="34" charset="0"/>
              </a:rPr>
              <a:t>descartado após reter uma queda</a:t>
            </a:r>
            <a:r>
              <a:rPr lang="pt-BR" altLang="pt-BR" sz="1400">
                <a:latin typeface="Tahoma" panose="020B0604030504040204" pitchFamily="34" charset="0"/>
                <a:cs typeface="Tahoma" panose="020B0604030504040204" pitchFamily="34" charset="0"/>
              </a:rPr>
              <a:t> ou apresentar qualquer abertura, dano ou deformação em sua parte ativa. </a:t>
            </a:r>
          </a:p>
        </p:txBody>
      </p:sp>
      <p:sp>
        <p:nvSpPr>
          <p:cNvPr id="104460" name="CaixaDeTexto 1">
            <a:hlinkClick r:id="rId5" action="ppaction://hlinkpres?slideindex=1&amp;slidetitle="/>
          </p:cNvPr>
          <p:cNvSpPr txBox="1">
            <a:spLocks noChangeArrowheads="1"/>
          </p:cNvSpPr>
          <p:nvPr/>
        </p:nvSpPr>
        <p:spPr bwMode="auto">
          <a:xfrm>
            <a:off x="7415213" y="7021513"/>
            <a:ext cx="151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GED-14803</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5474" name="Imagem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3959225"/>
            <a:ext cx="3178175"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6" descr="CABO DE AÇO4"/>
          <p:cNvPicPr>
            <a:picLocks noChangeAspect="1" noChangeArrowheads="1"/>
          </p:cNvPicPr>
          <p:nvPr/>
        </p:nvPicPr>
        <p:blipFill>
          <a:blip r:embed="rId4">
            <a:lum bright="10000" contrast="4000"/>
            <a:extLst>
              <a:ext uri="{28A0092B-C50C-407E-A947-70E740481C1C}">
                <a14:useLocalDpi xmlns:a14="http://schemas.microsoft.com/office/drawing/2010/main" val="0"/>
              </a:ext>
            </a:extLst>
          </a:blip>
          <a:srcRect t="9363" r="59810" b="56638"/>
          <a:stretch>
            <a:fillRect/>
          </a:stretch>
        </p:blipFill>
        <p:spPr bwMode="auto">
          <a:xfrm>
            <a:off x="2711450" y="6653213"/>
            <a:ext cx="1349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EPI´s – Equipamentos de Proteção Individual</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105477" name="Retângulo 3"/>
          <p:cNvSpPr>
            <a:spLocks noChangeArrowheads="1"/>
          </p:cNvSpPr>
          <p:nvPr/>
        </p:nvSpPr>
        <p:spPr bwMode="auto">
          <a:xfrm>
            <a:off x="274638" y="930275"/>
            <a:ext cx="8120062"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30000"/>
              </a:lnSpc>
            </a:pPr>
            <a:r>
              <a:rPr lang="pt-BR" altLang="pt-BR" sz="1400" b="1">
                <a:latin typeface="Tahoma" panose="020B0604030504040204" pitchFamily="34" charset="0"/>
                <a:cs typeface="Tahoma" panose="020B0604030504040204" pitchFamily="34" charset="0"/>
              </a:rPr>
              <a:t>Trava-Quedas para Linha Rígida (NBR 14.627):</a:t>
            </a:r>
            <a:r>
              <a:rPr lang="pt-BR" altLang="pt-BR" sz="1400">
                <a:latin typeface="Tahoma" panose="020B0604030504040204" pitchFamily="34" charset="0"/>
                <a:cs typeface="Tahoma" panose="020B0604030504040204" pitchFamily="34" charset="0"/>
              </a:rPr>
              <a:t> dispositivo para uso em linhas de ancoragem fixas, de forma a </a:t>
            </a:r>
            <a:r>
              <a:rPr lang="pt-BR" altLang="pt-BR" sz="1400" u="sng">
                <a:latin typeface="Tahoma" panose="020B0604030504040204" pitchFamily="34" charset="0"/>
                <a:cs typeface="Tahoma" panose="020B0604030504040204" pitchFamily="34" charset="0"/>
              </a:rPr>
              <a:t>limitar movimentações laterais</a:t>
            </a:r>
            <a:r>
              <a:rPr lang="pt-BR" altLang="pt-BR" sz="1400">
                <a:latin typeface="Tahoma" panose="020B0604030504040204" pitchFamily="34" charset="0"/>
                <a:cs typeface="Tahoma" panose="020B0604030504040204" pitchFamily="34" charset="0"/>
              </a:rPr>
              <a:t>. A </a:t>
            </a:r>
            <a:r>
              <a:rPr lang="pt-BR" altLang="pt-BR" sz="1400">
                <a:solidFill>
                  <a:srgbClr val="FF0000"/>
                </a:solidFill>
                <a:latin typeface="Tahoma" panose="020B0604030504040204" pitchFamily="34" charset="0"/>
                <a:cs typeface="Tahoma" panose="020B0604030504040204" pitchFamily="34" charset="0"/>
              </a:rPr>
              <a:t>especificação</a:t>
            </a:r>
            <a:r>
              <a:rPr lang="pt-BR" altLang="pt-BR" sz="1400">
                <a:latin typeface="Tahoma" panose="020B0604030504040204" pitchFamily="34" charset="0"/>
                <a:cs typeface="Tahoma" panose="020B0604030504040204" pitchFamily="34" charset="0"/>
              </a:rPr>
              <a:t> e as </a:t>
            </a:r>
            <a:r>
              <a:rPr lang="pt-BR" altLang="pt-BR" sz="1400">
                <a:solidFill>
                  <a:srgbClr val="FF0000"/>
                </a:solidFill>
                <a:latin typeface="Tahoma" panose="020B0604030504040204" pitchFamily="34" charset="0"/>
                <a:cs typeface="Tahoma" panose="020B0604030504040204" pitchFamily="34" charset="0"/>
              </a:rPr>
              <a:t>marcações</a:t>
            </a:r>
            <a:r>
              <a:rPr lang="pt-BR" altLang="pt-BR" sz="1400">
                <a:latin typeface="Tahoma" panose="020B0604030504040204" pitchFamily="34" charset="0"/>
                <a:cs typeface="Tahoma" panose="020B0604030504040204" pitchFamily="34" charset="0"/>
              </a:rPr>
              <a:t> são similares às do trava-quedas para linha flexível, com a exceção de que as linhas de ancoragem devem possuir um </a:t>
            </a:r>
            <a:r>
              <a:rPr lang="pt-BR" altLang="pt-BR" sz="1400" u="sng">
                <a:latin typeface="Tahoma" panose="020B0604030504040204" pitchFamily="34" charset="0"/>
                <a:cs typeface="Tahoma" panose="020B0604030504040204" pitchFamily="34" charset="0"/>
              </a:rPr>
              <a:t>diâmetro mínimo de 8mm</a:t>
            </a:r>
            <a:r>
              <a:rPr lang="pt-BR" altLang="pt-BR" sz="1400">
                <a:latin typeface="Tahoma" panose="020B0604030504040204" pitchFamily="34" charset="0"/>
                <a:cs typeface="Tahoma" panose="020B0604030504040204" pitchFamily="34" charset="0"/>
              </a:rPr>
              <a:t>.</a:t>
            </a:r>
          </a:p>
          <a:p>
            <a:pPr algn="just" eaLnBrk="1" hangingPunct="1">
              <a:lnSpc>
                <a:spcPct val="130000"/>
              </a:lnSpc>
            </a:pPr>
            <a:endParaRPr lang="pt-BR" altLang="pt-BR" sz="1400">
              <a:latin typeface="Tahoma" panose="020B0604030504040204" pitchFamily="34" charset="0"/>
              <a:cs typeface="Tahoma" panose="020B0604030504040204" pitchFamily="34" charset="0"/>
            </a:endParaRPr>
          </a:p>
          <a:p>
            <a:pPr algn="just" eaLnBrk="1" hangingPunct="1">
              <a:lnSpc>
                <a:spcPct val="130000"/>
              </a:lnSpc>
            </a:pPr>
            <a:r>
              <a:rPr lang="pt-BR" altLang="pt-BR" sz="1400">
                <a:solidFill>
                  <a:srgbClr val="FF0000"/>
                </a:solidFill>
                <a:latin typeface="Tahoma" panose="020B0604030504040204" pitchFamily="34" charset="0"/>
              </a:rPr>
              <a:t>Cuidados necessários:</a:t>
            </a:r>
            <a:r>
              <a:rPr lang="pt-BR" altLang="pt-BR" sz="1400">
                <a:latin typeface="Tahoma" panose="020B0604030504040204" pitchFamily="34" charset="0"/>
              </a:rPr>
              <a:t> para assegurar o bom funcionamento do trava-quedas, a linha rígida deve dispor de </a:t>
            </a:r>
            <a:r>
              <a:rPr lang="pt-BR" altLang="pt-BR" sz="1400" u="sng">
                <a:latin typeface="Tahoma" panose="020B0604030504040204" pitchFamily="34" charset="0"/>
              </a:rPr>
              <a:t>travamentos intermediários</a:t>
            </a:r>
            <a:r>
              <a:rPr lang="pt-BR" altLang="pt-BR" sz="1400">
                <a:latin typeface="Tahoma" panose="020B0604030504040204" pitchFamily="34" charset="0"/>
              </a:rPr>
              <a:t> que a impeçam de oscilar lateralmente, e </a:t>
            </a:r>
            <a:r>
              <a:rPr lang="pt-BR" altLang="pt-BR" sz="1400" u="sng">
                <a:latin typeface="Tahoma" panose="020B0604030504040204" pitchFamily="34" charset="0"/>
              </a:rPr>
              <a:t>esticador</a:t>
            </a:r>
            <a:r>
              <a:rPr lang="pt-BR" altLang="pt-BR" sz="1400">
                <a:latin typeface="Tahoma" panose="020B0604030504040204" pitchFamily="34" charset="0"/>
              </a:rPr>
              <a:t> </a:t>
            </a:r>
            <a:r>
              <a:rPr lang="pt-BR" altLang="pt-BR" sz="1400">
                <a:solidFill>
                  <a:srgbClr val="0000FF"/>
                </a:solidFill>
                <a:latin typeface="Tahoma" panose="020B0604030504040204" pitchFamily="34" charset="0"/>
              </a:rPr>
              <a:t>(vide a base da escada)</a:t>
            </a:r>
            <a:r>
              <a:rPr lang="pt-BR" altLang="pt-BR" sz="1400">
                <a:latin typeface="Tahoma" panose="020B0604030504040204" pitchFamily="34" charset="0"/>
              </a:rPr>
              <a:t> que a mantenha tensionada.</a:t>
            </a:r>
          </a:p>
        </p:txBody>
      </p:sp>
      <p:pic>
        <p:nvPicPr>
          <p:cNvPr id="105478" name="Picture 16"/>
          <p:cNvPicPr>
            <a:picLocks noChangeAspect="1" noChangeArrowheads="1"/>
          </p:cNvPicPr>
          <p:nvPr/>
        </p:nvPicPr>
        <p:blipFill>
          <a:blip r:embed="rId5">
            <a:extLst>
              <a:ext uri="{28A0092B-C50C-407E-A947-70E740481C1C}">
                <a14:useLocalDpi xmlns:a14="http://schemas.microsoft.com/office/drawing/2010/main" val="0"/>
              </a:ext>
            </a:extLst>
          </a:blip>
          <a:srcRect l="56795" t="25563" r="19322" b="28453"/>
          <a:stretch>
            <a:fillRect/>
          </a:stretch>
        </p:blipFill>
        <p:spPr bwMode="auto">
          <a:xfrm>
            <a:off x="8394700" y="1047750"/>
            <a:ext cx="21082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7"/>
          <p:cNvPicPr>
            <a:picLocks noChangeAspect="1" noChangeArrowheads="1"/>
          </p:cNvPicPr>
          <p:nvPr/>
        </p:nvPicPr>
        <p:blipFill>
          <a:blip r:embed="rId6">
            <a:extLst>
              <a:ext uri="{28A0092B-C50C-407E-A947-70E740481C1C}">
                <a14:useLocalDpi xmlns:a14="http://schemas.microsoft.com/office/drawing/2010/main" val="0"/>
              </a:ext>
            </a:extLst>
          </a:blip>
          <a:srcRect l="21672" t="52100" r="72583" b="17006"/>
          <a:stretch>
            <a:fillRect/>
          </a:stretch>
        </p:blipFill>
        <p:spPr bwMode="auto">
          <a:xfrm>
            <a:off x="214313" y="3703638"/>
            <a:ext cx="1187450"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Line 10"/>
          <p:cNvSpPr>
            <a:spLocks noChangeShapeType="1"/>
          </p:cNvSpPr>
          <p:nvPr/>
        </p:nvSpPr>
        <p:spPr bwMode="auto">
          <a:xfrm flipH="1">
            <a:off x="842963" y="2911475"/>
            <a:ext cx="1441450" cy="1409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5481" name="Retângulo 3"/>
          <p:cNvSpPr>
            <a:spLocks noChangeArrowheads="1"/>
          </p:cNvSpPr>
          <p:nvPr/>
        </p:nvSpPr>
        <p:spPr bwMode="auto">
          <a:xfrm>
            <a:off x="2554288" y="3730625"/>
            <a:ext cx="459105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90000"/>
              </a:lnSpc>
            </a:pPr>
            <a:r>
              <a:rPr lang="pt-BR" altLang="pt-BR" sz="1400">
                <a:latin typeface="Tahoma" panose="020B0604030504040204" pitchFamily="34" charset="0"/>
                <a:cs typeface="Tahoma" panose="020B0604030504040204" pitchFamily="34" charset="0"/>
              </a:rPr>
              <a:t>Na CPFL esses trava-quedas podem ser usados para deslocamentos verticais nas </a:t>
            </a:r>
            <a:r>
              <a:rPr lang="pt-BR" altLang="pt-BR" sz="1400" u="sng">
                <a:latin typeface="Tahoma" panose="020B0604030504040204" pitchFamily="34" charset="0"/>
                <a:cs typeface="Tahoma" panose="020B0604030504040204" pitchFamily="34" charset="0"/>
              </a:rPr>
              <a:t>torres de telecomunicações</a:t>
            </a:r>
            <a:r>
              <a:rPr lang="pt-BR" altLang="pt-BR" sz="1400">
                <a:latin typeface="Tahoma" panose="020B0604030504040204" pitchFamily="34" charset="0"/>
                <a:cs typeface="Tahoma" panose="020B0604030504040204" pitchFamily="34" charset="0"/>
              </a:rPr>
              <a:t> que possuem os cabos de 8mm. Trata-se de um meio de movimentação, alternativo ao talabarte tipo “Y”, </a:t>
            </a:r>
            <a:r>
              <a:rPr lang="pt-BR" altLang="pt-BR" sz="1400" u="sng">
                <a:latin typeface="Tahoma" panose="020B0604030504040204" pitchFamily="34" charset="0"/>
                <a:cs typeface="Tahoma" panose="020B0604030504040204" pitchFamily="34" charset="0"/>
              </a:rPr>
              <a:t>mais ágil e seguro</a:t>
            </a:r>
            <a:r>
              <a:rPr lang="pt-BR" altLang="pt-BR" sz="1400">
                <a:latin typeface="Tahoma" panose="020B0604030504040204" pitchFamily="34" charset="0"/>
                <a:cs typeface="Tahoma" panose="020B0604030504040204" pitchFamily="34" charset="0"/>
              </a:rPr>
              <a:t>.</a:t>
            </a:r>
          </a:p>
        </p:txBody>
      </p:sp>
      <p:sp>
        <p:nvSpPr>
          <p:cNvPr id="105482" name="Retângulo 3"/>
          <p:cNvSpPr>
            <a:spLocks noChangeArrowheads="1"/>
          </p:cNvSpPr>
          <p:nvPr/>
        </p:nvSpPr>
        <p:spPr bwMode="auto">
          <a:xfrm>
            <a:off x="4198938" y="6496050"/>
            <a:ext cx="635476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20000"/>
              </a:lnSpc>
            </a:pPr>
            <a:r>
              <a:rPr lang="pt-BR" altLang="pt-BR" sz="1400">
                <a:solidFill>
                  <a:srgbClr val="FF0000"/>
                </a:solidFill>
                <a:latin typeface="Tahoma" panose="020B0604030504040204" pitchFamily="34" charset="0"/>
                <a:cs typeface="Tahoma" panose="020B0604030504040204" pitchFamily="34" charset="0"/>
              </a:rPr>
              <a:t>Condição impeditiva:</a:t>
            </a:r>
            <a:r>
              <a:rPr lang="pt-BR" altLang="pt-BR" sz="1400">
                <a:latin typeface="Tahoma" panose="020B0604030504040204" pitchFamily="34" charset="0"/>
                <a:cs typeface="Tahoma" panose="020B0604030504040204" pitchFamily="34" charset="0"/>
              </a:rPr>
              <a:t> esses cabos metálicos não devem ser usados se constatado qualquer deformação que comprometa a segurança do usuário, tal como </a:t>
            </a:r>
            <a:r>
              <a:rPr lang="pt-BR" altLang="pt-BR" sz="1400" u="sng">
                <a:latin typeface="Tahoma" panose="020B0604030504040204" pitchFamily="34" charset="0"/>
                <a:cs typeface="Tahoma" panose="020B0604030504040204" pitchFamily="34" charset="0"/>
              </a:rPr>
              <a:t>sinais de corrosão</a:t>
            </a:r>
            <a:r>
              <a:rPr lang="pt-BR" altLang="pt-BR" sz="1400">
                <a:latin typeface="Tahoma" panose="020B0604030504040204" pitchFamily="34" charset="0"/>
                <a:cs typeface="Tahoma" panose="020B0604030504040204" pitchFamily="34" charset="0"/>
              </a:rPr>
              <a:t> ou </a:t>
            </a:r>
            <a:r>
              <a:rPr lang="pt-BR" altLang="pt-BR" sz="1400" u="sng">
                <a:latin typeface="Tahoma" panose="020B0604030504040204" pitchFamily="34" charset="0"/>
                <a:cs typeface="Tahoma" panose="020B0604030504040204" pitchFamily="34" charset="0"/>
              </a:rPr>
              <a:t>fios soltos</a:t>
            </a:r>
            <a:r>
              <a:rPr lang="pt-BR" altLang="pt-BR" sz="1400">
                <a:latin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EPI´s – Equipamentos de Proteção Individual</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pic>
        <p:nvPicPr>
          <p:cNvPr id="106499" name="Imagem 6"/>
          <p:cNvPicPr>
            <a:picLocks noChangeAspect="1"/>
          </p:cNvPicPr>
          <p:nvPr/>
        </p:nvPicPr>
        <p:blipFill>
          <a:blip r:embed="rId3">
            <a:extLst>
              <a:ext uri="{28A0092B-C50C-407E-A947-70E740481C1C}">
                <a14:useLocalDpi xmlns:a14="http://schemas.microsoft.com/office/drawing/2010/main" val="0"/>
              </a:ext>
            </a:extLst>
          </a:blip>
          <a:srcRect l="23924" r="5965" b="1717"/>
          <a:stretch>
            <a:fillRect/>
          </a:stretch>
        </p:blipFill>
        <p:spPr bwMode="auto">
          <a:xfrm>
            <a:off x="6784975" y="1044575"/>
            <a:ext cx="36893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tângulo 3"/>
          <p:cNvSpPr>
            <a:spLocks noChangeArrowheads="1"/>
          </p:cNvSpPr>
          <p:nvPr/>
        </p:nvSpPr>
        <p:spPr bwMode="auto">
          <a:xfrm>
            <a:off x="288925" y="1046163"/>
            <a:ext cx="6045200"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b="1">
                <a:solidFill>
                  <a:srgbClr val="0000FF"/>
                </a:solidFill>
                <a:latin typeface="Tahoma" panose="020B0604030504040204" pitchFamily="34" charset="0"/>
                <a:cs typeface="Tahoma" panose="020B0604030504040204" pitchFamily="34" charset="0"/>
              </a:rPr>
              <a:t>Fator de Queda:</a:t>
            </a:r>
            <a:r>
              <a:rPr lang="pt-BR" altLang="pt-BR" sz="1400">
                <a:latin typeface="Tahoma" panose="020B0604030504040204" pitchFamily="34" charset="0"/>
                <a:cs typeface="Tahoma" panose="020B0604030504040204" pitchFamily="34" charset="0"/>
              </a:rPr>
              <a:t> o </a:t>
            </a:r>
            <a:r>
              <a:rPr lang="pt-BR" altLang="pt-BR" sz="1400" u="sng">
                <a:latin typeface="Tahoma" panose="020B0604030504040204" pitchFamily="34" charset="0"/>
                <a:cs typeface="Tahoma" panose="020B0604030504040204" pitchFamily="34" charset="0"/>
              </a:rPr>
              <a:t>fq – fator de queda</a:t>
            </a:r>
            <a:r>
              <a:rPr lang="pt-BR" altLang="pt-BR" sz="1400">
                <a:latin typeface="Tahoma" panose="020B0604030504040204" pitchFamily="34" charset="0"/>
                <a:cs typeface="Tahoma" panose="020B0604030504040204" pitchFamily="34" charset="0"/>
              </a:rPr>
              <a:t> exprime o </a:t>
            </a:r>
            <a:r>
              <a:rPr lang="pt-BR" altLang="pt-BR" sz="1400" u="sng">
                <a:latin typeface="Tahoma" panose="020B0604030504040204" pitchFamily="34" charset="0"/>
                <a:cs typeface="Tahoma" panose="020B0604030504040204" pitchFamily="34" charset="0"/>
              </a:rPr>
              <a:t>grau de gravidade</a:t>
            </a:r>
            <a:r>
              <a:rPr lang="pt-BR" altLang="pt-BR" sz="1400">
                <a:latin typeface="Tahoma" panose="020B0604030504040204" pitchFamily="34" charset="0"/>
                <a:cs typeface="Tahoma" panose="020B0604030504040204" pitchFamily="34" charset="0"/>
              </a:rPr>
              <a:t> proporcional de uma queda. Trata-se da relação entre a </a:t>
            </a:r>
            <a:r>
              <a:rPr lang="pt-BR" altLang="pt-BR" sz="1400" u="sng">
                <a:latin typeface="Tahoma" panose="020B0604030504040204" pitchFamily="34" charset="0"/>
                <a:cs typeface="Tahoma" panose="020B0604030504040204" pitchFamily="34" charset="0"/>
              </a:rPr>
              <a:t>altura da queda</a:t>
            </a:r>
            <a:r>
              <a:rPr lang="pt-BR" altLang="pt-BR" sz="1400">
                <a:latin typeface="Tahoma" panose="020B0604030504040204" pitchFamily="34" charset="0"/>
                <a:cs typeface="Tahoma" panose="020B0604030504040204" pitchFamily="34" charset="0"/>
              </a:rPr>
              <a:t> e o </a:t>
            </a:r>
            <a:r>
              <a:rPr lang="pt-BR" altLang="pt-BR" sz="1400" u="sng">
                <a:latin typeface="Tahoma" panose="020B0604030504040204" pitchFamily="34" charset="0"/>
                <a:cs typeface="Tahoma" panose="020B0604030504040204" pitchFamily="34" charset="0"/>
              </a:rPr>
              <a:t>comprimento da corda (talabarte)</a:t>
            </a:r>
            <a:r>
              <a:rPr lang="pt-BR" altLang="pt-BR" sz="1400">
                <a:latin typeface="Tahoma" panose="020B0604030504040204" pitchFamily="34" charset="0"/>
                <a:cs typeface="Tahoma" panose="020B0604030504040204" pitchFamily="34" charset="0"/>
              </a:rPr>
              <a:t> disponível para dissipar a força do choque no momento da retenção.</a:t>
            </a:r>
          </a:p>
          <a:p>
            <a:pPr algn="just" eaLnBrk="1" hangingPunct="1">
              <a:lnSpc>
                <a:spcPct val="150000"/>
              </a:lnSpc>
            </a:pPr>
            <a:endParaRPr lang="pt-BR" altLang="pt-BR" sz="1400">
              <a:latin typeface="Tahoma" panose="020B0604030504040204" pitchFamily="34" charset="0"/>
              <a:cs typeface="Tahoma" panose="020B0604030504040204" pitchFamily="34" charset="0"/>
            </a:endParaRPr>
          </a:p>
          <a:p>
            <a:pPr algn="just" eaLnBrk="1" hangingPunct="1">
              <a:lnSpc>
                <a:spcPct val="150000"/>
              </a:lnSpc>
            </a:pPr>
            <a:r>
              <a:rPr lang="pt-BR" altLang="pt-BR" sz="1400">
                <a:latin typeface="Tahoma" panose="020B0604030504040204" pitchFamily="34" charset="0"/>
                <a:cs typeface="Tahoma" panose="020B0604030504040204" pitchFamily="34" charset="0"/>
              </a:rPr>
              <a:t>Matematicamente – fq =  </a:t>
            </a:r>
            <a:r>
              <a:rPr lang="pt-BR" altLang="pt-BR" sz="1400" u="sng">
                <a:latin typeface="Tahoma" panose="020B0604030504040204" pitchFamily="34" charset="0"/>
                <a:cs typeface="Tahoma" panose="020B0604030504040204" pitchFamily="34" charset="0"/>
              </a:rPr>
              <a:t>      altura da queda       .       </a:t>
            </a:r>
          </a:p>
          <a:p>
            <a:pPr algn="just" eaLnBrk="1" hangingPunct="1">
              <a:lnSpc>
                <a:spcPct val="150000"/>
              </a:lnSpc>
            </a:pPr>
            <a:r>
              <a:rPr lang="pt-BR" altLang="pt-BR" sz="1400">
                <a:latin typeface="Tahoma" panose="020B0604030504040204" pitchFamily="34" charset="0"/>
                <a:cs typeface="Tahoma" panose="020B0604030504040204" pitchFamily="34" charset="0"/>
              </a:rPr>
              <a:t>                                     comprimento do talabarte</a:t>
            </a:r>
          </a:p>
          <a:p>
            <a:pPr algn="just" eaLnBrk="1" hangingPunct="1">
              <a:lnSpc>
                <a:spcPct val="150000"/>
              </a:lnSpc>
            </a:pPr>
            <a:endParaRPr lang="pt-BR" altLang="pt-BR" sz="1400">
              <a:latin typeface="Tahoma" panose="020B0604030504040204" pitchFamily="34" charset="0"/>
              <a:cs typeface="Tahoma" panose="020B0604030504040204" pitchFamily="34" charset="0"/>
            </a:endParaRPr>
          </a:p>
          <a:p>
            <a:pPr algn="just" eaLnBrk="1" hangingPunct="1">
              <a:lnSpc>
                <a:spcPct val="150000"/>
              </a:lnSpc>
            </a:pPr>
            <a:r>
              <a:rPr lang="pt-BR" altLang="pt-BR" sz="1400">
                <a:solidFill>
                  <a:srgbClr val="FF0000"/>
                </a:solidFill>
                <a:latin typeface="Tahoma" panose="020B0604030504040204" pitchFamily="34" charset="0"/>
                <a:cs typeface="Tahoma" panose="020B0604030504040204" pitchFamily="34" charset="0"/>
              </a:rPr>
              <a:t>Comentário:</a:t>
            </a:r>
            <a:r>
              <a:rPr lang="pt-BR" altLang="pt-BR" sz="1400">
                <a:latin typeface="Tahoma" panose="020B0604030504040204" pitchFamily="34" charset="0"/>
                <a:cs typeface="Tahoma" panose="020B0604030504040204" pitchFamily="34" charset="0"/>
              </a:rPr>
              <a:t> além do talabarte maior de 90cm,  NR 35 determina </a:t>
            </a:r>
            <a:r>
              <a:rPr lang="pt-BR" altLang="pt-BR" sz="1400" u="sng">
                <a:latin typeface="Tahoma" panose="020B0604030504040204" pitchFamily="34" charset="0"/>
                <a:cs typeface="Tahoma" panose="020B0604030504040204" pitchFamily="34" charset="0"/>
              </a:rPr>
              <a:t>outra condição obrigatória para o uso do absorvedor de energia</a:t>
            </a:r>
            <a:r>
              <a:rPr lang="pt-BR" altLang="pt-BR" sz="1400">
                <a:latin typeface="Tahoma" panose="020B0604030504040204" pitchFamily="34" charset="0"/>
                <a:cs typeface="Tahoma" panose="020B0604030504040204" pitchFamily="34" charset="0"/>
              </a:rPr>
              <a:t>, que é quando o </a:t>
            </a:r>
            <a:r>
              <a:rPr lang="pt-BR" altLang="pt-BR" sz="1400" u="sng">
                <a:latin typeface="Tahoma" panose="020B0604030504040204" pitchFamily="34" charset="0"/>
                <a:cs typeface="Tahoma" panose="020B0604030504040204" pitchFamily="34" charset="0"/>
              </a:rPr>
              <a:t>fq for superior a 1</a:t>
            </a:r>
            <a:r>
              <a:rPr lang="pt-BR" altLang="pt-BR" sz="1400">
                <a:latin typeface="Tahoma" panose="020B0604030504040204" pitchFamily="34" charset="0"/>
                <a:cs typeface="Tahoma" panose="020B0604030504040204" pitchFamily="34" charset="0"/>
              </a:rPr>
              <a:t>.  </a:t>
            </a:r>
          </a:p>
        </p:txBody>
      </p:sp>
      <p:sp>
        <p:nvSpPr>
          <p:cNvPr id="106501" name="CaixaDeTexto 8"/>
          <p:cNvSpPr txBox="1">
            <a:spLocks noChangeArrowheads="1"/>
          </p:cNvSpPr>
          <p:nvPr/>
        </p:nvSpPr>
        <p:spPr bwMode="auto">
          <a:xfrm>
            <a:off x="6991350" y="1797050"/>
            <a:ext cx="7651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300" b="1">
                <a:solidFill>
                  <a:srgbClr val="009900"/>
                </a:solidFill>
                <a:latin typeface="Tahoma" panose="020B0604030504040204" pitchFamily="34" charset="0"/>
                <a:cs typeface="Tahoma" panose="020B0604030504040204" pitchFamily="34" charset="0"/>
              </a:rPr>
              <a:t>fator 0</a:t>
            </a:r>
          </a:p>
          <a:p>
            <a:pPr algn="ctr" eaLnBrk="1" hangingPunct="1"/>
            <a:r>
              <a:rPr lang="pt-BR" altLang="pt-BR" sz="1300">
                <a:solidFill>
                  <a:srgbClr val="009900"/>
                </a:solidFill>
                <a:latin typeface="Tahoma" panose="020B0604030504040204" pitchFamily="34" charset="0"/>
                <a:cs typeface="Tahoma" panose="020B0604030504040204" pitchFamily="34" charset="0"/>
              </a:rPr>
              <a:t>impacto</a:t>
            </a:r>
          </a:p>
          <a:p>
            <a:pPr algn="ctr" eaLnBrk="1" hangingPunct="1"/>
            <a:r>
              <a:rPr lang="pt-BR" altLang="pt-BR" sz="1300">
                <a:solidFill>
                  <a:srgbClr val="009900"/>
                </a:solidFill>
                <a:latin typeface="Tahoma" panose="020B0604030504040204" pitchFamily="34" charset="0"/>
                <a:cs typeface="Tahoma" panose="020B0604030504040204" pitchFamily="34" charset="0"/>
              </a:rPr>
              <a:t>inexiste</a:t>
            </a:r>
          </a:p>
        </p:txBody>
      </p:sp>
      <p:sp>
        <p:nvSpPr>
          <p:cNvPr id="106502" name="CaixaDeTexto 16"/>
          <p:cNvSpPr txBox="1">
            <a:spLocks noChangeArrowheads="1"/>
          </p:cNvSpPr>
          <p:nvPr/>
        </p:nvSpPr>
        <p:spPr bwMode="auto">
          <a:xfrm>
            <a:off x="8266113" y="4152900"/>
            <a:ext cx="78898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300" b="1">
                <a:solidFill>
                  <a:srgbClr val="FF9900"/>
                </a:solidFill>
                <a:latin typeface="Tahoma" panose="020B0604030504040204" pitchFamily="34" charset="0"/>
                <a:cs typeface="Tahoma" panose="020B0604030504040204" pitchFamily="34" charset="0"/>
              </a:rPr>
              <a:t>fator 1</a:t>
            </a:r>
          </a:p>
          <a:p>
            <a:pPr algn="ctr" eaLnBrk="1" hangingPunct="1"/>
            <a:r>
              <a:rPr lang="pt-BR" altLang="pt-BR" sz="1300">
                <a:solidFill>
                  <a:srgbClr val="FF9900"/>
                </a:solidFill>
                <a:latin typeface="Tahoma" panose="020B0604030504040204" pitchFamily="34" charset="0"/>
                <a:cs typeface="Tahoma" panose="020B0604030504040204" pitchFamily="34" charset="0"/>
              </a:rPr>
              <a:t>impacto</a:t>
            </a:r>
          </a:p>
          <a:p>
            <a:pPr algn="ctr" eaLnBrk="1" hangingPunct="1"/>
            <a:r>
              <a:rPr lang="pt-BR" altLang="pt-BR" sz="1300">
                <a:solidFill>
                  <a:srgbClr val="FF9900"/>
                </a:solidFill>
                <a:latin typeface="Tahoma" panose="020B0604030504040204" pitchFamily="34" charset="0"/>
                <a:cs typeface="Tahoma" panose="020B0604030504040204" pitchFamily="34" charset="0"/>
              </a:rPr>
              <a:t>razoável</a:t>
            </a:r>
          </a:p>
        </p:txBody>
      </p:sp>
      <p:sp>
        <p:nvSpPr>
          <p:cNvPr id="106503" name="CaixaDeTexto 17"/>
          <p:cNvSpPr txBox="1">
            <a:spLocks noChangeArrowheads="1"/>
          </p:cNvSpPr>
          <p:nvPr/>
        </p:nvSpPr>
        <p:spPr bwMode="auto">
          <a:xfrm>
            <a:off x="9555163" y="4165600"/>
            <a:ext cx="787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300" b="1">
                <a:solidFill>
                  <a:srgbClr val="FF0000"/>
                </a:solidFill>
                <a:latin typeface="Tahoma" panose="020B0604030504040204" pitchFamily="34" charset="0"/>
                <a:cs typeface="Tahoma" panose="020B0604030504040204" pitchFamily="34" charset="0"/>
              </a:rPr>
              <a:t>fator 2</a:t>
            </a:r>
          </a:p>
          <a:p>
            <a:pPr algn="ctr" eaLnBrk="1" hangingPunct="1"/>
            <a:r>
              <a:rPr lang="pt-BR" altLang="pt-BR" sz="1300">
                <a:solidFill>
                  <a:srgbClr val="FF0000"/>
                </a:solidFill>
                <a:latin typeface="Tahoma" panose="020B0604030504040204" pitchFamily="34" charset="0"/>
                <a:cs typeface="Tahoma" panose="020B0604030504040204" pitchFamily="34" charset="0"/>
              </a:rPr>
              <a:t>Impacto</a:t>
            </a:r>
          </a:p>
          <a:p>
            <a:pPr algn="ctr" eaLnBrk="1" hangingPunct="1"/>
            <a:r>
              <a:rPr lang="pt-BR" altLang="pt-BR" sz="1300">
                <a:solidFill>
                  <a:srgbClr val="FF0000"/>
                </a:solidFill>
                <a:latin typeface="Tahoma" panose="020B0604030504040204" pitchFamily="34" charset="0"/>
                <a:cs typeface="Tahoma" panose="020B0604030504040204" pitchFamily="34" charset="0"/>
              </a:rPr>
              <a:t>forte</a:t>
            </a:r>
          </a:p>
        </p:txBody>
      </p:sp>
      <p:sp>
        <p:nvSpPr>
          <p:cNvPr id="106504" name="Imagem 10"/>
          <p:cNvSpPr>
            <a:spLocks noChangeAspect="1"/>
          </p:cNvSpPr>
          <p:nvPr/>
        </p:nvSpPr>
        <p:spPr bwMode="auto">
          <a:xfrm>
            <a:off x="354013" y="5534025"/>
            <a:ext cx="29194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p>
        </p:txBody>
      </p:sp>
      <p:sp>
        <p:nvSpPr>
          <p:cNvPr id="106505" name="Retângulo 3"/>
          <p:cNvSpPr>
            <a:spLocks noChangeArrowheads="1"/>
          </p:cNvSpPr>
          <p:nvPr/>
        </p:nvSpPr>
        <p:spPr bwMode="auto">
          <a:xfrm>
            <a:off x="3543300" y="5402263"/>
            <a:ext cx="69310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000"/>
              </a:lnSpc>
            </a:pPr>
            <a:r>
              <a:rPr lang="pt-BR" altLang="pt-BR" sz="1400" b="1">
                <a:latin typeface="Tahoma" panose="020B0604030504040204" pitchFamily="34" charset="0"/>
                <a:cs typeface="Tahoma" panose="020B0604030504040204" pitchFamily="34" charset="0"/>
              </a:rPr>
              <a:t>Absorvedor de Energia (NBR 14.629):</a:t>
            </a:r>
            <a:r>
              <a:rPr lang="pt-BR" altLang="pt-BR" sz="1400">
                <a:latin typeface="Tahoma" panose="020B0604030504040204" pitchFamily="34" charset="0"/>
                <a:cs typeface="Tahoma" panose="020B0604030504040204" pitchFamily="34" charset="0"/>
              </a:rPr>
              <a:t> elemento de um sistema antiquedas desenhado para </a:t>
            </a:r>
            <a:r>
              <a:rPr lang="pt-BR" altLang="pt-BR" sz="1400" u="sng">
                <a:latin typeface="Tahoma" panose="020B0604030504040204" pitchFamily="34" charset="0"/>
                <a:cs typeface="Tahoma" panose="020B0604030504040204" pitchFamily="34" charset="0"/>
              </a:rPr>
              <a:t>dissipar parte da energia cinética</a:t>
            </a:r>
            <a:r>
              <a:rPr lang="pt-BR" altLang="pt-BR" sz="1400">
                <a:latin typeface="Tahoma" panose="020B0604030504040204" pitchFamily="34" charset="0"/>
                <a:cs typeface="Tahoma" panose="020B0604030504040204" pitchFamily="34" charset="0"/>
              </a:rPr>
              <a:t> desenvolvida durante uma queda. Sem ele, </a:t>
            </a:r>
            <a:r>
              <a:rPr lang="pt-BR" altLang="pt-BR" sz="1400" u="sng">
                <a:latin typeface="Tahoma" panose="020B0604030504040204" pitchFamily="34" charset="0"/>
                <a:cs typeface="Tahoma" panose="020B0604030504040204" pitchFamily="34" charset="0"/>
              </a:rPr>
              <a:t>toda a energia de impacto seria transferida para o corpo do usuário</a:t>
            </a:r>
            <a:r>
              <a:rPr lang="pt-BR" altLang="pt-BR" sz="1400">
                <a:latin typeface="Tahoma" panose="020B0604030504040204" pitchFamily="34" charset="0"/>
                <a:cs typeface="Tahoma" panose="020B0604030504040204" pitchFamily="34" charset="0"/>
              </a:rPr>
              <a:t>, podendo acarretar em </a:t>
            </a:r>
            <a:r>
              <a:rPr lang="pt-BR" altLang="pt-BR" sz="1400" u="sng">
                <a:latin typeface="Tahoma" panose="020B0604030504040204" pitchFamily="34" charset="0"/>
                <a:cs typeface="Tahoma" panose="020B0604030504040204" pitchFamily="34" charset="0"/>
              </a:rPr>
              <a:t>lesões irreverssíveis</a:t>
            </a:r>
            <a:r>
              <a:rPr lang="pt-BR" altLang="pt-BR" sz="1400">
                <a:latin typeface="Tahoma" panose="020B0604030504040204" pitchFamily="34" charset="0"/>
                <a:cs typeface="Tahoma" panose="020B0604030504040204" pitchFamily="34" charset="0"/>
              </a:rPr>
              <a:t>.</a:t>
            </a:r>
          </a:p>
          <a:p>
            <a:pPr algn="just" eaLnBrk="1" hangingPunct="1">
              <a:lnSpc>
                <a:spcPts val="2000"/>
              </a:lnSpc>
            </a:pPr>
            <a:r>
              <a:rPr lang="pt-BR" altLang="pt-BR" sz="1400">
                <a:latin typeface="Tahoma" panose="020B0604030504040204" pitchFamily="34" charset="0"/>
                <a:cs typeface="Tahoma" panose="020B0604030504040204" pitchFamily="34" charset="0"/>
              </a:rPr>
              <a:t>	Para ser aprovado, a NBR 14.629 determina que a </a:t>
            </a:r>
            <a:r>
              <a:rPr lang="pt-BR" altLang="pt-BR" sz="1400" u="sng">
                <a:latin typeface="Tahoma" panose="020B0604030504040204" pitchFamily="34" charset="0"/>
                <a:cs typeface="Tahoma" panose="020B0604030504040204" pitchFamily="34" charset="0"/>
              </a:rPr>
              <a:t>força de frenagem gerada no impacto não exceda a 6KN</a:t>
            </a:r>
            <a:r>
              <a:rPr lang="pt-BR" altLang="pt-BR" sz="1400">
                <a:latin typeface="Tahoma" panose="020B0604030504040204" pitchFamily="34" charset="0"/>
                <a:cs typeface="Tahoma" panose="020B0604030504040204" pitchFamily="34" charset="0"/>
              </a:rPr>
              <a:t>.</a:t>
            </a:r>
          </a:p>
        </p:txBody>
      </p:sp>
      <p:sp>
        <p:nvSpPr>
          <p:cNvPr id="106506" name="Retângulo 3"/>
          <p:cNvSpPr>
            <a:spLocks noChangeArrowheads="1"/>
          </p:cNvSpPr>
          <p:nvPr/>
        </p:nvSpPr>
        <p:spPr bwMode="auto">
          <a:xfrm>
            <a:off x="5865813" y="7073900"/>
            <a:ext cx="46799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ts val="2000"/>
              </a:lnSpc>
            </a:pPr>
            <a:r>
              <a:rPr lang="pt-BR" altLang="pt-BR" sz="1400">
                <a:solidFill>
                  <a:srgbClr val="FF0000"/>
                </a:solidFill>
                <a:latin typeface="Tahoma" panose="020B0604030504040204" pitchFamily="34" charset="0"/>
                <a:cs typeface="Tahoma" panose="020B0604030504040204" pitchFamily="34" charset="0"/>
              </a:rPr>
              <a:t>Veja a diferença entre o </a:t>
            </a:r>
            <a:r>
              <a:rPr lang="pt-BR" altLang="pt-BR" sz="1400" u="sng">
                <a:solidFill>
                  <a:srgbClr val="FF0000"/>
                </a:solidFill>
                <a:latin typeface="Tahoma" panose="020B0604030504040204" pitchFamily="34" charset="0"/>
                <a:cs typeface="Tahoma" panose="020B0604030504040204" pitchFamily="34" charset="0"/>
                <a:hlinkClick r:id="rId4" action="ppaction://hlinkfile"/>
              </a:rPr>
              <a:t>uso</a:t>
            </a:r>
            <a:r>
              <a:rPr lang="pt-BR" altLang="pt-BR" sz="1400">
                <a:solidFill>
                  <a:srgbClr val="FF0000"/>
                </a:solidFill>
                <a:latin typeface="Tahoma" panose="020B0604030504040204" pitchFamily="34" charset="0"/>
                <a:cs typeface="Tahoma" panose="020B0604030504040204" pitchFamily="34" charset="0"/>
              </a:rPr>
              <a:t> e o </a:t>
            </a:r>
            <a:r>
              <a:rPr lang="pt-BR" altLang="pt-BR" sz="1400" u="sng">
                <a:solidFill>
                  <a:srgbClr val="FF0000"/>
                </a:solidFill>
                <a:latin typeface="Tahoma" panose="020B0604030504040204" pitchFamily="34" charset="0"/>
                <a:cs typeface="Tahoma" panose="020B0604030504040204" pitchFamily="34" charset="0"/>
                <a:hlinkClick r:id="rId5" action="ppaction://hlinkfile"/>
              </a:rPr>
              <a:t>não uso</a:t>
            </a:r>
            <a:r>
              <a:rPr lang="pt-BR" altLang="pt-BR" sz="1400" u="sng">
                <a:solidFill>
                  <a:srgbClr val="FF0000"/>
                </a:solidFill>
                <a:latin typeface="Tahoma" panose="020B0604030504040204" pitchFamily="34" charset="0"/>
                <a:cs typeface="Tahoma" panose="020B0604030504040204" pitchFamily="34" charset="0"/>
                <a:hlinkClick r:id="rId6" action="ppaction://hlinkfile"/>
              </a:rPr>
              <a:t> </a:t>
            </a:r>
            <a:r>
              <a:rPr lang="pt-BR" altLang="pt-BR" sz="1400">
                <a:solidFill>
                  <a:srgbClr val="FF0000"/>
                </a:solidFill>
                <a:latin typeface="Tahoma" panose="020B0604030504040204" pitchFamily="34" charset="0"/>
                <a:cs typeface="Tahoma" panose="020B0604030504040204" pitchFamily="34" charset="0"/>
              </a:rPr>
              <a:t>do absorvedor.</a:t>
            </a:r>
          </a:p>
        </p:txBody>
      </p:sp>
      <p:sp>
        <p:nvSpPr>
          <p:cNvPr id="106507" name="CaixaDeTexto 1">
            <a:hlinkClick r:id="rId7" action="ppaction://hlinkfile"/>
          </p:cNvPr>
          <p:cNvSpPr txBox="1">
            <a:spLocks noChangeArrowheads="1"/>
          </p:cNvSpPr>
          <p:nvPr/>
        </p:nvSpPr>
        <p:spPr bwMode="auto">
          <a:xfrm>
            <a:off x="3543300" y="709295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VD-04</a:t>
            </a:r>
          </a:p>
        </p:txBody>
      </p:sp>
      <p:sp>
        <p:nvSpPr>
          <p:cNvPr id="106508" name="CaixaDeTexto 2">
            <a:hlinkClick r:id="rId8" action="ppaction://hlinkfile"/>
          </p:cNvPr>
          <p:cNvSpPr txBox="1">
            <a:spLocks noChangeArrowheads="1"/>
          </p:cNvSpPr>
          <p:nvPr/>
        </p:nvSpPr>
        <p:spPr bwMode="auto">
          <a:xfrm>
            <a:off x="4714875" y="7092950"/>
            <a:ext cx="98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VD-05</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Riscos Potenciais x Medidas de Controle</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107523" name="Retângulo 3"/>
          <p:cNvSpPr>
            <a:spLocks noChangeArrowheads="1"/>
          </p:cNvSpPr>
          <p:nvPr/>
        </p:nvSpPr>
        <p:spPr bwMode="auto">
          <a:xfrm>
            <a:off x="249238" y="963613"/>
            <a:ext cx="1031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a:latin typeface="Tahoma" panose="020B0604030504040204" pitchFamily="34" charset="0"/>
                <a:cs typeface="Tahoma" panose="020B0604030504040204" pitchFamily="34" charset="0"/>
              </a:rPr>
              <a:t>As </a:t>
            </a:r>
            <a:r>
              <a:rPr lang="pt-BR" altLang="pt-BR" sz="1400" u="sng">
                <a:latin typeface="Tahoma" panose="020B0604030504040204" pitchFamily="34" charset="0"/>
                <a:cs typeface="Tahoma" panose="020B0604030504040204" pitchFamily="34" charset="0"/>
              </a:rPr>
              <a:t>AR´s - Análises de Risco</a:t>
            </a:r>
            <a:r>
              <a:rPr lang="pt-BR" altLang="pt-BR" sz="1400">
                <a:latin typeface="Tahoma" panose="020B0604030504040204" pitchFamily="34" charset="0"/>
                <a:cs typeface="Tahoma" panose="020B0604030504040204" pitchFamily="34" charset="0"/>
              </a:rPr>
              <a:t> contidas nos procedimentos operacionais, e as </a:t>
            </a:r>
            <a:r>
              <a:rPr lang="pt-BR" altLang="pt-BR" sz="1400" u="sng">
                <a:latin typeface="Tahoma" panose="020B0604030504040204" pitchFamily="34" charset="0"/>
                <a:cs typeface="Tahoma" panose="020B0604030504040204" pitchFamily="34" charset="0"/>
              </a:rPr>
              <a:t>APR’s – Análises Preliminares de Risco</a:t>
            </a:r>
            <a:r>
              <a:rPr lang="pt-BR" altLang="pt-BR" sz="1400">
                <a:latin typeface="Tahoma" panose="020B0604030504040204" pitchFamily="34" charset="0"/>
                <a:cs typeface="Tahoma" panose="020B0604030504040204" pitchFamily="34" charset="0"/>
              </a:rPr>
              <a:t> feitas imediatamente antes e no próprio local das atividades devem considerar, no mínimo:</a:t>
            </a:r>
          </a:p>
        </p:txBody>
      </p:sp>
      <p:pic>
        <p:nvPicPr>
          <p:cNvPr id="107524"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0025" y="1514475"/>
            <a:ext cx="268605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Retângulo 6"/>
          <p:cNvSpPr>
            <a:spLocks noChangeArrowheads="1"/>
          </p:cNvSpPr>
          <p:nvPr/>
        </p:nvSpPr>
        <p:spPr bwMode="auto">
          <a:xfrm>
            <a:off x="249238" y="1681163"/>
            <a:ext cx="73453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1600"/>
              </a:lnSpc>
            </a:pPr>
            <a:r>
              <a:rPr lang="pt-BR" altLang="pt-BR" sz="1400" b="1">
                <a:latin typeface="Tahoma" panose="020B0604030504040204" pitchFamily="34" charset="0"/>
                <a:cs typeface="Tahoma" panose="020B0604030504040204" pitchFamily="34" charset="0"/>
              </a:rPr>
              <a:t>Queda de objetos sobre outros trabalhadores:</a:t>
            </a:r>
            <a:r>
              <a:rPr lang="pt-BR" altLang="pt-BR" sz="1400">
                <a:latin typeface="Tahoma" panose="020B0604030504040204" pitchFamily="34" charset="0"/>
                <a:cs typeface="Tahoma" panose="020B0604030504040204" pitchFamily="34" charset="0"/>
              </a:rPr>
              <a:t> além do risco específico de queda, os trabalhos em altura devem considerar as </a:t>
            </a:r>
            <a:r>
              <a:rPr lang="pt-BR" altLang="pt-BR" sz="1400" u="sng">
                <a:latin typeface="Tahoma" panose="020B0604030504040204" pitchFamily="34" charset="0"/>
                <a:cs typeface="Tahoma" panose="020B0604030504040204" pitchFamily="34" charset="0"/>
              </a:rPr>
              <a:t>proximidades do local</a:t>
            </a:r>
            <a:r>
              <a:rPr lang="pt-BR" altLang="pt-BR" sz="1400">
                <a:latin typeface="Tahoma" panose="020B0604030504040204" pitchFamily="34" charset="0"/>
                <a:cs typeface="Tahoma" panose="020B0604030504040204" pitchFamily="34" charset="0"/>
              </a:rPr>
              <a:t> em que os serviços serão executados.  </a:t>
            </a:r>
          </a:p>
          <a:p>
            <a:pPr algn="just" eaLnBrk="1" hangingPunct="1">
              <a:lnSpc>
                <a:spcPts val="1600"/>
              </a:lnSpc>
            </a:pPr>
            <a:endParaRPr lang="pt-BR" altLang="pt-BR" sz="1000">
              <a:latin typeface="Tahoma" panose="020B0604030504040204" pitchFamily="34" charset="0"/>
              <a:cs typeface="Tahoma" panose="020B0604030504040204" pitchFamily="34" charset="0"/>
            </a:endParaRPr>
          </a:p>
          <a:p>
            <a:pPr algn="just" eaLnBrk="1" hangingPunct="1">
              <a:lnSpc>
                <a:spcPts val="1600"/>
              </a:lnSpc>
            </a:pPr>
            <a:r>
              <a:rPr lang="pt-BR" altLang="pt-BR" sz="1400">
                <a:solidFill>
                  <a:srgbClr val="FF6600"/>
                </a:solidFill>
                <a:latin typeface="Tahoma" panose="020B0604030504040204" pitchFamily="34" charset="0"/>
                <a:cs typeface="Tahoma" panose="020B0604030504040204" pitchFamily="34" charset="0"/>
              </a:rPr>
              <a:t>Riscos potenciais:</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queda de materiais e ferramentas</a:t>
            </a:r>
            <a:r>
              <a:rPr lang="pt-BR" altLang="pt-BR" sz="1400">
                <a:latin typeface="Tahoma" panose="020B0604030504040204" pitchFamily="34" charset="0"/>
                <a:cs typeface="Tahoma" panose="020B0604030504040204" pitchFamily="34" charset="0"/>
              </a:rPr>
              <a:t> sobre outros trabalhadores em serviços paralelos, pedestres, veículos etc.</a:t>
            </a:r>
          </a:p>
          <a:p>
            <a:pPr algn="just" eaLnBrk="1" hangingPunct="1">
              <a:lnSpc>
                <a:spcPts val="1600"/>
              </a:lnSpc>
            </a:pPr>
            <a:endParaRPr lang="pt-BR" altLang="pt-BR" sz="1000">
              <a:latin typeface="Tahoma" panose="020B0604030504040204" pitchFamily="34" charset="0"/>
              <a:cs typeface="Tahoma" panose="020B0604030504040204" pitchFamily="34" charset="0"/>
            </a:endParaRPr>
          </a:p>
          <a:p>
            <a:pPr algn="just" eaLnBrk="1" hangingPunct="1">
              <a:lnSpc>
                <a:spcPts val="1600"/>
              </a:lnSpc>
            </a:pPr>
            <a:r>
              <a:rPr lang="pt-BR" altLang="pt-BR" sz="1400">
                <a:solidFill>
                  <a:srgbClr val="008000"/>
                </a:solidFill>
                <a:latin typeface="Tahoma" panose="020B0604030504040204" pitchFamily="34" charset="0"/>
                <a:cs typeface="Tahoma" panose="020B0604030504040204" pitchFamily="34" charset="0"/>
              </a:rPr>
              <a:t>Medidas de controle (não eliminam o risco):</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sinalização e/ou isolamento do entorno</a:t>
            </a:r>
            <a:r>
              <a:rPr lang="pt-BR" altLang="pt-BR" sz="1400">
                <a:latin typeface="Tahoma" panose="020B0604030504040204" pitchFamily="34" charset="0"/>
                <a:cs typeface="Tahoma" panose="020B0604030504040204" pitchFamily="34" charset="0"/>
              </a:rPr>
              <a:t> da área de trabalho.</a:t>
            </a:r>
          </a:p>
        </p:txBody>
      </p:sp>
      <p:sp>
        <p:nvSpPr>
          <p:cNvPr id="107526" name="Retângulo 6"/>
          <p:cNvSpPr>
            <a:spLocks noChangeArrowheads="1"/>
          </p:cNvSpPr>
          <p:nvPr/>
        </p:nvSpPr>
        <p:spPr bwMode="auto">
          <a:xfrm>
            <a:off x="255588" y="3960813"/>
            <a:ext cx="102504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Condições meteorológicas adversas:</a:t>
            </a:r>
            <a:r>
              <a:rPr lang="pt-BR" altLang="pt-BR" sz="1400">
                <a:latin typeface="Tahoma" panose="020B0604030504040204" pitchFamily="34" charset="0"/>
                <a:cs typeface="Tahoma" panose="020B0604030504040204" pitchFamily="34" charset="0"/>
              </a:rPr>
              <a:t> ventos fortes, chuvas torrenciais, descargas atmosféricas, </a:t>
            </a:r>
            <a:r>
              <a:rPr lang="pt-BR" altLang="pt-BR" sz="1400" u="sng">
                <a:latin typeface="Tahoma" panose="020B0604030504040204" pitchFamily="34" charset="0"/>
                <a:cs typeface="Tahoma" panose="020B0604030504040204" pitchFamily="34" charset="0"/>
              </a:rPr>
              <a:t>alta umidade relativa do ar (relevante para as equipes de linha viva)</a:t>
            </a:r>
            <a:r>
              <a:rPr lang="pt-BR" altLang="pt-BR" sz="1400">
                <a:latin typeface="Tahoma" panose="020B0604030504040204" pitchFamily="34" charset="0"/>
                <a:cs typeface="Tahoma" panose="020B0604030504040204" pitchFamily="34" charset="0"/>
              </a:rPr>
              <a:t> etc, desde que possam comprometer a segurança dos trabalhadores.  </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solidFill>
                  <a:srgbClr val="FF6600"/>
                </a:solidFill>
                <a:latin typeface="Tahoma" panose="020B0604030504040204" pitchFamily="34" charset="0"/>
                <a:cs typeface="Tahoma" panose="020B0604030504040204" pitchFamily="34" charset="0"/>
              </a:rPr>
              <a:t>Riscos potenciais:</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queda</a:t>
            </a:r>
            <a:r>
              <a:rPr lang="pt-BR" altLang="pt-BR" sz="1400">
                <a:latin typeface="Tahoma" panose="020B0604030504040204" pitchFamily="34" charset="0"/>
                <a:cs typeface="Tahoma" panose="020B0604030504040204" pitchFamily="34" charset="0"/>
              </a:rPr>
              <a:t> de estruturas e </a:t>
            </a:r>
            <a:r>
              <a:rPr lang="pt-BR" altLang="pt-BR" sz="1400" u="sng">
                <a:latin typeface="Tahoma" panose="020B0604030504040204" pitchFamily="34" charset="0"/>
                <a:cs typeface="Tahoma" panose="020B0604030504040204" pitchFamily="34" charset="0"/>
              </a:rPr>
              <a:t>choques</a:t>
            </a:r>
            <a:r>
              <a:rPr lang="pt-BR" altLang="pt-BR" sz="1400">
                <a:latin typeface="Tahoma" panose="020B0604030504040204" pitchFamily="34" charset="0"/>
                <a:cs typeface="Tahoma" panose="020B0604030504040204" pitchFamily="34" charset="0"/>
              </a:rPr>
              <a:t> elétricos.	     </a:t>
            </a:r>
            <a:r>
              <a:rPr lang="pt-BR" altLang="pt-BR" sz="1400">
                <a:solidFill>
                  <a:srgbClr val="008000"/>
                </a:solidFill>
                <a:latin typeface="Tahoma" panose="020B0604030504040204" pitchFamily="34" charset="0"/>
                <a:cs typeface="Tahoma" panose="020B0604030504040204" pitchFamily="34" charset="0"/>
              </a:rPr>
              <a:t>Medida de controle (não elimina o risco):</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interrupção</a:t>
            </a:r>
            <a:r>
              <a:rPr lang="pt-BR" altLang="pt-BR" sz="1400">
                <a:latin typeface="Tahoma" panose="020B0604030504040204" pitchFamily="34" charset="0"/>
                <a:cs typeface="Tahoma" panose="020B0604030504040204" pitchFamily="34" charset="0"/>
              </a:rPr>
              <a:t> do serviço.</a:t>
            </a:r>
          </a:p>
        </p:txBody>
      </p:sp>
      <p:sp>
        <p:nvSpPr>
          <p:cNvPr id="107527" name="Retângulo 7"/>
          <p:cNvSpPr>
            <a:spLocks noChangeArrowheads="1"/>
          </p:cNvSpPr>
          <p:nvPr/>
        </p:nvSpPr>
        <p:spPr bwMode="auto">
          <a:xfrm>
            <a:off x="3273425" y="5127625"/>
            <a:ext cx="72136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pPr>
            <a:r>
              <a:rPr lang="pt-BR" altLang="pt-BR" sz="1400" b="1">
                <a:latin typeface="Tahoma" panose="020B0604030504040204" pitchFamily="34" charset="0"/>
                <a:cs typeface="Tahoma" panose="020B0604030504040204" pitchFamily="34" charset="0"/>
              </a:rPr>
              <a:t>Suspensão inerte:</a:t>
            </a:r>
            <a:r>
              <a:rPr lang="pt-BR" altLang="pt-BR" sz="1400">
                <a:latin typeface="Tahoma" panose="020B0604030504040204" pitchFamily="34" charset="0"/>
                <a:cs typeface="Tahoma" panose="020B0604030504040204" pitchFamily="34" charset="0"/>
              </a:rPr>
              <a:t> além da queda, outro perigo do trabalho em altura está relacionado ao </a:t>
            </a:r>
            <a:r>
              <a:rPr lang="pt-BR" altLang="pt-BR" sz="1400" u="sng">
                <a:latin typeface="Tahoma" panose="020B0604030504040204" pitchFamily="34" charset="0"/>
                <a:cs typeface="Tahoma" panose="020B0604030504040204" pitchFamily="34" charset="0"/>
              </a:rPr>
              <a:t>tempo prolongado</a:t>
            </a:r>
            <a:r>
              <a:rPr lang="pt-BR" altLang="pt-BR" sz="1400">
                <a:latin typeface="Tahoma" panose="020B0604030504040204" pitchFamily="34" charset="0"/>
                <a:cs typeface="Tahoma" panose="020B0604030504040204" pitchFamily="34" charset="0"/>
              </a:rPr>
              <a:t> em que o trabalhador pode ficar suspenso pelo cinturão.  </a:t>
            </a:r>
          </a:p>
          <a:p>
            <a:pPr algn="just" eaLnBrk="1" hangingPunct="1">
              <a:lnSpc>
                <a:spcPct val="150000"/>
              </a:lnSpc>
            </a:pPr>
            <a:endParaRPr lang="pt-BR" altLang="pt-BR" sz="1000">
              <a:latin typeface="Tahoma" panose="020B0604030504040204" pitchFamily="34" charset="0"/>
              <a:cs typeface="Tahoma" panose="020B0604030504040204" pitchFamily="34" charset="0"/>
            </a:endParaRPr>
          </a:p>
          <a:p>
            <a:pPr algn="just" eaLnBrk="1" hangingPunct="1">
              <a:lnSpc>
                <a:spcPct val="150000"/>
              </a:lnSpc>
            </a:pPr>
            <a:r>
              <a:rPr lang="pt-BR" altLang="pt-BR" sz="1400">
                <a:solidFill>
                  <a:srgbClr val="FF6600"/>
                </a:solidFill>
                <a:latin typeface="Tahoma" panose="020B0604030504040204" pitchFamily="34" charset="0"/>
                <a:cs typeface="Tahoma" panose="020B0604030504040204" pitchFamily="34" charset="0"/>
              </a:rPr>
              <a:t>Riscos potenciais:</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trombose</a:t>
            </a:r>
            <a:r>
              <a:rPr lang="pt-BR" altLang="pt-BR" sz="1400">
                <a:latin typeface="Tahoma" panose="020B0604030504040204" pitchFamily="34" charset="0"/>
                <a:cs typeface="Tahoma" panose="020B0604030504040204" pitchFamily="34" charset="0"/>
              </a:rPr>
              <a:t> por compressão d</a:t>
            </a:r>
            <a:r>
              <a:rPr lang="pt-BR" altLang="pt-BR" sz="1400" u="sng">
                <a:latin typeface="Tahoma" panose="020B0604030504040204" pitchFamily="34" charset="0"/>
                <a:cs typeface="Tahoma" panose="020B0604030504040204" pitchFamily="34" charset="0"/>
              </a:rPr>
              <a:t>e vasos sanguíneos.</a:t>
            </a:r>
          </a:p>
          <a:p>
            <a:pPr algn="just" eaLnBrk="1" hangingPunct="1">
              <a:lnSpc>
                <a:spcPct val="150000"/>
              </a:lnSpc>
            </a:pPr>
            <a:endParaRPr lang="pt-BR" altLang="pt-BR" sz="1000">
              <a:latin typeface="Tahoma" panose="020B0604030504040204" pitchFamily="34" charset="0"/>
              <a:cs typeface="Tahoma" panose="020B0604030504040204" pitchFamily="34" charset="0"/>
            </a:endParaRPr>
          </a:p>
          <a:p>
            <a:pPr algn="just" eaLnBrk="1" hangingPunct="1">
              <a:lnSpc>
                <a:spcPct val="150000"/>
              </a:lnSpc>
            </a:pPr>
            <a:r>
              <a:rPr lang="pt-BR" altLang="pt-BR" sz="1400">
                <a:solidFill>
                  <a:srgbClr val="008000"/>
                </a:solidFill>
                <a:latin typeface="Tahoma" panose="020B0604030504040204" pitchFamily="34" charset="0"/>
                <a:cs typeface="Tahoma" panose="020B0604030504040204" pitchFamily="34" charset="0"/>
              </a:rPr>
              <a:t>Medida de controle (não elimina o risco):</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planejamento do resgate</a:t>
            </a:r>
            <a:r>
              <a:rPr lang="pt-BR" altLang="pt-BR" sz="1400">
                <a:latin typeface="Tahoma" panose="020B0604030504040204" pitchFamily="34" charset="0"/>
                <a:cs typeface="Tahoma" panose="020B0604030504040204" pitchFamily="34" charset="0"/>
              </a:rPr>
              <a:t> antes do início da atividade.</a:t>
            </a:r>
          </a:p>
        </p:txBody>
      </p:sp>
      <p:pic>
        <p:nvPicPr>
          <p:cNvPr id="107528"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713" y="5214938"/>
            <a:ext cx="26797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9" name="CaixaDeTexto 1">
            <a:hlinkClick r:id="rId5" action="ppaction://hlinkpres?slideindex=1&amp;slidetitle="/>
          </p:cNvPr>
          <p:cNvSpPr txBox="1">
            <a:spLocks noChangeArrowheads="1"/>
          </p:cNvSpPr>
          <p:nvPr/>
        </p:nvSpPr>
        <p:spPr bwMode="auto">
          <a:xfrm>
            <a:off x="8945563" y="6932613"/>
            <a:ext cx="989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REL-07</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Riscos Potenciais x Medidas de Controle</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108547" name="Retângulo 6"/>
          <p:cNvSpPr>
            <a:spLocks noChangeArrowheads="1"/>
          </p:cNvSpPr>
          <p:nvPr/>
        </p:nvSpPr>
        <p:spPr bwMode="auto">
          <a:xfrm>
            <a:off x="249238" y="966788"/>
            <a:ext cx="6896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Fragilidade do sistema de ancoragem:</a:t>
            </a:r>
            <a:r>
              <a:rPr lang="pt-BR" altLang="pt-BR" sz="1400">
                <a:latin typeface="Tahoma" panose="020B0604030504040204" pitchFamily="34" charset="0"/>
                <a:cs typeface="Tahoma" panose="020B0604030504040204" pitchFamily="34" charset="0"/>
              </a:rPr>
              <a:t> trata-se do ponto ou sistema usado para a conexão dos EPI´s específicos para trabalhos em altura, conexão essa que pode ser </a:t>
            </a:r>
            <a:r>
              <a:rPr lang="pt-BR" altLang="pt-BR" sz="1400" u="sng">
                <a:latin typeface="Tahoma" panose="020B0604030504040204" pitchFamily="34" charset="0"/>
                <a:cs typeface="Tahoma" panose="020B0604030504040204" pitchFamily="34" charset="0"/>
              </a:rPr>
              <a:t>direta</a:t>
            </a:r>
            <a:r>
              <a:rPr lang="pt-BR" altLang="pt-BR" sz="1400">
                <a:latin typeface="Tahoma" panose="020B0604030504040204" pitchFamily="34" charset="0"/>
                <a:cs typeface="Tahoma" panose="020B0604030504040204" pitchFamily="34" charset="0"/>
              </a:rPr>
              <a:t>, ou então, </a:t>
            </a:r>
            <a:r>
              <a:rPr lang="pt-BR" altLang="pt-BR" sz="1400" u="sng">
                <a:latin typeface="Tahoma" panose="020B0604030504040204" pitchFamily="34" charset="0"/>
                <a:cs typeface="Tahoma" panose="020B0604030504040204" pitchFamily="34" charset="0"/>
              </a:rPr>
              <a:t>indireta, quando é feita por meio de outro dispositivo</a:t>
            </a:r>
            <a:r>
              <a:rPr lang="pt-BR" altLang="pt-BR" sz="1400">
                <a:latin typeface="Tahoma" panose="020B0604030504040204" pitchFamily="34" charset="0"/>
                <a:cs typeface="Tahoma" panose="020B0604030504040204" pitchFamily="34" charset="0"/>
              </a:rPr>
              <a:t>.</a:t>
            </a:r>
          </a:p>
          <a:p>
            <a:pPr algn="just" eaLnBrk="1" hangingPunct="1"/>
            <a:r>
              <a:rPr lang="pt-BR" altLang="pt-BR" sz="1400">
                <a:latin typeface="Tahoma" panose="020B0604030504040204" pitchFamily="34" charset="0"/>
                <a:cs typeface="Tahoma" panose="020B0604030504040204" pitchFamily="34" charset="0"/>
              </a:rPr>
              <a:t>	O sistema é dito </a:t>
            </a:r>
            <a:r>
              <a:rPr lang="pt-BR" altLang="pt-BR" sz="1400" u="sng">
                <a:latin typeface="Tahoma" panose="020B0604030504040204" pitchFamily="34" charset="0"/>
                <a:cs typeface="Tahoma" panose="020B0604030504040204" pitchFamily="34" charset="0"/>
              </a:rPr>
              <a:t>definitivo</a:t>
            </a:r>
            <a:r>
              <a:rPr lang="pt-BR" altLang="pt-BR" sz="1400">
                <a:latin typeface="Tahoma" panose="020B0604030504040204" pitchFamily="34" charset="0"/>
                <a:cs typeface="Tahoma" panose="020B0604030504040204" pitchFamily="34" charset="0"/>
              </a:rPr>
              <a:t> quando é fixado de forma permanente, e </a:t>
            </a:r>
            <a:r>
              <a:rPr lang="pt-BR" altLang="pt-BR" sz="1400" u="sng">
                <a:latin typeface="Tahoma" panose="020B0604030504040204" pitchFamily="34" charset="0"/>
                <a:cs typeface="Tahoma" panose="020B0604030504040204" pitchFamily="34" charset="0"/>
              </a:rPr>
              <a:t>temporário</a:t>
            </a:r>
            <a:r>
              <a:rPr lang="pt-BR" altLang="pt-BR" sz="1400">
                <a:latin typeface="Tahoma" panose="020B0604030504040204" pitchFamily="34" charset="0"/>
                <a:cs typeface="Tahoma" panose="020B0604030504040204" pitchFamily="34" charset="0"/>
              </a:rPr>
              <a:t> quando é colocado para ancoragens provisórias.</a:t>
            </a:r>
          </a:p>
          <a:p>
            <a:pPr algn="just" eaLnBrk="1" hangingPunct="1"/>
            <a:r>
              <a:rPr lang="pt-BR" altLang="pt-BR" sz="1000">
                <a:latin typeface="Tahoma" panose="020B0604030504040204" pitchFamily="34" charset="0"/>
                <a:cs typeface="Tahoma" panose="020B0604030504040204" pitchFamily="34" charset="0"/>
              </a:rPr>
              <a:t>	</a:t>
            </a:r>
          </a:p>
          <a:p>
            <a:pPr algn="just" eaLnBrk="1" hangingPunct="1"/>
            <a:r>
              <a:rPr lang="pt-BR" altLang="pt-BR" sz="1400">
                <a:solidFill>
                  <a:srgbClr val="FF6600"/>
                </a:solidFill>
                <a:latin typeface="Tahoma" panose="020B0604030504040204" pitchFamily="34" charset="0"/>
                <a:cs typeface="Tahoma" panose="020B0604030504040204" pitchFamily="34" charset="0"/>
              </a:rPr>
              <a:t>Riscos potenciais:</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ruptura</a:t>
            </a:r>
            <a:r>
              <a:rPr lang="pt-BR" altLang="pt-BR" sz="1400">
                <a:latin typeface="Tahoma" panose="020B0604030504040204" pitchFamily="34" charset="0"/>
                <a:cs typeface="Tahoma" panose="020B0604030504040204" pitchFamily="34" charset="0"/>
              </a:rPr>
              <a:t> por ter sido projetado incorretamente, perda natural da capacidade de carga etc.</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solidFill>
                  <a:srgbClr val="008000"/>
                </a:solidFill>
                <a:latin typeface="Tahoma" panose="020B0604030504040204" pitchFamily="34" charset="0"/>
                <a:cs typeface="Tahoma" panose="020B0604030504040204" pitchFamily="34" charset="0"/>
              </a:rPr>
              <a:t>Medidas de controle (não eliminam o risco):</a:t>
            </a:r>
            <a:r>
              <a:rPr lang="pt-BR" altLang="pt-BR" sz="1400">
                <a:latin typeface="Tahoma" panose="020B0604030504040204" pitchFamily="34" charset="0"/>
                <a:cs typeface="Tahoma" panose="020B0604030504040204" pitchFamily="34" charset="0"/>
              </a:rPr>
              <a:t> Por parte do empregador, ser </a:t>
            </a:r>
            <a:r>
              <a:rPr lang="pt-BR" altLang="pt-BR" sz="1400" u="sng">
                <a:latin typeface="Tahoma" panose="020B0604030504040204" pitchFamily="34" charset="0"/>
                <a:cs typeface="Tahoma" panose="020B0604030504040204" pitchFamily="34" charset="0"/>
              </a:rPr>
              <a:t>selecionado por profissional habilitado</a:t>
            </a:r>
            <a:r>
              <a:rPr lang="pt-BR" altLang="pt-BR" sz="1400">
                <a:latin typeface="Tahoma" panose="020B0604030504040204" pitchFamily="34" charset="0"/>
                <a:cs typeface="Tahoma" panose="020B0604030504040204" pitchFamily="34" charset="0"/>
              </a:rPr>
              <a:t>. Por parte dos empregado, </a:t>
            </a:r>
            <a:r>
              <a:rPr lang="pt-BR" altLang="pt-BR" sz="1400" u="sng">
                <a:latin typeface="Tahoma" panose="020B0604030504040204" pitchFamily="34" charset="0"/>
                <a:cs typeface="Tahoma" panose="020B0604030504040204" pitchFamily="34" charset="0"/>
              </a:rPr>
              <a:t>ser inspecionado</a:t>
            </a:r>
            <a:r>
              <a:rPr lang="pt-BR" altLang="pt-BR" sz="1400">
                <a:latin typeface="Tahoma" panose="020B0604030504040204" pitchFamily="34" charset="0"/>
                <a:cs typeface="Tahoma" panose="020B0604030504040204" pitchFamily="34" charset="0"/>
              </a:rPr>
              <a:t> quanto à integridade ante do uso.</a:t>
            </a:r>
          </a:p>
        </p:txBody>
      </p:sp>
      <p:pic>
        <p:nvPicPr>
          <p:cNvPr id="108548" name="Imagem 4"/>
          <p:cNvPicPr>
            <a:picLocks noChangeAspect="1"/>
          </p:cNvPicPr>
          <p:nvPr/>
        </p:nvPicPr>
        <p:blipFill>
          <a:blip r:embed="rId3">
            <a:extLst>
              <a:ext uri="{28A0092B-C50C-407E-A947-70E740481C1C}">
                <a14:useLocalDpi xmlns:a14="http://schemas.microsoft.com/office/drawing/2010/main" val="0"/>
              </a:ext>
            </a:extLst>
          </a:blip>
          <a:srcRect l="10410" t="4597" r="13911" b="16025"/>
          <a:stretch>
            <a:fillRect/>
          </a:stretch>
        </p:blipFill>
        <p:spPr bwMode="auto">
          <a:xfrm>
            <a:off x="7375525" y="1068388"/>
            <a:ext cx="316230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Imagem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725" y="4811713"/>
            <a:ext cx="31623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CaixaDeTexto 11"/>
          <p:cNvSpPr txBox="1">
            <a:spLocks noChangeArrowheads="1"/>
          </p:cNvSpPr>
          <p:nvPr/>
        </p:nvSpPr>
        <p:spPr bwMode="auto">
          <a:xfrm>
            <a:off x="8910638" y="2328863"/>
            <a:ext cx="15843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300" b="1">
                <a:solidFill>
                  <a:srgbClr val="FFFF00"/>
                </a:solidFill>
                <a:latin typeface="Tahoma" panose="020B0604030504040204" pitchFamily="34" charset="0"/>
                <a:cs typeface="Tahoma" panose="020B0604030504040204" pitchFamily="34" charset="0"/>
              </a:rPr>
              <a:t>conexão indireta</a:t>
            </a:r>
          </a:p>
          <a:p>
            <a:pPr algn="ctr" eaLnBrk="1" hangingPunct="1"/>
            <a:r>
              <a:rPr lang="pt-BR" altLang="pt-BR" sz="1300" b="1">
                <a:solidFill>
                  <a:srgbClr val="FFFF00"/>
                </a:solidFill>
                <a:latin typeface="Tahoma" panose="020B0604030504040204" pitchFamily="34" charset="0"/>
                <a:cs typeface="Tahoma" panose="020B0604030504040204" pitchFamily="34" charset="0"/>
              </a:rPr>
              <a:t>(EPI – corda)</a:t>
            </a:r>
          </a:p>
        </p:txBody>
      </p:sp>
      <p:sp>
        <p:nvSpPr>
          <p:cNvPr id="108551" name="CaixaDeTexto 18"/>
          <p:cNvSpPr txBox="1">
            <a:spLocks noChangeArrowheads="1"/>
          </p:cNvSpPr>
          <p:nvPr/>
        </p:nvSpPr>
        <p:spPr bwMode="auto">
          <a:xfrm>
            <a:off x="7426325" y="1428750"/>
            <a:ext cx="11144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300" b="1">
                <a:solidFill>
                  <a:srgbClr val="FFFF00"/>
                </a:solidFill>
                <a:latin typeface="Tahoma" panose="020B0604030504040204" pitchFamily="34" charset="0"/>
                <a:cs typeface="Tahoma" panose="020B0604030504040204" pitchFamily="34" charset="0"/>
              </a:rPr>
              <a:t>sistema</a:t>
            </a:r>
          </a:p>
          <a:p>
            <a:pPr algn="ctr" eaLnBrk="1" hangingPunct="1"/>
            <a:r>
              <a:rPr lang="pt-BR" altLang="pt-BR" sz="1300" b="1">
                <a:solidFill>
                  <a:srgbClr val="FFFF00"/>
                </a:solidFill>
                <a:latin typeface="Tahoma" panose="020B0604030504040204" pitchFamily="34" charset="0"/>
                <a:cs typeface="Tahoma" panose="020B0604030504040204" pitchFamily="34" charset="0"/>
              </a:rPr>
              <a:t>temporário</a:t>
            </a:r>
          </a:p>
        </p:txBody>
      </p:sp>
      <p:pic>
        <p:nvPicPr>
          <p:cNvPr id="108552" name="Imagem 14"/>
          <p:cNvPicPr>
            <a:picLocks noChangeAspect="1"/>
          </p:cNvPicPr>
          <p:nvPr/>
        </p:nvPicPr>
        <p:blipFill>
          <a:blip r:embed="rId5">
            <a:extLst>
              <a:ext uri="{28A0092B-C50C-407E-A947-70E740481C1C}">
                <a14:useLocalDpi xmlns:a14="http://schemas.microsoft.com/office/drawing/2010/main" val="0"/>
              </a:ext>
            </a:extLst>
          </a:blip>
          <a:srcRect l="25540" t="38737" r="21265" b="26674"/>
          <a:stretch>
            <a:fillRect/>
          </a:stretch>
        </p:blipFill>
        <p:spPr bwMode="auto">
          <a:xfrm>
            <a:off x="8045450" y="5153025"/>
            <a:ext cx="2465388"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tângulo 22"/>
          <p:cNvSpPr/>
          <p:nvPr/>
        </p:nvSpPr>
        <p:spPr>
          <a:xfrm>
            <a:off x="249238" y="4003675"/>
            <a:ext cx="10328275" cy="738188"/>
          </a:xfrm>
          <a:prstGeom prst="rect">
            <a:avLst/>
          </a:prstGeom>
        </p:spPr>
        <p:txBody>
          <a:bodyPr lIns="91428" tIns="45715" rIns="91428" bIns="45715">
            <a:spAutoFit/>
          </a:bodyPr>
          <a:lstStyle/>
          <a:p>
            <a:pPr algn="just" defTabSz="519048">
              <a:defRPr/>
            </a:pPr>
            <a:r>
              <a:rPr lang="pt-BR" sz="1400" dirty="0">
                <a:solidFill>
                  <a:srgbClr val="FF0000"/>
                </a:solidFill>
                <a:latin typeface="Tahoma" pitchFamily="34" charset="0"/>
                <a:ea typeface="Tahoma" pitchFamily="34" charset="0"/>
                <a:cs typeface="Tahoma" pitchFamily="34" charset="0"/>
              </a:rPr>
              <a:t>Condição impeditiva: </a:t>
            </a:r>
            <a:r>
              <a:rPr lang="pt-BR" sz="1400" dirty="0">
                <a:latin typeface="Tahoma" pitchFamily="34" charset="0"/>
                <a:ea typeface="Tahoma" pitchFamily="34" charset="0"/>
                <a:cs typeface="Tahoma" pitchFamily="34" charset="0"/>
              </a:rPr>
              <a:t>simulações feitas em 2.012 demonstraram que as ancoragens feitas nos suportes “V” de </a:t>
            </a:r>
            <a:r>
              <a:rPr lang="pt-BR" sz="1400" dirty="0">
                <a:effectLst>
                  <a:outerShdw blurRad="38100" dist="38100" dir="2700000" algn="tl">
                    <a:srgbClr val="000000">
                      <a:alpha val="43137"/>
                    </a:srgbClr>
                  </a:outerShdw>
                </a:effectLst>
                <a:latin typeface="Tahoma" pitchFamily="34" charset="0"/>
                <a:ea typeface="Tahoma" pitchFamily="34" charset="0"/>
                <a:cs typeface="Tahoma" pitchFamily="34" charset="0"/>
              </a:rPr>
              <a:t>algumas escadas de madeira</a:t>
            </a:r>
            <a:r>
              <a:rPr lang="pt-BR" sz="1400" dirty="0">
                <a:latin typeface="Tahoma" pitchFamily="34" charset="0"/>
                <a:ea typeface="Tahoma" pitchFamily="34" charset="0"/>
                <a:cs typeface="Tahoma" pitchFamily="34" charset="0"/>
              </a:rPr>
              <a:t> eram inadequadas, pois </a:t>
            </a:r>
            <a:r>
              <a:rPr lang="pt-BR" sz="1400" u="sng" dirty="0">
                <a:latin typeface="Tahoma" pitchFamily="34" charset="0"/>
                <a:ea typeface="Tahoma" pitchFamily="34" charset="0"/>
                <a:cs typeface="Tahoma" pitchFamily="34" charset="0"/>
              </a:rPr>
              <a:t>não suportariam os impactos</a:t>
            </a:r>
            <a:r>
              <a:rPr lang="pt-BR" sz="1400" dirty="0">
                <a:latin typeface="Tahoma" pitchFamily="34" charset="0"/>
                <a:ea typeface="Tahoma" pitchFamily="34" charset="0"/>
                <a:cs typeface="Tahoma" pitchFamily="34" charset="0"/>
              </a:rPr>
              <a:t> decorrentes da retenção de uma massa de 100Kg conectada a um trava-quedas.</a:t>
            </a:r>
          </a:p>
        </p:txBody>
      </p:sp>
      <p:sp>
        <p:nvSpPr>
          <p:cNvPr id="108554" name="Retângulo 23"/>
          <p:cNvSpPr>
            <a:spLocks noChangeArrowheads="1"/>
          </p:cNvSpPr>
          <p:nvPr/>
        </p:nvSpPr>
        <p:spPr bwMode="auto">
          <a:xfrm>
            <a:off x="3827463" y="5056188"/>
            <a:ext cx="4140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400"/>
              </a:lnSpc>
            </a:pPr>
            <a:r>
              <a:rPr lang="pt-BR" altLang="pt-BR" sz="1400">
                <a:solidFill>
                  <a:srgbClr val="008000"/>
                </a:solidFill>
                <a:latin typeface="Tahoma" panose="020B0604030504040204" pitchFamily="34" charset="0"/>
                <a:cs typeface="Tahoma" panose="020B0604030504040204" pitchFamily="34" charset="0"/>
              </a:rPr>
              <a:t>Alternativa sugerida:</a:t>
            </a:r>
            <a:r>
              <a:rPr lang="pt-BR" altLang="pt-BR" sz="1400">
                <a:solidFill>
                  <a:srgbClr val="FF0000"/>
                </a:solidFill>
                <a:latin typeface="Tahoma" panose="020B0604030504040204" pitchFamily="34" charset="0"/>
                <a:cs typeface="Tahoma" panose="020B0604030504040204" pitchFamily="34" charset="0"/>
              </a:rPr>
              <a:t> </a:t>
            </a:r>
            <a:r>
              <a:rPr lang="pt-BR" altLang="pt-BR" sz="1400">
                <a:latin typeface="Tahoma" panose="020B0604030504040204" pitchFamily="34" charset="0"/>
                <a:cs typeface="Tahoma" panose="020B0604030504040204" pitchFamily="34" charset="0"/>
              </a:rPr>
              <a:t>estabelecimento de ponto de ancoragem por meio de estropo, com a </a:t>
            </a:r>
            <a:r>
              <a:rPr lang="pt-BR" altLang="pt-BR" sz="1400" u="sng">
                <a:latin typeface="Tahoma" panose="020B0604030504040204" pitchFamily="34" charset="0"/>
                <a:cs typeface="Tahoma" panose="020B0604030504040204" pitchFamily="34" charset="0"/>
              </a:rPr>
              <a:t>linha de vida tracionada na lateral do degrau</a:t>
            </a:r>
            <a:r>
              <a:rPr lang="pt-BR" altLang="pt-BR" sz="1400">
                <a:latin typeface="Tahoma" panose="020B0604030504040204" pitchFamily="34" charset="0"/>
                <a:cs typeface="Tahoma" panose="020B0604030504040204" pitchFamily="34" charset="0"/>
              </a:rPr>
              <a:t>.</a:t>
            </a:r>
          </a:p>
          <a:p>
            <a:pPr algn="just" eaLnBrk="1" hangingPunct="1">
              <a:lnSpc>
                <a:spcPts val="2400"/>
              </a:lnSpc>
            </a:pPr>
            <a:r>
              <a:rPr lang="pt-BR" altLang="pt-BR" sz="1400">
                <a:latin typeface="Tahoma" panose="020B0604030504040204" pitchFamily="34" charset="0"/>
                <a:cs typeface="Tahoma" panose="020B0604030504040204" pitchFamily="34" charset="0"/>
              </a:rPr>
              <a:t>	A </a:t>
            </a:r>
            <a:r>
              <a:rPr lang="pt-BR" altLang="pt-BR" sz="1400" u="sng">
                <a:latin typeface="Tahoma" panose="020B0604030504040204" pitchFamily="34" charset="0"/>
                <a:cs typeface="Tahoma" panose="020B0604030504040204" pitchFamily="34" charset="0"/>
              </a:rPr>
              <a:t>região das “espigas”</a:t>
            </a:r>
            <a:r>
              <a:rPr lang="pt-BR" altLang="pt-BR" sz="1400">
                <a:latin typeface="Tahoma" panose="020B0604030504040204" pitchFamily="34" charset="0"/>
                <a:cs typeface="Tahoma" panose="020B0604030504040204" pitchFamily="34" charset="0"/>
              </a:rPr>
              <a:t> (partes dos degraus que se encaixam e apoiam nos montantes das escadas) se mostraram muito mais resistentes que os </a:t>
            </a:r>
            <a:r>
              <a:rPr lang="pt-BR" altLang="pt-BR" sz="1400" u="sng">
                <a:latin typeface="Tahoma" panose="020B0604030504040204" pitchFamily="34" charset="0"/>
                <a:cs typeface="Tahoma" panose="020B0604030504040204" pitchFamily="34" charset="0"/>
              </a:rPr>
              <a:t>pontos centrais dos suportes “V”</a:t>
            </a:r>
            <a:r>
              <a:rPr lang="pt-BR" altLang="pt-BR" sz="1400">
                <a:latin typeface="Tahoma" panose="020B0604030504040204" pitchFamily="34" charset="0"/>
                <a:cs typeface="Tahoma" panose="020B0604030504040204" pitchFamily="34" charset="0"/>
              </a:rPr>
              <a:t>.</a:t>
            </a:r>
          </a:p>
        </p:txBody>
      </p:sp>
      <p:sp>
        <p:nvSpPr>
          <p:cNvPr id="108555" name="Line 10"/>
          <p:cNvSpPr>
            <a:spLocks noChangeShapeType="1"/>
          </p:cNvSpPr>
          <p:nvPr/>
        </p:nvSpPr>
        <p:spPr bwMode="auto">
          <a:xfrm flipH="1">
            <a:off x="2355850" y="4494213"/>
            <a:ext cx="1131888" cy="129063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8556" name="Line 10"/>
          <p:cNvSpPr>
            <a:spLocks noChangeShapeType="1"/>
          </p:cNvSpPr>
          <p:nvPr/>
        </p:nvSpPr>
        <p:spPr bwMode="auto">
          <a:xfrm flipV="1">
            <a:off x="6835775" y="5672138"/>
            <a:ext cx="2811463" cy="22066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8557" name="Line 10"/>
          <p:cNvSpPr>
            <a:spLocks noChangeShapeType="1"/>
          </p:cNvSpPr>
          <p:nvPr/>
        </p:nvSpPr>
        <p:spPr bwMode="auto">
          <a:xfrm>
            <a:off x="5980113" y="6254750"/>
            <a:ext cx="2451100" cy="7159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8558" name="CaixaDeTexto 1">
            <a:hlinkClick r:id="rId6" action="ppaction://hlinkfile"/>
          </p:cNvPr>
          <p:cNvSpPr txBox="1">
            <a:spLocks noChangeArrowheads="1"/>
          </p:cNvSpPr>
          <p:nvPr/>
        </p:nvSpPr>
        <p:spPr bwMode="auto">
          <a:xfrm>
            <a:off x="3738563" y="4686300"/>
            <a:ext cx="1103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VD-09 fb</a:t>
            </a:r>
          </a:p>
        </p:txBody>
      </p:sp>
      <p:sp>
        <p:nvSpPr>
          <p:cNvPr id="108559" name="CaixaDeTexto 2">
            <a:hlinkClick r:id="rId7" action="ppaction://hlinkfile"/>
          </p:cNvPr>
          <p:cNvSpPr txBox="1">
            <a:spLocks noChangeArrowheads="1"/>
          </p:cNvSpPr>
          <p:nvPr/>
        </p:nvSpPr>
        <p:spPr bwMode="auto">
          <a:xfrm>
            <a:off x="4859338" y="4686300"/>
            <a:ext cx="112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10-1 deg</a:t>
            </a:r>
          </a:p>
        </p:txBody>
      </p:sp>
      <p:sp>
        <p:nvSpPr>
          <p:cNvPr id="108560" name="CaixaDeTexto 3">
            <a:hlinkClick r:id="rId8" action="ppaction://hlinkfile"/>
          </p:cNvPr>
          <p:cNvSpPr txBox="1">
            <a:spLocks noChangeArrowheads="1"/>
          </p:cNvSpPr>
          <p:nvPr/>
        </p:nvSpPr>
        <p:spPr bwMode="auto">
          <a:xfrm>
            <a:off x="7194550" y="4713288"/>
            <a:ext cx="93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11-sp v</a:t>
            </a:r>
          </a:p>
        </p:txBody>
      </p:sp>
      <p:sp>
        <p:nvSpPr>
          <p:cNvPr id="108561" name="CaixaDeTexto 4">
            <a:hlinkClick r:id="rId9" action="ppaction://hlinkfile"/>
          </p:cNvPr>
          <p:cNvSpPr txBox="1">
            <a:spLocks noChangeArrowheads="1"/>
          </p:cNvSpPr>
          <p:nvPr/>
        </p:nvSpPr>
        <p:spPr bwMode="auto">
          <a:xfrm>
            <a:off x="5962650" y="4686300"/>
            <a:ext cx="1217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12- 2 deg</a:t>
            </a:r>
          </a:p>
        </p:txBody>
      </p:sp>
      <p:sp>
        <p:nvSpPr>
          <p:cNvPr id="108562" name="CaixaDeTexto 5">
            <a:hlinkClick r:id="rId10" action="ppaction://hlinkfile"/>
          </p:cNvPr>
          <p:cNvSpPr txBox="1">
            <a:spLocks noChangeArrowheads="1"/>
          </p:cNvSpPr>
          <p:nvPr/>
        </p:nvSpPr>
        <p:spPr bwMode="auto">
          <a:xfrm>
            <a:off x="8240713" y="4656138"/>
            <a:ext cx="170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13-deg/mont</a:t>
            </a:r>
          </a:p>
        </p:txBody>
      </p:sp>
      <p:sp>
        <p:nvSpPr>
          <p:cNvPr id="108563" name="CaixaDeTexto 1">
            <a:hlinkClick r:id="rId11" action="ppaction://hlinkpres?slideindex=1&amp;slidetitle="/>
          </p:cNvPr>
          <p:cNvSpPr txBox="1">
            <a:spLocks noChangeArrowheads="1"/>
          </p:cNvSpPr>
          <p:nvPr/>
        </p:nvSpPr>
        <p:spPr bwMode="auto">
          <a:xfrm>
            <a:off x="7426325" y="3690938"/>
            <a:ext cx="104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VD-17</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Retângulo 1"/>
          <p:cNvSpPr>
            <a:spLocks noChangeArrowheads="1"/>
          </p:cNvSpPr>
          <p:nvPr/>
        </p:nvSpPr>
        <p:spPr bwMode="auto">
          <a:xfrm>
            <a:off x="214313" y="180975"/>
            <a:ext cx="795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a:t>NORMA REGULAMENTADORA n.º 35 - TRABALHOS EM ALTURA</a:t>
            </a:r>
            <a:endParaRPr lang="pt-BR" altLang="pt-BR"/>
          </a:p>
        </p:txBody>
      </p:sp>
      <p:sp>
        <p:nvSpPr>
          <p:cNvPr id="27651" name="Retângulo 2"/>
          <p:cNvSpPr>
            <a:spLocks noChangeArrowheads="1"/>
          </p:cNvSpPr>
          <p:nvPr/>
        </p:nvSpPr>
        <p:spPr bwMode="auto">
          <a:xfrm>
            <a:off x="7938" y="2251075"/>
            <a:ext cx="10680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   A elaboração de instrumentos para divulgação da Norma, como atividade da CNTT NR35, foi</a:t>
            </a:r>
          </a:p>
          <a:p>
            <a:pPr eaLnBrk="1" hangingPunct="1"/>
            <a:r>
              <a:rPr lang="pt-BR" altLang="pt-BR"/>
              <a:t>antecipada pelo GTT, como comissão criadora da NR, pela consolidação das discussões realizadas no âmbito do Grupo num instrumento de esclarecimento, orientação e elucidação de dúvidas, que consiste no presente manual.</a:t>
            </a:r>
          </a:p>
          <a:p>
            <a:pPr eaLnBrk="1" hangingPunct="1"/>
            <a:endParaRPr lang="pt-BR" altLang="pt-BR"/>
          </a:p>
          <a:p>
            <a:pPr eaLnBrk="1" hangingPunct="1"/>
            <a:r>
              <a:rPr lang="pt-BR" altLang="pt-BR"/>
              <a:t>Este manual é uma ferramenta dinâmica, que, no momento inicial, consolida muitas das informações presentes nas sugestões encaminhadas pela sociedade na consulta pública bem como o entendimento das questões pelo GTT, abordando nas revisões posteriores o entendimento da CNTT a respeito dos dispositivos presentes na NR- 35. Como instrumento interpretativo, procura auxiliar a interpretação desta NR esclarecendo seus conceitos e os aspectos de seus enunciados e, ainda, melhorar a percepção e o entendimento, da gestão e das boas técnicas de segurança nos trabalhos em altura, visando garantir a manutenção de ambientes de trabalho seguros e saudáveis.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Riscos Potenciais x Medidas de Controle</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109571" name="Retângulo 6"/>
          <p:cNvSpPr>
            <a:spLocks noChangeArrowheads="1"/>
          </p:cNvSpPr>
          <p:nvPr/>
        </p:nvSpPr>
        <p:spPr bwMode="auto">
          <a:xfrm>
            <a:off x="249238" y="966788"/>
            <a:ext cx="1028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Riscos adicionais:</a:t>
            </a:r>
            <a:r>
              <a:rPr lang="pt-BR" altLang="pt-BR" sz="1400">
                <a:latin typeface="Tahoma" panose="020B0604030504040204" pitchFamily="34" charset="0"/>
                <a:cs typeface="Tahoma" panose="020B0604030504040204" pitchFamily="34" charset="0"/>
              </a:rPr>
              <a:t> além dos riscos de queda intrínsecos ao trabalho em altura, o processo ou os meios utilizados na atividade podem se configurar em </a:t>
            </a:r>
            <a:r>
              <a:rPr lang="pt-BR" altLang="pt-BR" sz="1400" u="sng">
                <a:latin typeface="Tahoma" panose="020B0604030504040204" pitchFamily="34" charset="0"/>
                <a:cs typeface="Tahoma" panose="020B0604030504040204" pitchFamily="34" charset="0"/>
              </a:rPr>
              <a:t>outras condições de risco</a:t>
            </a:r>
            <a:r>
              <a:rPr lang="pt-BR" altLang="pt-BR" sz="1400">
                <a:latin typeface="Tahoma" panose="020B0604030504040204" pitchFamily="34" charset="0"/>
                <a:cs typeface="Tahoma" panose="020B0604030504040204" pitchFamily="34" charset="0"/>
              </a:rPr>
              <a:t> que não podem ser desprezadas.</a:t>
            </a:r>
          </a:p>
        </p:txBody>
      </p:sp>
      <p:pic>
        <p:nvPicPr>
          <p:cNvPr id="109572"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2675" y="1811338"/>
            <a:ext cx="3103563"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Retângulo 6"/>
          <p:cNvSpPr>
            <a:spLocks noChangeArrowheads="1"/>
          </p:cNvSpPr>
          <p:nvPr/>
        </p:nvSpPr>
        <p:spPr bwMode="auto">
          <a:xfrm>
            <a:off x="249238" y="1682750"/>
            <a:ext cx="70310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solidFill>
                  <a:srgbClr val="0000FF"/>
                </a:solidFill>
                <a:latin typeface="Tahoma" panose="020B0604030504040204" pitchFamily="34" charset="0"/>
              </a:rPr>
              <a:t>CPFL Piratininga – </a:t>
            </a:r>
            <a:r>
              <a:rPr lang="pt-BR" altLang="pt-BR" sz="1400" b="1">
                <a:solidFill>
                  <a:srgbClr val="FF0000"/>
                </a:solidFill>
                <a:latin typeface="Tahoma" panose="020B0604030504040204" pitchFamily="34" charset="0"/>
              </a:rPr>
              <a:t>Acidente por </a:t>
            </a:r>
            <a:r>
              <a:rPr lang="pt-BR" altLang="pt-BR" sz="1400" b="1" u="sng">
                <a:solidFill>
                  <a:srgbClr val="FF0000"/>
                </a:solidFill>
                <a:latin typeface="Tahoma" panose="020B0604030504040204" pitchFamily="34" charset="0"/>
              </a:rPr>
              <a:t>Tombamento de Cesta Aérea</a:t>
            </a:r>
          </a:p>
          <a:p>
            <a:pPr algn="just" eaLnBrk="1" hangingPunct="1"/>
            <a:endParaRPr lang="pt-BR" altLang="pt-BR" sz="500" b="1">
              <a:latin typeface="Tahoma" panose="020B0604030504040204" pitchFamily="34" charset="0"/>
            </a:endParaRPr>
          </a:p>
          <a:p>
            <a:pPr algn="just" eaLnBrk="1" hangingPunct="1"/>
            <a:r>
              <a:rPr lang="pt-BR" altLang="pt-BR" sz="1400" b="1">
                <a:latin typeface="Tahoma" panose="020B0604030504040204" pitchFamily="34" charset="0"/>
              </a:rPr>
              <a:t>Quadro: </a:t>
            </a:r>
            <a:r>
              <a:rPr lang="pt-BR" altLang="pt-BR" sz="1400">
                <a:latin typeface="Tahoma" panose="020B0604030504040204" pitchFamily="34" charset="0"/>
              </a:rPr>
              <a:t>próprio				</a:t>
            </a:r>
            <a:r>
              <a:rPr lang="pt-BR" altLang="pt-BR" sz="1400" b="1">
                <a:latin typeface="Tahoma" panose="020B0604030504040204" pitchFamily="34" charset="0"/>
              </a:rPr>
              <a:t>Atividade: </a:t>
            </a:r>
            <a:r>
              <a:rPr lang="pt-BR" altLang="pt-BR" sz="1400">
                <a:latin typeface="Tahoma" panose="020B0604030504040204" pitchFamily="34" charset="0"/>
              </a:rPr>
              <a:t>manutenção de iluminação</a:t>
            </a:r>
          </a:p>
          <a:p>
            <a:pPr algn="just" eaLnBrk="1" hangingPunct="1"/>
            <a:endParaRPr lang="pt-BR" altLang="pt-BR" sz="500" b="1">
              <a:latin typeface="Tahoma" panose="020B0604030504040204" pitchFamily="34" charset="0"/>
            </a:endParaRPr>
          </a:p>
          <a:p>
            <a:pPr algn="just" eaLnBrk="1" hangingPunct="1"/>
            <a:r>
              <a:rPr lang="pt-BR" altLang="pt-BR" sz="1400" b="1">
                <a:latin typeface="Tahoma" panose="020B0604030504040204" pitchFamily="34" charset="0"/>
              </a:rPr>
              <a:t>Município:</a:t>
            </a:r>
            <a:r>
              <a:rPr lang="pt-BR" altLang="pt-BR" sz="1400">
                <a:latin typeface="Tahoma" panose="020B0604030504040204" pitchFamily="34" charset="0"/>
              </a:rPr>
              <a:t> Campo Limpo Paulista       </a:t>
            </a:r>
            <a:r>
              <a:rPr lang="pt-BR" altLang="pt-BR" sz="1400" b="1">
                <a:latin typeface="Tahoma" panose="020B0604030504040204" pitchFamily="34" charset="0"/>
              </a:rPr>
              <a:t>Data:</a:t>
            </a:r>
            <a:r>
              <a:rPr lang="pt-BR" altLang="pt-BR" sz="1400">
                <a:latin typeface="Tahoma" panose="020B0604030504040204" pitchFamily="34" charset="0"/>
              </a:rPr>
              <a:t> 21/05/2009                      </a:t>
            </a:r>
            <a:r>
              <a:rPr lang="pt-BR" altLang="pt-BR" sz="1400" b="1">
                <a:latin typeface="Tahoma" panose="020B0604030504040204" pitchFamily="34" charset="0"/>
              </a:rPr>
              <a:t>Hora:</a:t>
            </a:r>
            <a:r>
              <a:rPr lang="pt-BR" altLang="pt-BR" sz="1400">
                <a:latin typeface="Tahoma" panose="020B0604030504040204" pitchFamily="34" charset="0"/>
              </a:rPr>
              <a:t> 00:40</a:t>
            </a:r>
            <a:endParaRPr lang="pt-BR" altLang="pt-BR" sz="1400">
              <a:solidFill>
                <a:srgbClr val="FF0000"/>
              </a:solidFill>
              <a:latin typeface="Tahoma" panose="020B0604030504040204" pitchFamily="34" charset="0"/>
            </a:endParaRPr>
          </a:p>
          <a:p>
            <a:pPr algn="just" eaLnBrk="1" hangingPunct="1"/>
            <a:endParaRPr lang="pt-BR" altLang="pt-BR" sz="1000">
              <a:latin typeface="Tahoma" panose="020B0604030504040204" pitchFamily="34" charset="0"/>
            </a:endParaRPr>
          </a:p>
          <a:p>
            <a:pPr algn="just" eaLnBrk="1" hangingPunct="1"/>
            <a:r>
              <a:rPr lang="pt-BR" altLang="pt-BR" sz="1400" b="1">
                <a:latin typeface="Tahoma" panose="020B0604030504040204" pitchFamily="34" charset="0"/>
              </a:rPr>
              <a:t>Descrição:</a:t>
            </a:r>
            <a:r>
              <a:rPr lang="pt-BR" altLang="pt-BR" sz="1400">
                <a:latin typeface="Tahoma" panose="020B0604030504040204" pitchFamily="34" charset="0"/>
              </a:rPr>
              <a:t> o Sr. Ambrósio executava reparo na iluminação com auxílio de </a:t>
            </a:r>
            <a:r>
              <a:rPr lang="pt-BR" altLang="pt-BR" sz="1400" u="sng">
                <a:latin typeface="Tahoma" panose="020B0604030504040204" pitchFamily="34" charset="0"/>
              </a:rPr>
              <a:t>cesta aérea</a:t>
            </a:r>
            <a:r>
              <a:rPr lang="pt-BR" altLang="pt-BR" sz="1400">
                <a:latin typeface="Tahoma" panose="020B0604030504040204" pitchFamily="34" charset="0"/>
              </a:rPr>
              <a:t> numa rua com </a:t>
            </a:r>
            <a:r>
              <a:rPr lang="pt-BR" altLang="pt-BR" sz="1400" u="sng">
                <a:latin typeface="Tahoma" panose="020B0604030504040204" pitchFamily="34" charset="0"/>
              </a:rPr>
              <a:t>declive acentuado</a:t>
            </a:r>
            <a:r>
              <a:rPr lang="pt-BR" altLang="pt-BR" sz="1400">
                <a:latin typeface="Tahoma" panose="020B0604030504040204" pitchFamily="34" charset="0"/>
              </a:rPr>
              <a:t>, sendo que apenas </a:t>
            </a:r>
            <a:r>
              <a:rPr lang="pt-BR" altLang="pt-BR" sz="1400" u="sng">
                <a:latin typeface="Tahoma" panose="020B0604030504040204" pitchFamily="34" charset="0"/>
              </a:rPr>
              <a:t>uma das rodas estava calçada</a:t>
            </a:r>
            <a:r>
              <a:rPr lang="pt-BR" altLang="pt-BR" sz="1400">
                <a:latin typeface="Tahoma" panose="020B0604030504040204" pitchFamily="34" charset="0"/>
              </a:rPr>
              <a:t>.</a:t>
            </a:r>
          </a:p>
          <a:p>
            <a:pPr algn="just" eaLnBrk="1" hangingPunct="1"/>
            <a:r>
              <a:rPr lang="pt-BR" altLang="pt-BR" sz="1400">
                <a:latin typeface="Tahoma" panose="020B0604030504040204" pitchFamily="34" charset="0"/>
              </a:rPr>
              <a:t>	Terminado o serviço o Sr. Silvio </a:t>
            </a:r>
            <a:r>
              <a:rPr lang="pt-BR" altLang="pt-BR" sz="1400" u="sng">
                <a:latin typeface="Tahoma" panose="020B0604030504040204" pitchFamily="34" charset="0"/>
              </a:rPr>
              <a:t>recolheu as sapatas com seu colega ainda na cesta</a:t>
            </a:r>
            <a:r>
              <a:rPr lang="pt-BR" altLang="pt-BR" sz="1400">
                <a:latin typeface="Tahoma" panose="020B0604030504040204" pitchFamily="34" charset="0"/>
              </a:rPr>
              <a:t>, foi quando o cabo dos freios se rompeu o veículo se movimentou até </a:t>
            </a:r>
            <a:r>
              <a:rPr lang="pt-BR" altLang="pt-BR" sz="1400" u="sng">
                <a:latin typeface="Tahoma" panose="020B0604030504040204" pitchFamily="34" charset="0"/>
              </a:rPr>
              <a:t>tombar</a:t>
            </a:r>
            <a:r>
              <a:rPr lang="pt-BR" altLang="pt-BR" sz="1400">
                <a:latin typeface="Tahoma" panose="020B0604030504040204" pitchFamily="34" charset="0"/>
              </a:rPr>
              <a:t>. Com o impacto o Sr. Ambrósio sofreu um trauma na região da costela.</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solidFill>
                  <a:srgbClr val="008000"/>
                </a:solidFill>
                <a:latin typeface="Tahoma" panose="020B0604030504040204" pitchFamily="34" charset="0"/>
              </a:rPr>
              <a:t>Medida de controle (não elimina o risco):</a:t>
            </a:r>
            <a:r>
              <a:rPr lang="pt-BR" altLang="pt-BR" sz="1400">
                <a:latin typeface="Tahoma" panose="020B0604030504040204" pitchFamily="34" charset="0"/>
              </a:rPr>
              <a:t> </a:t>
            </a:r>
            <a:r>
              <a:rPr lang="pt-BR" altLang="pt-BR" sz="1400" u="sng">
                <a:latin typeface="Tahoma" panose="020B0604030504040204" pitchFamily="34" charset="0"/>
              </a:rPr>
              <a:t>calçar ambas as rodas</a:t>
            </a:r>
            <a:r>
              <a:rPr lang="pt-BR" altLang="pt-BR" sz="1400">
                <a:latin typeface="Tahoma" panose="020B0604030504040204" pitchFamily="34" charset="0"/>
              </a:rPr>
              <a:t> do veículo em vias com </a:t>
            </a:r>
            <a:r>
              <a:rPr lang="pt-BR" altLang="pt-BR" sz="1400" u="sng">
                <a:latin typeface="Tahoma" panose="020B0604030504040204" pitchFamily="34" charset="0"/>
              </a:rPr>
              <a:t>declive acentuado</a:t>
            </a:r>
            <a:r>
              <a:rPr lang="pt-BR" altLang="pt-BR" sz="1400">
                <a:latin typeface="Tahoma" panose="020B0604030504040204" pitchFamily="34" charset="0"/>
              </a:rPr>
              <a:t>.</a:t>
            </a:r>
          </a:p>
        </p:txBody>
      </p:sp>
      <p:sp>
        <p:nvSpPr>
          <p:cNvPr id="109574" name="Retângulo 3"/>
          <p:cNvSpPr>
            <a:spLocks noChangeArrowheads="1"/>
          </p:cNvSpPr>
          <p:nvPr/>
        </p:nvSpPr>
        <p:spPr bwMode="auto">
          <a:xfrm>
            <a:off x="3543300" y="4787900"/>
            <a:ext cx="69929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400" b="1">
                <a:solidFill>
                  <a:srgbClr val="0000FF"/>
                </a:solidFill>
                <a:latin typeface="Tahoma" panose="020B0604030504040204" pitchFamily="34" charset="0"/>
              </a:rPr>
              <a:t>CPFL Paulista – </a:t>
            </a:r>
            <a:r>
              <a:rPr lang="pt-BR" altLang="pt-BR" sz="1400" b="1">
                <a:solidFill>
                  <a:srgbClr val="FF0000"/>
                </a:solidFill>
                <a:latin typeface="Tahoma" panose="020B0604030504040204" pitchFamily="34" charset="0"/>
              </a:rPr>
              <a:t>Acidente por </a:t>
            </a:r>
            <a:r>
              <a:rPr lang="pt-BR" altLang="pt-BR" sz="1400" b="1" u="sng">
                <a:solidFill>
                  <a:srgbClr val="FF0000"/>
                </a:solidFill>
                <a:latin typeface="Tahoma" panose="020B0604030504040204" pitchFamily="34" charset="0"/>
              </a:rPr>
              <a:t>Queda de Altura</a:t>
            </a:r>
          </a:p>
          <a:p>
            <a:pPr eaLnBrk="1" hangingPunct="1"/>
            <a:endParaRPr lang="pt-BR" altLang="pt-BR" sz="500" b="1">
              <a:latin typeface="Tahoma" panose="020B0604030504040204" pitchFamily="34" charset="0"/>
            </a:endParaRPr>
          </a:p>
          <a:p>
            <a:pPr eaLnBrk="1" hangingPunct="1"/>
            <a:r>
              <a:rPr lang="pt-BR" altLang="pt-BR" sz="1400" b="1">
                <a:latin typeface="Tahoma" panose="020B0604030504040204" pitchFamily="34" charset="0"/>
              </a:rPr>
              <a:t>Quadro:</a:t>
            </a:r>
            <a:r>
              <a:rPr lang="pt-BR" altLang="pt-BR" sz="1400">
                <a:latin typeface="Tahoma" panose="020B0604030504040204" pitchFamily="34" charset="0"/>
              </a:rPr>
              <a:t> próprio			</a:t>
            </a:r>
            <a:r>
              <a:rPr lang="pt-BR" altLang="pt-BR" sz="1400" b="1">
                <a:latin typeface="Tahoma" panose="020B0604030504040204" pitchFamily="34" charset="0"/>
              </a:rPr>
              <a:t>Atividade: </a:t>
            </a:r>
            <a:r>
              <a:rPr lang="pt-BR" altLang="pt-BR" sz="1400">
                <a:latin typeface="Tahoma" panose="020B0604030504040204" pitchFamily="34" charset="0"/>
              </a:rPr>
              <a:t>manutenção de iluminação</a:t>
            </a:r>
          </a:p>
          <a:p>
            <a:pPr eaLnBrk="1" hangingPunct="1"/>
            <a:endParaRPr lang="pt-BR" altLang="pt-BR" sz="500" b="1" u="sng">
              <a:solidFill>
                <a:srgbClr val="FF0000"/>
              </a:solidFill>
              <a:latin typeface="Tahoma" panose="020B0604030504040204" pitchFamily="34" charset="0"/>
            </a:endParaRPr>
          </a:p>
          <a:p>
            <a:pPr eaLnBrk="1" hangingPunct="1"/>
            <a:r>
              <a:rPr lang="pt-BR" altLang="pt-BR" sz="1400" b="1">
                <a:latin typeface="Tahoma" panose="020B0604030504040204" pitchFamily="34" charset="0"/>
              </a:rPr>
              <a:t>Município:</a:t>
            </a:r>
            <a:r>
              <a:rPr lang="pt-BR" altLang="pt-BR" sz="1400">
                <a:latin typeface="Tahoma" panose="020B0604030504040204" pitchFamily="34" charset="0"/>
              </a:rPr>
              <a:t> Batatais		</a:t>
            </a:r>
            <a:r>
              <a:rPr lang="pt-BR" altLang="pt-BR" sz="1400" b="1">
                <a:latin typeface="Tahoma" panose="020B0604030504040204" pitchFamily="34" charset="0"/>
              </a:rPr>
              <a:t>Data:</a:t>
            </a:r>
            <a:r>
              <a:rPr lang="pt-BR" altLang="pt-BR" sz="1400">
                <a:latin typeface="Tahoma" panose="020B0604030504040204" pitchFamily="34" charset="0"/>
              </a:rPr>
              <a:t> 09/06/2011				 </a:t>
            </a:r>
            <a:r>
              <a:rPr lang="pt-BR" altLang="pt-BR" sz="1400" b="1">
                <a:latin typeface="Tahoma" panose="020B0604030504040204" pitchFamily="34" charset="0"/>
              </a:rPr>
              <a:t>Hora:</a:t>
            </a:r>
            <a:r>
              <a:rPr lang="pt-BR" altLang="pt-BR" sz="1400">
                <a:latin typeface="Tahoma" panose="020B0604030504040204" pitchFamily="34" charset="0"/>
              </a:rPr>
              <a:t> 18:00</a:t>
            </a:r>
            <a:endParaRPr lang="pt-BR" altLang="pt-BR" sz="1400">
              <a:solidFill>
                <a:srgbClr val="FF0000"/>
              </a:solidFill>
              <a:latin typeface="Tahoma" panose="020B0604030504040204" pitchFamily="34" charset="0"/>
            </a:endParaRPr>
          </a:p>
          <a:p>
            <a:pPr algn="just" eaLnBrk="1" hangingPunct="1"/>
            <a:endParaRPr lang="pt-BR" altLang="pt-BR" sz="1000">
              <a:latin typeface="Tahoma" panose="020B0604030504040204" pitchFamily="34" charset="0"/>
            </a:endParaRPr>
          </a:p>
          <a:p>
            <a:pPr algn="just" eaLnBrk="1" hangingPunct="1"/>
            <a:r>
              <a:rPr lang="pt-BR" altLang="pt-BR" sz="1400" b="1">
                <a:latin typeface="Tahoma" panose="020B0604030504040204" pitchFamily="34" charset="0"/>
              </a:rPr>
              <a:t>Descrição:</a:t>
            </a:r>
            <a:r>
              <a:rPr lang="pt-BR" altLang="pt-BR" sz="1400">
                <a:latin typeface="Tahoma" panose="020B0604030504040204" pitchFamily="34" charset="0"/>
              </a:rPr>
              <a:t> após o preenchimento da APR simplificada, o eletricista escalou a escada até o ponto de trabalho, onde sofreu </a:t>
            </a:r>
            <a:r>
              <a:rPr lang="pt-BR" altLang="pt-BR" sz="1400" u="sng">
                <a:latin typeface="Tahoma" panose="020B0604030504040204" pitchFamily="34" charset="0"/>
              </a:rPr>
              <a:t>choque elétrico no braço de iluminação</a:t>
            </a:r>
            <a:r>
              <a:rPr lang="pt-BR" altLang="pt-BR" sz="1400">
                <a:latin typeface="Tahoma" panose="020B0604030504040204" pitchFamily="34" charset="0"/>
              </a:rPr>
              <a:t> ao passar o talabarte de posicionamento.</a:t>
            </a:r>
          </a:p>
          <a:p>
            <a:pPr algn="just" eaLnBrk="1" hangingPunct="1"/>
            <a:r>
              <a:rPr lang="pt-BR" altLang="pt-BR" sz="1400">
                <a:latin typeface="Tahoma" panose="020B0604030504040204" pitchFamily="34" charset="0"/>
              </a:rPr>
              <a:t>	O acidentado se desequilibrou e sofreu ruptura dos músculos do ombro direito ao tentar segurar na estrutura, porém ficou </a:t>
            </a:r>
            <a:r>
              <a:rPr lang="pt-BR" altLang="pt-BR" sz="1400" u="sng">
                <a:latin typeface="Tahoma" panose="020B0604030504040204" pitchFamily="34" charset="0"/>
              </a:rPr>
              <a:t>preso pela linha da vida</a:t>
            </a:r>
            <a:r>
              <a:rPr lang="pt-BR" altLang="pt-BR" sz="1400">
                <a:latin typeface="Tahoma" panose="020B0604030504040204" pitchFamily="34" charset="0"/>
              </a:rPr>
              <a:t>.</a:t>
            </a:r>
          </a:p>
          <a:p>
            <a:pPr algn="just" eaLnBrk="1" hangingPunct="1"/>
            <a:endParaRPr lang="pt-BR" altLang="pt-BR" sz="1000">
              <a:latin typeface="Tahoma" panose="020B0604030504040204" pitchFamily="34" charset="0"/>
            </a:endParaRPr>
          </a:p>
          <a:p>
            <a:pPr algn="just" eaLnBrk="1" hangingPunct="1"/>
            <a:r>
              <a:rPr lang="pt-BR" altLang="pt-BR" sz="1400">
                <a:solidFill>
                  <a:srgbClr val="008000"/>
                </a:solidFill>
                <a:latin typeface="Tahoma" panose="020B0604030504040204" pitchFamily="34" charset="0"/>
              </a:rPr>
              <a:t>Medida de controle (não elimina o risco):</a:t>
            </a:r>
            <a:r>
              <a:rPr lang="pt-BR" altLang="pt-BR" sz="1400">
                <a:latin typeface="Tahoma" panose="020B0604030504040204" pitchFamily="34" charset="0"/>
              </a:rPr>
              <a:t> instalar </a:t>
            </a:r>
            <a:r>
              <a:rPr lang="pt-BR" altLang="pt-BR" sz="1400" u="sng">
                <a:latin typeface="Tahoma" panose="020B0604030504040204" pitchFamily="34" charset="0"/>
              </a:rPr>
              <a:t>cobertura isolante</a:t>
            </a:r>
            <a:r>
              <a:rPr lang="pt-BR" altLang="pt-BR" sz="1400">
                <a:latin typeface="Tahoma" panose="020B0604030504040204" pitchFamily="34" charset="0"/>
              </a:rPr>
              <a:t> no braço de iluminação quando a atividade for executada ao seu lado.</a:t>
            </a:r>
          </a:p>
        </p:txBody>
      </p:sp>
      <p:pic>
        <p:nvPicPr>
          <p:cNvPr id="109575"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725" y="4873625"/>
            <a:ext cx="3103563"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CaixaDeTexto 11"/>
          <p:cNvSpPr txBox="1">
            <a:spLocks noChangeArrowheads="1"/>
          </p:cNvSpPr>
          <p:nvPr/>
        </p:nvSpPr>
        <p:spPr bwMode="auto">
          <a:xfrm>
            <a:off x="7475538" y="3629025"/>
            <a:ext cx="21796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300" b="1">
                <a:solidFill>
                  <a:srgbClr val="FFFF00"/>
                </a:solidFill>
                <a:latin typeface="Tahoma" panose="020B0604030504040204" pitchFamily="34" charset="0"/>
                <a:cs typeface="Tahoma" panose="020B0604030504040204" pitchFamily="34" charset="0"/>
              </a:rPr>
              <a:t>atividade em altura</a:t>
            </a:r>
          </a:p>
          <a:p>
            <a:pPr algn="ctr" eaLnBrk="1" hangingPunct="1"/>
            <a:r>
              <a:rPr lang="pt-BR" altLang="pt-BR" sz="1300" b="1">
                <a:solidFill>
                  <a:srgbClr val="FFFF00"/>
                </a:solidFill>
                <a:latin typeface="Tahoma" panose="020B0604030504040204" pitchFamily="34" charset="0"/>
                <a:cs typeface="Tahoma" panose="020B0604030504040204" pitchFamily="34" charset="0"/>
              </a:rPr>
              <a:t>(</a:t>
            </a:r>
            <a:r>
              <a:rPr lang="pt-BR" altLang="pt-BR" sz="1300" b="1" u="sng">
                <a:solidFill>
                  <a:srgbClr val="FFFF00"/>
                </a:solidFill>
                <a:latin typeface="Tahoma" panose="020B0604030504040204" pitchFamily="34" charset="0"/>
                <a:cs typeface="Tahoma" panose="020B0604030504040204" pitchFamily="34" charset="0"/>
              </a:rPr>
              <a:t>risco adicional</a:t>
            </a:r>
            <a:r>
              <a:rPr lang="pt-BR" altLang="pt-BR" sz="1300" b="1">
                <a:solidFill>
                  <a:srgbClr val="FFFF00"/>
                </a:solidFill>
                <a:latin typeface="Tahoma" panose="020B0604030504040204" pitchFamily="34" charset="0"/>
                <a:cs typeface="Tahoma" panose="020B0604030504040204" pitchFamily="34" charset="0"/>
              </a:rPr>
              <a:t> no solo)</a:t>
            </a:r>
          </a:p>
        </p:txBody>
      </p:sp>
      <p:sp>
        <p:nvSpPr>
          <p:cNvPr id="109577" name="Line 10"/>
          <p:cNvSpPr>
            <a:spLocks noChangeShapeType="1"/>
          </p:cNvSpPr>
          <p:nvPr/>
        </p:nvSpPr>
        <p:spPr bwMode="auto">
          <a:xfrm flipV="1">
            <a:off x="5524500" y="3330575"/>
            <a:ext cx="3459163" cy="588963"/>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9578" name="Line 10"/>
          <p:cNvSpPr>
            <a:spLocks noChangeShapeType="1"/>
          </p:cNvSpPr>
          <p:nvPr/>
        </p:nvSpPr>
        <p:spPr bwMode="auto">
          <a:xfrm flipH="1" flipV="1">
            <a:off x="2014538" y="5402263"/>
            <a:ext cx="5849937" cy="1668462"/>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5" rIns="91428" bIns="45715"/>
          <a:lstStyle/>
          <a:p>
            <a:endParaRPr lang="en-US"/>
          </a:p>
        </p:txBody>
      </p:sp>
      <p:sp>
        <p:nvSpPr>
          <p:cNvPr id="109579" name="CaixaDeTexto 11"/>
          <p:cNvSpPr txBox="1">
            <a:spLocks noChangeArrowheads="1"/>
          </p:cNvSpPr>
          <p:nvPr/>
        </p:nvSpPr>
        <p:spPr bwMode="auto">
          <a:xfrm>
            <a:off x="290513" y="6715125"/>
            <a:ext cx="26257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1300" b="1">
                <a:solidFill>
                  <a:srgbClr val="FFFF00"/>
                </a:solidFill>
                <a:latin typeface="Tahoma" panose="020B0604030504040204" pitchFamily="34" charset="0"/>
                <a:cs typeface="Tahoma" panose="020B0604030504040204" pitchFamily="34" charset="0"/>
              </a:rPr>
              <a:t>atividade em altura</a:t>
            </a:r>
          </a:p>
          <a:p>
            <a:pPr algn="ctr" eaLnBrk="1" hangingPunct="1"/>
            <a:r>
              <a:rPr lang="pt-BR" altLang="pt-BR" sz="1300" b="1">
                <a:solidFill>
                  <a:srgbClr val="FFFF00"/>
                </a:solidFill>
                <a:latin typeface="Tahoma" panose="020B0604030504040204" pitchFamily="34" charset="0"/>
                <a:cs typeface="Tahoma" panose="020B0604030504040204" pitchFamily="34" charset="0"/>
              </a:rPr>
              <a:t>(</a:t>
            </a:r>
            <a:r>
              <a:rPr lang="pt-BR" altLang="pt-BR" sz="1300" b="1" u="sng">
                <a:solidFill>
                  <a:srgbClr val="FFFF00"/>
                </a:solidFill>
                <a:latin typeface="Tahoma" panose="020B0604030504040204" pitchFamily="34" charset="0"/>
                <a:cs typeface="Tahoma" panose="020B0604030504040204" pitchFamily="34" charset="0"/>
              </a:rPr>
              <a:t>risco adicional</a:t>
            </a:r>
            <a:r>
              <a:rPr lang="pt-BR" altLang="pt-BR" sz="1300" b="1">
                <a:solidFill>
                  <a:srgbClr val="FFFF00"/>
                </a:solidFill>
                <a:latin typeface="Tahoma" panose="020B0604030504040204" pitchFamily="34" charset="0"/>
                <a:cs typeface="Tahoma" panose="020B0604030504040204" pitchFamily="34" charset="0"/>
              </a:rPr>
              <a:t>: eletricidade)</a:t>
            </a:r>
          </a:p>
        </p:txBody>
      </p:sp>
      <p:sp>
        <p:nvSpPr>
          <p:cNvPr id="109580" name="CaixaDeTexto 1"/>
          <p:cNvSpPr txBox="1">
            <a:spLocks noChangeArrowheads="1"/>
          </p:cNvSpPr>
          <p:nvPr/>
        </p:nvSpPr>
        <p:spPr bwMode="auto">
          <a:xfrm>
            <a:off x="9215438" y="4391025"/>
            <a:ext cx="809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p>
        </p:txBody>
      </p:sp>
      <p:sp>
        <p:nvSpPr>
          <p:cNvPr id="109581" name="CaixaDeTexto 1">
            <a:hlinkClick r:id="rId5" action="ppaction://hlinkpres?slideindex=1&amp;slidetitle="/>
          </p:cNvPr>
          <p:cNvSpPr txBox="1">
            <a:spLocks noChangeArrowheads="1"/>
          </p:cNvSpPr>
          <p:nvPr/>
        </p:nvSpPr>
        <p:spPr bwMode="auto">
          <a:xfrm>
            <a:off x="9215438" y="4391025"/>
            <a:ext cx="900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a:t>AP-08</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b="1">
                <a:latin typeface="Tahoma" panose="020B0604030504040204" pitchFamily="34" charset="0"/>
                <a:cs typeface="Tahoma" panose="020B0604030504040204" pitchFamily="34" charset="0"/>
              </a:rPr>
              <a:t>NR 35 – Trabalho em Altura</a:t>
            </a:r>
            <a:br>
              <a:rPr lang="pt-BR" altLang="pt-BR" b="1">
                <a:latin typeface="Tahoma" panose="020B0604030504040204" pitchFamily="34" charset="0"/>
                <a:cs typeface="Tahoma" panose="020B0604030504040204" pitchFamily="34" charset="0"/>
              </a:rPr>
            </a:br>
            <a:r>
              <a:rPr lang="pt-BR" altLang="pt-BR" b="1">
                <a:latin typeface="Tahoma" panose="020B0604030504040204" pitchFamily="34" charset="0"/>
                <a:cs typeface="Tahoma" panose="020B0604030504040204" pitchFamily="34" charset="0"/>
              </a:rPr>
              <a:t>Outros Requisitos</a:t>
            </a:r>
            <a:r>
              <a:rPr lang="pt-BR" altLang="pt-BR">
                <a:latin typeface="Tahoma" panose="020B0604030504040204" pitchFamily="34" charset="0"/>
                <a:cs typeface="Tahoma" panose="020B0604030504040204" pitchFamily="34" charset="0"/>
              </a:rPr>
              <a:t>            </a:t>
            </a:r>
            <a:endParaRPr lang="pt-BR" altLang="pt-BR" sz="1300">
              <a:latin typeface="Tahoma" panose="020B0604030504040204" pitchFamily="34" charset="0"/>
              <a:cs typeface="Tahoma" panose="020B0604030504040204" pitchFamily="34" charset="0"/>
            </a:endParaRPr>
          </a:p>
        </p:txBody>
      </p:sp>
      <p:sp>
        <p:nvSpPr>
          <p:cNvPr id="110595" name="Retângulo 6"/>
          <p:cNvSpPr>
            <a:spLocks noChangeArrowheads="1"/>
          </p:cNvSpPr>
          <p:nvPr/>
        </p:nvSpPr>
        <p:spPr bwMode="auto">
          <a:xfrm>
            <a:off x="249238" y="966788"/>
            <a:ext cx="80660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1800"/>
              </a:lnSpc>
            </a:pPr>
            <a:r>
              <a:rPr lang="pt-BR" altLang="pt-BR" sz="1400" b="1">
                <a:latin typeface="Tahoma" panose="020B0604030504040204" pitchFamily="34" charset="0"/>
                <a:cs typeface="Tahoma" panose="020B0604030504040204" pitchFamily="34" charset="0"/>
              </a:rPr>
              <a:t>Exames Médicos:</a:t>
            </a:r>
            <a:r>
              <a:rPr lang="pt-BR" altLang="pt-BR" sz="1400">
                <a:latin typeface="Tahoma" panose="020B0604030504040204" pitchFamily="34" charset="0"/>
                <a:cs typeface="Tahoma" panose="020B0604030504040204" pitchFamily="34" charset="0"/>
              </a:rPr>
              <a:t> os exames médicos dos empregados que laboram em altura devem avaliar as </a:t>
            </a:r>
            <a:r>
              <a:rPr lang="pt-BR" altLang="pt-BR" sz="1400" u="sng">
                <a:latin typeface="Tahoma" panose="020B0604030504040204" pitchFamily="34" charset="0"/>
                <a:cs typeface="Tahoma" panose="020B0604030504040204" pitchFamily="34" charset="0"/>
              </a:rPr>
              <a:t>patologias que podem levar a mal súbito e queda</a:t>
            </a:r>
            <a:r>
              <a:rPr lang="pt-BR" altLang="pt-BR" sz="1400">
                <a:latin typeface="Tahoma" panose="020B0604030504040204" pitchFamily="34" charset="0"/>
                <a:cs typeface="Tahoma" panose="020B0604030504040204" pitchFamily="34" charset="0"/>
              </a:rPr>
              <a:t>, considerando também os </a:t>
            </a:r>
            <a:r>
              <a:rPr lang="pt-BR" altLang="pt-BR" sz="1400" u="sng">
                <a:latin typeface="Tahoma" panose="020B0604030504040204" pitchFamily="34" charset="0"/>
                <a:cs typeface="Tahoma" panose="020B0604030504040204" pitchFamily="34" charset="0"/>
              </a:rPr>
              <a:t>fatores psicossociais</a:t>
            </a:r>
            <a:r>
              <a:rPr lang="pt-BR" altLang="pt-BR" sz="1400">
                <a:latin typeface="Tahoma" panose="020B0604030504040204" pitchFamily="34" charset="0"/>
                <a:cs typeface="Tahoma" panose="020B0604030504040204" pitchFamily="34" charset="0"/>
              </a:rPr>
              <a:t>.</a:t>
            </a:r>
          </a:p>
          <a:p>
            <a:pPr algn="just" eaLnBrk="1" hangingPunct="1">
              <a:lnSpc>
                <a:spcPts val="1800"/>
              </a:lnSpc>
            </a:pPr>
            <a:endParaRPr lang="pt-BR" altLang="pt-BR" sz="1000">
              <a:latin typeface="Tahoma" panose="020B0604030504040204" pitchFamily="34" charset="0"/>
              <a:cs typeface="Tahoma" panose="020B0604030504040204" pitchFamily="34" charset="0"/>
            </a:endParaRPr>
          </a:p>
          <a:p>
            <a:pPr algn="just" eaLnBrk="1" hangingPunct="1">
              <a:lnSpc>
                <a:spcPts val="1800"/>
              </a:lnSpc>
            </a:pPr>
            <a:r>
              <a:rPr lang="pt-BR" altLang="pt-BR" sz="1400">
                <a:solidFill>
                  <a:srgbClr val="FF0000"/>
                </a:solidFill>
                <a:latin typeface="Tahoma" panose="020B0604030504040204" pitchFamily="34" charset="0"/>
                <a:cs typeface="Tahoma" panose="020B0604030504040204" pitchFamily="34" charset="0"/>
              </a:rPr>
              <a:t>Comentário:</a:t>
            </a:r>
            <a:r>
              <a:rPr lang="pt-BR" altLang="pt-BR" sz="1400">
                <a:latin typeface="Tahoma" panose="020B0604030504040204" pitchFamily="34" charset="0"/>
                <a:cs typeface="Tahoma" panose="020B0604030504040204" pitchFamily="34" charset="0"/>
              </a:rPr>
              <a:t> é de responsabilidade do médico indicar a necessidade de exames complementares para constatação de </a:t>
            </a:r>
            <a:r>
              <a:rPr lang="pt-BR" altLang="pt-BR" sz="1400" u="sng">
                <a:latin typeface="Tahoma" panose="020B0604030504040204" pitchFamily="34" charset="0"/>
                <a:cs typeface="Tahoma" panose="020B0604030504040204" pitchFamily="34" charset="0"/>
              </a:rPr>
              <a:t>epilepsia, diabetes e hipertensão descontroladas</a:t>
            </a:r>
            <a:r>
              <a:rPr lang="pt-BR" altLang="pt-BR" sz="1400">
                <a:latin typeface="Tahoma" panose="020B0604030504040204" pitchFamily="34" charset="0"/>
                <a:cs typeface="Tahoma" panose="020B0604030504040204" pitchFamily="34" charset="0"/>
              </a:rPr>
              <a:t> etc, doenças essas que podem </a:t>
            </a:r>
            <a:r>
              <a:rPr lang="pt-BR" altLang="pt-BR" sz="1400" u="sng">
                <a:latin typeface="Tahoma" panose="020B0604030504040204" pitchFamily="34" charset="0"/>
                <a:cs typeface="Tahoma" panose="020B0604030504040204" pitchFamily="34" charset="0"/>
              </a:rPr>
              <a:t>potencializar os riscos do trabalho em altura</a:t>
            </a:r>
            <a:r>
              <a:rPr lang="pt-BR" altLang="pt-BR" sz="1400">
                <a:latin typeface="Tahoma" panose="020B0604030504040204" pitchFamily="34" charset="0"/>
                <a:cs typeface="Tahoma" panose="020B0604030504040204" pitchFamily="34" charset="0"/>
              </a:rPr>
              <a:t>.</a:t>
            </a:r>
          </a:p>
          <a:p>
            <a:pPr algn="just" eaLnBrk="1" hangingPunct="1">
              <a:lnSpc>
                <a:spcPts val="1800"/>
              </a:lnSpc>
            </a:pPr>
            <a:r>
              <a:rPr lang="pt-BR" altLang="pt-BR" sz="1400">
                <a:latin typeface="Tahoma" panose="020B0604030504040204" pitchFamily="34" charset="0"/>
                <a:cs typeface="Tahoma" panose="020B0604030504040204" pitchFamily="34" charset="0"/>
              </a:rPr>
              <a:t>	Os </a:t>
            </a:r>
            <a:r>
              <a:rPr lang="pt-BR" altLang="pt-BR" sz="1400" u="sng">
                <a:latin typeface="Tahoma" panose="020B0604030504040204" pitchFamily="34" charset="0"/>
                <a:cs typeface="Tahoma" panose="020B0604030504040204" pitchFamily="34" charset="0"/>
              </a:rPr>
              <a:t>fatores psicossociais</a:t>
            </a:r>
            <a:r>
              <a:rPr lang="pt-BR" altLang="pt-BR" sz="1400">
                <a:latin typeface="Tahoma" panose="020B0604030504040204" pitchFamily="34" charset="0"/>
                <a:cs typeface="Tahoma" panose="020B0604030504040204" pitchFamily="34" charset="0"/>
              </a:rPr>
              <a:t> podem ser definidos como as características do trabalho que implicam em </a:t>
            </a:r>
            <a:r>
              <a:rPr lang="pt-BR" altLang="pt-BR" sz="1400" u="sng">
                <a:latin typeface="Tahoma" panose="020B0604030504040204" pitchFamily="34" charset="0"/>
                <a:cs typeface="Tahoma" panose="020B0604030504040204" pitchFamily="34" charset="0"/>
              </a:rPr>
              <a:t>grandes exigências combinadas com recursos insuficientes</a:t>
            </a:r>
            <a:r>
              <a:rPr lang="pt-BR" altLang="pt-BR" sz="1400">
                <a:latin typeface="Tahoma" panose="020B0604030504040204" pitchFamily="34" charset="0"/>
                <a:cs typeface="Tahoma" panose="020B0604030504040204" pitchFamily="34" charset="0"/>
              </a:rPr>
              <a:t>. </a:t>
            </a:r>
          </a:p>
        </p:txBody>
      </p:sp>
      <p:pic>
        <p:nvPicPr>
          <p:cNvPr id="110596"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4713" y="1081088"/>
            <a:ext cx="205898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tângulo 6"/>
          <p:cNvSpPr>
            <a:spLocks noChangeArrowheads="1"/>
          </p:cNvSpPr>
          <p:nvPr/>
        </p:nvSpPr>
        <p:spPr bwMode="auto">
          <a:xfrm>
            <a:off x="238125" y="3149600"/>
            <a:ext cx="103155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1800"/>
              </a:lnSpc>
            </a:pPr>
            <a:r>
              <a:rPr lang="pt-BR" altLang="pt-BR" sz="1400" b="1">
                <a:latin typeface="Tahoma" panose="020B0604030504040204" pitchFamily="34" charset="0"/>
                <a:cs typeface="Tahoma" panose="020B0604030504040204" pitchFamily="34" charset="0"/>
              </a:rPr>
              <a:t>Emergência e Salvamento:</a:t>
            </a:r>
            <a:r>
              <a:rPr lang="pt-BR" altLang="pt-BR" sz="1400">
                <a:latin typeface="Tahoma" panose="020B0604030504040204" pitchFamily="34" charset="0"/>
                <a:cs typeface="Tahoma" panose="020B0604030504040204" pitchFamily="34" charset="0"/>
              </a:rPr>
              <a:t> a empresa deve disponibilizar </a:t>
            </a:r>
            <a:r>
              <a:rPr lang="pt-BR" altLang="pt-BR" sz="1400" u="sng">
                <a:latin typeface="Tahoma" panose="020B0604030504040204" pitchFamily="34" charset="0"/>
                <a:cs typeface="Tahoma" panose="020B0604030504040204" pitchFamily="34" charset="0"/>
              </a:rPr>
              <a:t>equipes para respostas em caso de emergência</a:t>
            </a:r>
            <a:r>
              <a:rPr lang="pt-BR" altLang="pt-BR" sz="1400">
                <a:latin typeface="Tahoma" panose="020B0604030504040204" pitchFamily="34" charset="0"/>
                <a:cs typeface="Tahoma" panose="020B0604030504040204" pitchFamily="34" charset="0"/>
              </a:rPr>
              <a:t> para trabalho em altura. A equipe pode ser formada especificamente para emergência e salvamento, </a:t>
            </a:r>
            <a:r>
              <a:rPr lang="pt-BR" altLang="pt-BR" sz="1400" u="sng">
                <a:latin typeface="Tahoma" panose="020B0604030504040204" pitchFamily="34" charset="0"/>
                <a:cs typeface="Tahoma" panose="020B0604030504040204" pitchFamily="34" charset="0"/>
              </a:rPr>
              <a:t>composta pelos próprios empregados que executam as atividades (caso da CPFL)</a:t>
            </a:r>
            <a:r>
              <a:rPr lang="pt-BR" altLang="pt-BR" sz="1400">
                <a:latin typeface="Tahoma" panose="020B0604030504040204" pitchFamily="34" charset="0"/>
                <a:cs typeface="Tahoma" panose="020B0604030504040204" pitchFamily="34" charset="0"/>
              </a:rPr>
              <a:t>, ou externa (Corpo de Bombeiros, SAMU, defesa civil etc). </a:t>
            </a:r>
          </a:p>
          <a:p>
            <a:pPr algn="just" eaLnBrk="1" hangingPunct="1">
              <a:lnSpc>
                <a:spcPts val="1800"/>
              </a:lnSpc>
            </a:pPr>
            <a:endParaRPr lang="pt-BR" altLang="pt-BR" sz="800">
              <a:latin typeface="Tahoma" panose="020B0604030504040204" pitchFamily="34" charset="0"/>
              <a:cs typeface="Tahoma" panose="020B0604030504040204" pitchFamily="34" charset="0"/>
            </a:endParaRPr>
          </a:p>
          <a:p>
            <a:pPr algn="just" eaLnBrk="1" hangingPunct="1">
              <a:lnSpc>
                <a:spcPts val="1800"/>
              </a:lnSpc>
            </a:pPr>
            <a:r>
              <a:rPr lang="pt-BR" altLang="pt-BR" sz="1400">
                <a:solidFill>
                  <a:srgbClr val="FF0000"/>
                </a:solidFill>
                <a:latin typeface="Tahoma" panose="020B0604030504040204" pitchFamily="34" charset="0"/>
                <a:cs typeface="Tahoma" panose="020B0604030504040204" pitchFamily="34" charset="0"/>
              </a:rPr>
              <a:t>Comentário:</a:t>
            </a:r>
            <a:r>
              <a:rPr lang="pt-BR" altLang="pt-BR" sz="1400">
                <a:latin typeface="Tahoma" panose="020B0604030504040204" pitchFamily="34" charset="0"/>
                <a:cs typeface="Tahoma" panose="020B0604030504040204" pitchFamily="34" charset="0"/>
              </a:rPr>
              <a:t> no caso da CPFL, as </a:t>
            </a:r>
            <a:r>
              <a:rPr lang="pt-BR" altLang="pt-BR" sz="1400" u="sng">
                <a:latin typeface="Tahoma" panose="020B0604030504040204" pitchFamily="34" charset="0"/>
                <a:cs typeface="Tahoma" panose="020B0604030504040204" pitchFamily="34" charset="0"/>
              </a:rPr>
              <a:t>próprias equipes que executam as atividades</a:t>
            </a:r>
            <a:r>
              <a:rPr lang="pt-BR" altLang="pt-BR" sz="1400">
                <a:latin typeface="Tahoma" panose="020B0604030504040204" pitchFamily="34" charset="0"/>
                <a:cs typeface="Tahoma" panose="020B0604030504040204" pitchFamily="34" charset="0"/>
              </a:rPr>
              <a:t> já possuem recursos e treinamentos para o resgate dos colegas das estruturas. Logicamente que num segundo momento os órgãos públicos também podem auxiliar. </a:t>
            </a:r>
            <a:r>
              <a:rPr lang="pt-BR" altLang="pt-BR" sz="1400" u="sng">
                <a:solidFill>
                  <a:srgbClr val="0000FF"/>
                </a:solidFill>
                <a:latin typeface="Tahoma" panose="020B0604030504040204" pitchFamily="34" charset="0"/>
                <a:cs typeface="Tahoma" panose="020B0604030504040204" pitchFamily="34" charset="0"/>
              </a:rPr>
              <a:t>A CPFL está providenciando a adequação desse requisito para aquelas atividades ainda deficientes</a:t>
            </a:r>
            <a:r>
              <a:rPr lang="pt-BR" altLang="pt-BR" sz="1400">
                <a:latin typeface="Tahoma" panose="020B0604030504040204" pitchFamily="34" charset="0"/>
                <a:cs typeface="Tahoma" panose="020B0604030504040204" pitchFamily="34" charset="0"/>
              </a:rPr>
              <a:t>. </a:t>
            </a:r>
          </a:p>
        </p:txBody>
      </p:sp>
      <p:sp>
        <p:nvSpPr>
          <p:cNvPr id="110598" name="Retângulo 6"/>
          <p:cNvSpPr>
            <a:spLocks noChangeArrowheads="1"/>
          </p:cNvSpPr>
          <p:nvPr/>
        </p:nvSpPr>
        <p:spPr bwMode="auto">
          <a:xfrm>
            <a:off x="3094038" y="5153025"/>
            <a:ext cx="745966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1400" b="1">
                <a:latin typeface="Tahoma" panose="020B0604030504040204" pitchFamily="34" charset="0"/>
                <a:cs typeface="Tahoma" panose="020B0604030504040204" pitchFamily="34" charset="0"/>
              </a:rPr>
              <a:t>Treinamento</a:t>
            </a:r>
            <a:r>
              <a:rPr lang="pt-BR" altLang="pt-BR" sz="1400">
                <a:latin typeface="Tahoma" panose="020B0604030504040204" pitchFamily="34" charset="0"/>
                <a:cs typeface="Tahoma" panose="020B0604030504040204" pitchFamily="34" charset="0"/>
              </a:rPr>
              <a:t> - além dos riscos específicos das atividades de cada setor econômico, como, por exemplo, choque elétrico, a empresa deve desenvolver </a:t>
            </a:r>
            <a:r>
              <a:rPr lang="pt-BR" altLang="pt-BR" sz="1400" u="sng">
                <a:latin typeface="Tahoma" panose="020B0604030504040204" pitchFamily="34" charset="0"/>
                <a:cs typeface="Tahoma" panose="020B0604030504040204" pitchFamily="34" charset="0"/>
              </a:rPr>
              <a:t>programa de capacitação para trabalhos em altura, caso existam</a:t>
            </a:r>
            <a:r>
              <a:rPr lang="pt-BR" altLang="pt-BR" sz="1400">
                <a:latin typeface="Tahoma" panose="020B0604030504040204" pitchFamily="34" charset="0"/>
                <a:cs typeface="Tahoma" panose="020B0604030504040204" pitchFamily="34" charset="0"/>
              </a:rPr>
              <a:t>. O treinamento deve ser estruturado em:</a:t>
            </a:r>
          </a:p>
          <a:p>
            <a:pPr algn="just" eaLnBrk="1" hangingPunct="1"/>
            <a:endParaRPr lang="pt-BR" altLang="pt-BR" sz="10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cs typeface="Tahoma" panose="020B0604030504040204" pitchFamily="34" charset="0"/>
              </a:rPr>
              <a:t>Inicial:</a:t>
            </a:r>
            <a:r>
              <a:rPr lang="pt-BR" altLang="pt-BR" sz="1400">
                <a:latin typeface="Tahoma" panose="020B0604030504040204" pitchFamily="34" charset="0"/>
                <a:cs typeface="Tahoma" panose="020B0604030504040204" pitchFamily="34" charset="0"/>
              </a:rPr>
              <a:t> com </a:t>
            </a:r>
            <a:r>
              <a:rPr lang="pt-BR" altLang="pt-BR" sz="1400" u="sng">
                <a:latin typeface="Tahoma" panose="020B0604030504040204" pitchFamily="34" charset="0"/>
                <a:cs typeface="Tahoma" panose="020B0604030504040204" pitchFamily="34" charset="0"/>
              </a:rPr>
              <a:t>conteúdo teórico e prático definido na NR 35 </a:t>
            </a:r>
            <a:r>
              <a:rPr lang="pt-BR" altLang="pt-BR" sz="1400">
                <a:latin typeface="Tahoma" panose="020B0604030504040204" pitchFamily="34" charset="0"/>
                <a:cs typeface="Tahoma" panose="020B0604030504040204" pitchFamily="34" charset="0"/>
              </a:rPr>
              <a:t>, e carga horária mínima de </a:t>
            </a:r>
            <a:r>
              <a:rPr lang="pt-BR" altLang="pt-BR" sz="1400" u="sng">
                <a:latin typeface="Tahoma" panose="020B0604030504040204" pitchFamily="34" charset="0"/>
                <a:cs typeface="Tahoma" panose="020B0604030504040204" pitchFamily="34" charset="0"/>
              </a:rPr>
              <a:t>8h</a:t>
            </a:r>
            <a:r>
              <a:rPr lang="pt-BR" altLang="pt-BR" sz="1400">
                <a:latin typeface="Tahoma" panose="020B0604030504040204" pitchFamily="34" charset="0"/>
                <a:cs typeface="Tahoma" panose="020B0604030504040204" pitchFamily="34" charset="0"/>
              </a:rPr>
              <a:t>;</a:t>
            </a:r>
          </a:p>
          <a:p>
            <a:pPr algn="just" eaLnBrk="1" hangingPunct="1"/>
            <a:endParaRPr lang="pt-BR" altLang="pt-BR" sz="8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cs typeface="Tahoma" panose="020B0604030504040204" pitchFamily="34" charset="0"/>
              </a:rPr>
              <a:t>Periódico:</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bienal</a:t>
            </a:r>
            <a:r>
              <a:rPr lang="pt-BR" altLang="pt-BR" sz="1400">
                <a:latin typeface="Tahoma" panose="020B0604030504040204" pitchFamily="34" charset="0"/>
                <a:cs typeface="Tahoma" panose="020B0604030504040204" pitchFamily="34" charset="0"/>
              </a:rPr>
              <a:t>, com </a:t>
            </a:r>
            <a:r>
              <a:rPr lang="pt-BR" altLang="pt-BR" sz="1400" u="sng">
                <a:latin typeface="Tahoma" panose="020B0604030504040204" pitchFamily="34" charset="0"/>
                <a:cs typeface="Tahoma" panose="020B0604030504040204" pitchFamily="34" charset="0"/>
              </a:rPr>
              <a:t>conteúdo livre</a:t>
            </a:r>
            <a:r>
              <a:rPr lang="pt-BR" altLang="pt-BR" sz="1400">
                <a:latin typeface="Tahoma" panose="020B0604030504040204" pitchFamily="34" charset="0"/>
                <a:cs typeface="Tahoma" panose="020B0604030504040204" pitchFamily="34" charset="0"/>
              </a:rPr>
              <a:t> e carga horária mínima de </a:t>
            </a:r>
            <a:r>
              <a:rPr lang="pt-BR" altLang="pt-BR" sz="1400" u="sng">
                <a:latin typeface="Tahoma" panose="020B0604030504040204" pitchFamily="34" charset="0"/>
                <a:cs typeface="Tahoma" panose="020B0604030504040204" pitchFamily="34" charset="0"/>
              </a:rPr>
              <a:t>8h</a:t>
            </a:r>
            <a:r>
              <a:rPr lang="pt-BR" altLang="pt-BR" sz="1400">
                <a:latin typeface="Tahoma" panose="020B0604030504040204" pitchFamily="34" charset="0"/>
                <a:cs typeface="Tahoma" panose="020B0604030504040204" pitchFamily="34" charset="0"/>
              </a:rPr>
              <a:t>;</a:t>
            </a:r>
          </a:p>
          <a:p>
            <a:pPr algn="just" eaLnBrk="1" hangingPunct="1"/>
            <a:endParaRPr lang="pt-BR" altLang="pt-BR" sz="800">
              <a:latin typeface="Tahoma" panose="020B0604030504040204" pitchFamily="34" charset="0"/>
              <a:cs typeface="Tahoma" panose="020B0604030504040204" pitchFamily="34" charset="0"/>
            </a:endParaRPr>
          </a:p>
          <a:p>
            <a:pPr algn="just" eaLnBrk="1" hangingPunct="1"/>
            <a:r>
              <a:rPr lang="pt-BR" altLang="pt-BR" sz="1400">
                <a:solidFill>
                  <a:srgbClr val="FF0000"/>
                </a:solidFill>
                <a:latin typeface="Tahoma" panose="020B0604030504040204" pitchFamily="34" charset="0"/>
                <a:cs typeface="Tahoma" panose="020B0604030504040204" pitchFamily="34" charset="0"/>
              </a:rPr>
              <a:t>Eventual:</a:t>
            </a:r>
            <a:r>
              <a:rPr lang="pt-BR" altLang="pt-BR" sz="1400">
                <a:latin typeface="Tahoma" panose="020B0604030504040204" pitchFamily="34" charset="0"/>
                <a:cs typeface="Tahoma" panose="020B0604030504040204" pitchFamily="34" charset="0"/>
              </a:rPr>
              <a:t> sempre que houver </a:t>
            </a:r>
            <a:r>
              <a:rPr lang="pt-BR" altLang="pt-BR" sz="1400" u="sng">
                <a:latin typeface="Tahoma" panose="020B0604030504040204" pitchFamily="34" charset="0"/>
                <a:cs typeface="Tahoma" panose="020B0604030504040204" pitchFamily="34" charset="0"/>
              </a:rPr>
              <a:t>mudança de procedimento</a:t>
            </a:r>
            <a:r>
              <a:rPr lang="pt-BR" altLang="pt-BR" sz="1400">
                <a:latin typeface="Tahoma" panose="020B0604030504040204" pitchFamily="34" charset="0"/>
                <a:cs typeface="Tahoma" panose="020B0604030504040204" pitchFamily="34" charset="0"/>
              </a:rPr>
              <a:t>, retorno de afastamento do trabalho por período </a:t>
            </a:r>
            <a:r>
              <a:rPr lang="pt-BR" altLang="pt-BR" sz="1400" u="sng">
                <a:latin typeface="Tahoma" panose="020B0604030504040204" pitchFamily="34" charset="0"/>
                <a:cs typeface="Tahoma" panose="020B0604030504040204" pitchFamily="34" charset="0"/>
              </a:rPr>
              <a:t>superior a 90 dias</a:t>
            </a:r>
            <a:r>
              <a:rPr lang="pt-BR" altLang="pt-BR" sz="1400">
                <a:latin typeface="Tahoma" panose="020B0604030504040204" pitchFamily="34" charset="0"/>
                <a:cs typeface="Tahoma" panose="020B0604030504040204" pitchFamily="34" charset="0"/>
              </a:rPr>
              <a:t>, </a:t>
            </a:r>
            <a:r>
              <a:rPr lang="pt-BR" altLang="pt-BR" sz="1400" u="sng">
                <a:latin typeface="Tahoma" panose="020B0604030504040204" pitchFamily="34" charset="0"/>
                <a:cs typeface="Tahoma" panose="020B0604030504040204" pitchFamily="34" charset="0"/>
              </a:rPr>
              <a:t>mudança de empresa</a:t>
            </a:r>
            <a:r>
              <a:rPr lang="pt-BR" altLang="pt-BR" sz="1400">
                <a:latin typeface="Tahoma" panose="020B0604030504040204" pitchFamily="34" charset="0"/>
                <a:cs typeface="Tahoma" panose="020B0604030504040204" pitchFamily="34" charset="0"/>
              </a:rPr>
              <a:t> ou qualquer outro evento que indique a necessidade de reciclagem.</a:t>
            </a:r>
          </a:p>
        </p:txBody>
      </p:sp>
      <p:pic>
        <p:nvPicPr>
          <p:cNvPr id="110599"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5221288"/>
            <a:ext cx="27098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CaixaDeTexto 1"/>
          <p:cNvSpPr txBox="1">
            <a:spLocks noChangeArrowheads="1"/>
          </p:cNvSpPr>
          <p:nvPr/>
        </p:nvSpPr>
        <p:spPr bwMode="auto">
          <a:xfrm>
            <a:off x="311150" y="1049338"/>
            <a:ext cx="10047288"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Aft>
                <a:spcPts val="1200"/>
              </a:spcAft>
            </a:pPr>
            <a:r>
              <a:rPr lang="pt-BR" altLang="pt-BR" sz="2400">
                <a:latin typeface="Tahoma" panose="020B0604030504040204" pitchFamily="34" charset="0"/>
                <a:cs typeface="Tahoma" panose="020B0604030504040204" pitchFamily="34" charset="0"/>
              </a:rPr>
              <a:t>Com a atualização e unificação do manual CPFL Padrão foram alteradas e complementadas algumas tarefas preliminares que são de grande importância quanto ao assunto da NR 35 – Trabalho em Altura.</a:t>
            </a:r>
          </a:p>
          <a:p>
            <a:pPr eaLnBrk="1" hangingPunct="1">
              <a:spcAft>
                <a:spcPts val="1200"/>
              </a:spcAft>
            </a:pPr>
            <a:r>
              <a:rPr lang="pt-BR" altLang="pt-BR" sz="2400">
                <a:latin typeface="Tahoma" panose="020B0604030504040204" pitchFamily="34" charset="0"/>
                <a:cs typeface="Tahoma" panose="020B0604030504040204" pitchFamily="34" charset="0"/>
              </a:rPr>
              <a:t>São elas:</a:t>
            </a:r>
          </a:p>
          <a:p>
            <a:pPr eaLnBrk="1" hangingPunct="1">
              <a:spcAft>
                <a:spcPts val="1200"/>
              </a:spcAft>
            </a:pPr>
            <a:r>
              <a:rPr lang="pt-BR" altLang="pt-BR" sz="2400">
                <a:latin typeface="Tahoma" panose="020B0604030504040204" pitchFamily="34" charset="0"/>
                <a:cs typeface="Tahoma" panose="020B0604030504040204" pitchFamily="34" charset="0"/>
              </a:rPr>
              <a:t>Tarefa 4 - Verificação de poste;</a:t>
            </a:r>
          </a:p>
          <a:p>
            <a:pPr eaLnBrk="1" hangingPunct="1">
              <a:spcAft>
                <a:spcPts val="1200"/>
              </a:spcAft>
            </a:pPr>
            <a:r>
              <a:rPr lang="pt-BR" altLang="pt-BR" sz="2400">
                <a:latin typeface="Tahoma" panose="020B0604030504040204" pitchFamily="34" charset="0"/>
                <a:cs typeface="Tahoma" panose="020B0604030504040204" pitchFamily="34" charset="0"/>
              </a:rPr>
              <a:t>Tarefa 5 – Posicionamento e retirada de escada;</a:t>
            </a:r>
          </a:p>
          <a:p>
            <a:pPr eaLnBrk="1" hangingPunct="1">
              <a:spcAft>
                <a:spcPts val="1200"/>
              </a:spcAft>
            </a:pPr>
            <a:r>
              <a:rPr lang="pt-BR" altLang="pt-BR" sz="2400">
                <a:latin typeface="Tahoma" panose="020B0604030504040204" pitchFamily="34" charset="0"/>
                <a:cs typeface="Tahoma" panose="020B0604030504040204" pitchFamily="34" charset="0"/>
              </a:rPr>
              <a:t>Tarefa 6 – Operação de cesta aérea;</a:t>
            </a:r>
          </a:p>
          <a:p>
            <a:pPr eaLnBrk="1" hangingPunct="1">
              <a:spcAft>
                <a:spcPts val="1200"/>
              </a:spcAft>
            </a:pPr>
            <a:r>
              <a:rPr lang="pt-BR" altLang="pt-BR" sz="2400">
                <a:latin typeface="Tahoma" panose="020B0604030504040204" pitchFamily="34" charset="0"/>
                <a:cs typeface="Tahoma" panose="020B0604030504040204" pitchFamily="34" charset="0"/>
              </a:rPr>
              <a:t>Tarefa 8 – Vestir o cinto paraquedista;</a:t>
            </a:r>
          </a:p>
          <a:p>
            <a:pPr eaLnBrk="1" hangingPunct="1">
              <a:spcAft>
                <a:spcPts val="1200"/>
              </a:spcAft>
            </a:pPr>
            <a:r>
              <a:rPr lang="pt-BR" altLang="pt-BR" sz="2400">
                <a:latin typeface="Tahoma" panose="020B0604030504040204" pitchFamily="34" charset="0"/>
                <a:cs typeface="Tahoma" panose="020B0604030504040204" pitchFamily="34" charset="0"/>
              </a:rPr>
              <a:t>Tarefa 9 – Instalação e retirada de linha de vida. </a:t>
            </a:r>
          </a:p>
          <a:p>
            <a:pPr eaLnBrk="1" hangingPunct="1">
              <a:spcAft>
                <a:spcPts val="1200"/>
              </a:spcAft>
            </a:pPr>
            <a:r>
              <a:rPr lang="pt-BR" altLang="pt-BR" sz="2400">
                <a:latin typeface="Tahoma" panose="020B0604030504040204" pitchFamily="34" charset="0"/>
                <a:cs typeface="Tahoma" panose="020B0604030504040204" pitchFamily="34" charset="0"/>
              </a:rPr>
              <a:t>Nos slides a seguir estaremos descrevendo e mostrando os principais pontos de atenção.</a:t>
            </a:r>
          </a:p>
        </p:txBody>
      </p:sp>
      <p:sp>
        <p:nvSpPr>
          <p:cNvPr id="111619"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sz="2400" b="1">
                <a:latin typeface="Tahoma" panose="020B0604030504040204" pitchFamily="34" charset="0"/>
                <a:cs typeface="Tahoma" panose="020B0604030504040204" pitchFamily="34" charset="0"/>
              </a:rPr>
              <a:t>NR 35 – Trabalho em Altura</a:t>
            </a:r>
            <a:br>
              <a:rPr lang="pt-BR" altLang="pt-BR" sz="2400" b="1">
                <a:latin typeface="Tahoma" panose="020B0604030504040204" pitchFamily="34" charset="0"/>
                <a:cs typeface="Tahoma" panose="020B0604030504040204" pitchFamily="34" charset="0"/>
              </a:rPr>
            </a:br>
            <a:r>
              <a:rPr lang="pt-BR" altLang="pt-BR" sz="2400" b="1">
                <a:solidFill>
                  <a:srgbClr val="FF0000"/>
                </a:solidFill>
                <a:latin typeface="Tahoma" panose="020B0604030504040204" pitchFamily="34" charset="0"/>
                <a:cs typeface="Tahoma" panose="020B0604030504040204" pitchFamily="34" charset="0"/>
              </a:rPr>
              <a:t>Tarefas CPFL Padrão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sz="2400" b="1">
                <a:latin typeface="Tahoma" panose="020B0604030504040204" pitchFamily="34" charset="0"/>
                <a:cs typeface="Tahoma" panose="020B0604030504040204" pitchFamily="34" charset="0"/>
              </a:rPr>
              <a:t>NR 35 – Trabalho em Altura</a:t>
            </a:r>
            <a:br>
              <a:rPr lang="pt-BR" altLang="pt-BR" sz="2400" b="1">
                <a:latin typeface="Tahoma" panose="020B0604030504040204" pitchFamily="34" charset="0"/>
                <a:cs typeface="Tahoma" panose="020B0604030504040204" pitchFamily="34" charset="0"/>
              </a:rPr>
            </a:br>
            <a:r>
              <a:rPr lang="pt-BR" altLang="pt-BR" sz="2400" b="1">
                <a:solidFill>
                  <a:srgbClr val="FF0000"/>
                </a:solidFill>
                <a:latin typeface="Tahoma" panose="020B0604030504040204" pitchFamily="34" charset="0"/>
                <a:cs typeface="Tahoma" panose="020B0604030504040204" pitchFamily="34" charset="0"/>
              </a:rPr>
              <a:t>Tarefa 4 - Verificação em poste</a:t>
            </a:r>
          </a:p>
        </p:txBody>
      </p:sp>
      <p:grpSp>
        <p:nvGrpSpPr>
          <p:cNvPr id="112643" name="Grupo 7"/>
          <p:cNvGrpSpPr>
            <a:grpSpLocks/>
          </p:cNvGrpSpPr>
          <p:nvPr/>
        </p:nvGrpSpPr>
        <p:grpSpPr bwMode="auto">
          <a:xfrm>
            <a:off x="311150" y="1049338"/>
            <a:ext cx="10074275" cy="6078537"/>
            <a:chOff x="311771" y="1048951"/>
            <a:chExt cx="10073220" cy="6078398"/>
          </a:xfrm>
        </p:grpSpPr>
        <p:sp>
          <p:nvSpPr>
            <p:cNvPr id="112645" name="CaixaDeTexto 3"/>
            <p:cNvSpPr txBox="1">
              <a:spLocks noChangeArrowheads="1"/>
            </p:cNvSpPr>
            <p:nvPr/>
          </p:nvSpPr>
          <p:spPr bwMode="auto">
            <a:xfrm>
              <a:off x="311771" y="1048951"/>
              <a:ext cx="100459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400">
                  <a:latin typeface="Tahoma" panose="020B0604030504040204" pitchFamily="34" charset="0"/>
                  <a:cs typeface="Tahoma" panose="020B0604030504040204" pitchFamily="34" charset="0"/>
                </a:rPr>
                <a:t>Na tarefa de Verificação de poste foi incluído a:</a:t>
              </a:r>
            </a:p>
          </p:txBody>
        </p:sp>
        <p:pic>
          <p:nvPicPr>
            <p:cNvPr id="112646" name="Picture 4" descr="DSC066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239" y="1523491"/>
              <a:ext cx="4582487" cy="343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CaixaDeTexto 5"/>
            <p:cNvSpPr txBox="1">
              <a:spLocks noChangeArrowheads="1"/>
            </p:cNvSpPr>
            <p:nvPr/>
          </p:nvSpPr>
          <p:spPr bwMode="auto">
            <a:xfrm>
              <a:off x="311772" y="4988211"/>
              <a:ext cx="10073219" cy="213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2400">
                  <a:latin typeface="Tahoma" panose="020B0604030504040204" pitchFamily="34" charset="0"/>
                  <a:cs typeface="Tahoma" panose="020B0604030504040204" pitchFamily="34" charset="0"/>
                </a:rPr>
                <a:t>Inspeção de poste de trilho</a:t>
              </a:r>
            </a:p>
            <a:p>
              <a:pPr algn="just" eaLnBrk="1" hangingPunct="1"/>
              <a:r>
                <a:rPr lang="pt-BR" altLang="pt-BR" sz="2400">
                  <a:latin typeface="Tahoma" panose="020B0604030504040204" pitchFamily="34" charset="0"/>
                  <a:cs typeface="Tahoma" panose="020B0604030504040204" pitchFamily="34" charset="0"/>
                </a:rPr>
                <a:t>Postes de trilhos que já encontrávamos em algumas linhas rurais da CPFL, agora podemos nos deparar ainda mais com eles, por causa da incorporação de novas linhas rurais.</a:t>
              </a:r>
            </a:p>
            <a:p>
              <a:pPr eaLnBrk="1" hangingPunct="1"/>
              <a:endParaRPr lang="pt-BR" altLang="pt-BR" sz="2400">
                <a:latin typeface="Tahoma" panose="020B0604030504040204" pitchFamily="34" charset="0"/>
                <a:cs typeface="Tahoma" panose="020B0604030504040204" pitchFamily="34" charset="0"/>
              </a:endParaRPr>
            </a:p>
            <a:p>
              <a:pPr eaLnBrk="1" hangingPunct="1"/>
              <a:r>
                <a:rPr lang="pt-BR" altLang="pt-BR" sz="1300" u="sng">
                  <a:latin typeface="Tahoma" panose="020B0604030504040204" pitchFamily="34" charset="0"/>
                  <a:cs typeface="Tahoma" panose="020B0604030504040204" pitchFamily="34" charset="0"/>
                </a:rPr>
                <a:t>Tarefa Verificação em poste de Trilho</a:t>
              </a:r>
            </a:p>
          </p:txBody>
        </p:sp>
      </p:grpSp>
      <p:sp>
        <p:nvSpPr>
          <p:cNvPr id="9" name="Seta para a direita 8">
            <a:hlinkClick r:id="rId4" action="ppaction://hlinkpres?slideindex=1&amp;slidetitle="/>
          </p:cNvPr>
          <p:cNvSpPr/>
          <p:nvPr/>
        </p:nvSpPr>
        <p:spPr>
          <a:xfrm>
            <a:off x="3024188" y="6932613"/>
            <a:ext cx="977900" cy="484187"/>
          </a:xfrm>
          <a:prstGeom prst="rightArrow">
            <a:avLst/>
          </a:prstGeom>
        </p:spPr>
        <p:style>
          <a:lnRef idx="1">
            <a:schemeClr val="accent1"/>
          </a:lnRef>
          <a:fillRef idx="3">
            <a:schemeClr val="accent1"/>
          </a:fillRef>
          <a:effectRef idx="2">
            <a:schemeClr val="accent1"/>
          </a:effectRef>
          <a:fontRef idx="minor">
            <a:schemeClr val="lt1"/>
          </a:fontRef>
        </p:style>
        <p:txBody>
          <a:bodyPr lIns="91428" tIns="45715" rIns="91428" bIns="45715" anchor="ctr"/>
          <a:lstStyle/>
          <a:p>
            <a:pPr algn="ctr" defTabSz="519048">
              <a:defRPr/>
            </a:pPr>
            <a:endParaRPr lang="pt-B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sz="2400" b="1">
                <a:latin typeface="Tahoma" panose="020B0604030504040204" pitchFamily="34" charset="0"/>
                <a:cs typeface="Tahoma" panose="020B0604030504040204" pitchFamily="34" charset="0"/>
              </a:rPr>
              <a:t>NR 35 – Trabalho em Altura</a:t>
            </a:r>
            <a:br>
              <a:rPr lang="pt-BR" altLang="pt-BR" sz="2400" b="1">
                <a:latin typeface="Tahoma" panose="020B0604030504040204" pitchFamily="34" charset="0"/>
                <a:cs typeface="Tahoma" panose="020B0604030504040204" pitchFamily="34" charset="0"/>
              </a:rPr>
            </a:br>
            <a:r>
              <a:rPr lang="pt-BR" altLang="pt-BR" sz="2400" b="1">
                <a:solidFill>
                  <a:srgbClr val="FF0000"/>
                </a:solidFill>
                <a:latin typeface="Tahoma" panose="020B0604030504040204" pitchFamily="34" charset="0"/>
                <a:cs typeface="Tahoma" panose="020B0604030504040204" pitchFamily="34" charset="0"/>
              </a:rPr>
              <a:t>Tarefa 5- Posicionamento e retirada de escada</a:t>
            </a:r>
          </a:p>
        </p:txBody>
      </p:sp>
      <p:sp>
        <p:nvSpPr>
          <p:cNvPr id="113667" name="CaixaDeTexto 1"/>
          <p:cNvSpPr txBox="1">
            <a:spLocks noChangeArrowheads="1"/>
          </p:cNvSpPr>
          <p:nvPr/>
        </p:nvSpPr>
        <p:spPr bwMode="auto">
          <a:xfrm>
            <a:off x="311150" y="1081088"/>
            <a:ext cx="10047288"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2400">
                <a:latin typeface="Tahoma" panose="020B0604030504040204" pitchFamily="34" charset="0"/>
                <a:cs typeface="Tahoma" panose="020B0604030504040204" pitchFamily="34" charset="0"/>
              </a:rPr>
              <a:t>Nessa tarefa é mencionada a amarração da escada à partir do solo em postes sem obstáculos, com essa amarração a ancoragem da linha de vida na escada fica mais segura e possibilita sua utilização até mesmo no poste de concreto.</a:t>
            </a:r>
          </a:p>
          <a:p>
            <a:pPr eaLnBrk="1" hangingPunct="1"/>
            <a:endParaRPr lang="pt-BR" altLang="pt-BR" sz="2400">
              <a:latin typeface="Tahoma" panose="020B0604030504040204" pitchFamily="34" charset="0"/>
              <a:cs typeface="Tahoma" panose="020B0604030504040204" pitchFamily="34" charset="0"/>
            </a:endParaRPr>
          </a:p>
          <a:p>
            <a:pPr eaLnBrk="1" hangingPunct="1"/>
            <a:r>
              <a:rPr lang="pt-BR" altLang="pt-BR">
                <a:latin typeface="Tahoma" panose="020B0604030504040204" pitchFamily="34" charset="0"/>
                <a:cs typeface="Tahoma" panose="020B0604030504040204" pitchFamily="34" charset="0"/>
              </a:rPr>
              <a:t>		</a:t>
            </a:r>
            <a:r>
              <a:rPr lang="pt-BR" altLang="pt-BR" sz="1300" u="sng">
                <a:latin typeface="Tahoma" panose="020B0604030504040204" pitchFamily="34" charset="0"/>
                <a:cs typeface="Tahoma" panose="020B0604030504040204" pitchFamily="34" charset="0"/>
              </a:rPr>
              <a:t>Apresentação amarração de escada método laçada</a:t>
            </a:r>
          </a:p>
          <a:p>
            <a:pPr eaLnBrk="1" hangingPunct="1"/>
            <a:endParaRPr lang="pt-BR" altLang="pt-BR" sz="2400">
              <a:latin typeface="Tahoma" panose="020B0604030504040204" pitchFamily="34" charset="0"/>
              <a:cs typeface="Tahoma" panose="020B0604030504040204" pitchFamily="34" charset="0"/>
            </a:endParaRPr>
          </a:p>
          <a:p>
            <a:pPr algn="just" eaLnBrk="1" hangingPunct="1"/>
            <a:r>
              <a:rPr lang="pt-BR" altLang="pt-BR" sz="2400">
                <a:latin typeface="Tahoma" panose="020B0604030504040204" pitchFamily="34" charset="0"/>
                <a:cs typeface="Tahoma" panose="020B0604030504040204" pitchFamily="34" charset="0"/>
              </a:rPr>
              <a:t>Também a ancoragem da linha de vida no suporte M somente esta liberada para as escadas de fibra, nas escadas de madeira a ancoragem deve ser feita nos montantes.</a:t>
            </a:r>
          </a:p>
          <a:p>
            <a:pPr eaLnBrk="1" hangingPunct="1"/>
            <a:endParaRPr lang="pt-BR" altLang="pt-BR" sz="2400">
              <a:latin typeface="Tahoma" panose="020B0604030504040204" pitchFamily="34" charset="0"/>
              <a:cs typeface="Tahoma" panose="020B0604030504040204" pitchFamily="34" charset="0"/>
            </a:endParaRPr>
          </a:p>
          <a:p>
            <a:pPr eaLnBrk="1" hangingPunct="1"/>
            <a:r>
              <a:rPr lang="pt-BR" altLang="pt-BR" sz="1300">
                <a:latin typeface="Tahoma" panose="020B0604030504040204" pitchFamily="34" charset="0"/>
                <a:cs typeface="Tahoma" panose="020B0604030504040204" pitchFamily="34" charset="0"/>
              </a:rPr>
              <a:t>		</a:t>
            </a:r>
            <a:r>
              <a:rPr lang="pt-BR" altLang="pt-BR" sz="1300" u="sng">
                <a:latin typeface="Tahoma" panose="020B0604030504040204" pitchFamily="34" charset="0"/>
                <a:cs typeface="Tahoma" panose="020B0604030504040204" pitchFamily="34" charset="0"/>
              </a:rPr>
              <a:t>Ancoragem da linha de vida em escada madeira</a:t>
            </a:r>
          </a:p>
          <a:p>
            <a:pPr eaLnBrk="1" hangingPunct="1"/>
            <a:endParaRPr lang="pt-BR" altLang="pt-BR" sz="2400">
              <a:latin typeface="Tahoma" panose="020B0604030504040204" pitchFamily="34" charset="0"/>
              <a:cs typeface="Tahoma" panose="020B0604030504040204" pitchFamily="34" charset="0"/>
            </a:endParaRPr>
          </a:p>
          <a:p>
            <a:pPr eaLnBrk="1" hangingPunct="1"/>
            <a:endParaRPr lang="pt-BR" altLang="pt-BR" sz="2400">
              <a:latin typeface="Tahoma" panose="020B0604030504040204" pitchFamily="34" charset="0"/>
              <a:cs typeface="Tahoma" panose="020B0604030504040204" pitchFamily="34" charset="0"/>
            </a:endParaRPr>
          </a:p>
          <a:p>
            <a:pPr eaLnBrk="1" hangingPunct="1"/>
            <a:endParaRPr lang="pt-BR" altLang="pt-BR" sz="2400">
              <a:latin typeface="Tahoma" panose="020B0604030504040204" pitchFamily="34" charset="0"/>
              <a:cs typeface="Tahoma" panose="020B0604030504040204" pitchFamily="34" charset="0"/>
            </a:endParaRPr>
          </a:p>
        </p:txBody>
      </p:sp>
      <p:sp>
        <p:nvSpPr>
          <p:cNvPr id="8" name="Seta para a direita 7">
            <a:hlinkClick r:id="rId2" action="ppaction://hlinkpres?slideindex=1&amp;slidetitle="/>
          </p:cNvPr>
          <p:cNvSpPr/>
          <p:nvPr/>
        </p:nvSpPr>
        <p:spPr>
          <a:xfrm>
            <a:off x="5084763" y="2908300"/>
            <a:ext cx="977900" cy="485775"/>
          </a:xfrm>
          <a:prstGeom prst="rightArrow">
            <a:avLst/>
          </a:prstGeom>
        </p:spPr>
        <p:style>
          <a:lnRef idx="1">
            <a:schemeClr val="accent1"/>
          </a:lnRef>
          <a:fillRef idx="3">
            <a:schemeClr val="accent1"/>
          </a:fillRef>
          <a:effectRef idx="2">
            <a:schemeClr val="accent1"/>
          </a:effectRef>
          <a:fontRef idx="minor">
            <a:schemeClr val="lt1"/>
          </a:fontRef>
        </p:style>
        <p:txBody>
          <a:bodyPr lIns="91428" tIns="45715" rIns="91428" bIns="45715" anchor="ctr"/>
          <a:lstStyle/>
          <a:p>
            <a:pPr algn="ctr" defTabSz="519048">
              <a:defRPr/>
            </a:pPr>
            <a:endParaRPr lang="pt-BR"/>
          </a:p>
        </p:txBody>
      </p:sp>
      <p:sp>
        <p:nvSpPr>
          <p:cNvPr id="9" name="Seta para a direita 8">
            <a:hlinkClick r:id="rId3" action="ppaction://hlinkpres?slideindex=1&amp;slidetitle="/>
          </p:cNvPr>
          <p:cNvSpPr/>
          <p:nvPr/>
        </p:nvSpPr>
        <p:spPr>
          <a:xfrm>
            <a:off x="4981575" y="4762500"/>
            <a:ext cx="979488" cy="484188"/>
          </a:xfrm>
          <a:prstGeom prst="rightArrow">
            <a:avLst/>
          </a:prstGeom>
        </p:spPr>
        <p:style>
          <a:lnRef idx="1">
            <a:schemeClr val="accent1"/>
          </a:lnRef>
          <a:fillRef idx="3">
            <a:schemeClr val="accent1"/>
          </a:fillRef>
          <a:effectRef idx="2">
            <a:schemeClr val="accent1"/>
          </a:effectRef>
          <a:fontRef idx="minor">
            <a:schemeClr val="lt1"/>
          </a:fontRef>
        </p:style>
        <p:txBody>
          <a:bodyPr lIns="91428" tIns="45715" rIns="91428" bIns="45715" anchor="ctr"/>
          <a:lstStyle/>
          <a:p>
            <a:pPr algn="ctr" defTabSz="519048">
              <a:defRPr/>
            </a:pPr>
            <a:endParaRPr lang="pt-B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sz="2400" b="1">
                <a:latin typeface="Tahoma" panose="020B0604030504040204" pitchFamily="34" charset="0"/>
                <a:cs typeface="Tahoma" panose="020B0604030504040204" pitchFamily="34" charset="0"/>
              </a:rPr>
              <a:t>NR 35 – Trabalho em Altura</a:t>
            </a:r>
            <a:br>
              <a:rPr lang="pt-BR" altLang="pt-BR" sz="2400" b="1">
                <a:latin typeface="Tahoma" panose="020B0604030504040204" pitchFamily="34" charset="0"/>
                <a:cs typeface="Tahoma" panose="020B0604030504040204" pitchFamily="34" charset="0"/>
              </a:rPr>
            </a:br>
            <a:r>
              <a:rPr lang="pt-BR" altLang="pt-BR" sz="2400" b="1">
                <a:solidFill>
                  <a:srgbClr val="FF0000"/>
                </a:solidFill>
                <a:latin typeface="Tahoma" panose="020B0604030504040204" pitchFamily="34" charset="0"/>
                <a:cs typeface="Tahoma" panose="020B0604030504040204" pitchFamily="34" charset="0"/>
              </a:rPr>
              <a:t>Tarefa 6- Operação de Cesto aéreo</a:t>
            </a:r>
          </a:p>
        </p:txBody>
      </p:sp>
      <p:sp>
        <p:nvSpPr>
          <p:cNvPr id="114691" name="CaixaDeTexto 2"/>
          <p:cNvSpPr txBox="1">
            <a:spLocks noChangeArrowheads="1"/>
          </p:cNvSpPr>
          <p:nvPr/>
        </p:nvSpPr>
        <p:spPr bwMode="auto">
          <a:xfrm>
            <a:off x="311150" y="1042988"/>
            <a:ext cx="10047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pt-BR" altLang="pt-BR" sz="2400">
                <a:latin typeface="Tahoma" panose="020B0604030504040204" pitchFamily="34" charset="0"/>
                <a:cs typeface="Tahoma" panose="020B0604030504040204" pitchFamily="34" charset="0"/>
              </a:rPr>
              <a:t>Aqui é comentada a utilização do talabarte de posicionamento para o Cesto aéreo. Esse talabarte é um EPI e começa a ser implementado nesse ano.</a:t>
            </a:r>
          </a:p>
        </p:txBody>
      </p:sp>
      <p:pic>
        <p:nvPicPr>
          <p:cNvPr id="1146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138" y="2187575"/>
            <a:ext cx="5943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ta para a direita 3">
            <a:hlinkClick r:id="rId3" action="ppaction://hlinkpres?slideindex=1&amp;slidetitle="/>
          </p:cNvPr>
          <p:cNvSpPr/>
          <p:nvPr/>
        </p:nvSpPr>
        <p:spPr>
          <a:xfrm>
            <a:off x="8313738" y="6751638"/>
            <a:ext cx="811212" cy="450850"/>
          </a:xfrm>
          <a:prstGeom prst="rightArrow">
            <a:avLst/>
          </a:prstGeom>
        </p:spPr>
        <p:style>
          <a:lnRef idx="1">
            <a:schemeClr val="accent1"/>
          </a:lnRef>
          <a:fillRef idx="3">
            <a:schemeClr val="accent1"/>
          </a:fillRef>
          <a:effectRef idx="2">
            <a:schemeClr val="accent1"/>
          </a:effectRef>
          <a:fontRef idx="minor">
            <a:schemeClr val="lt1"/>
          </a:fontRef>
        </p:style>
        <p:txBody>
          <a:bodyPr lIns="91428" tIns="45715" rIns="91428" bIns="45715" anchor="ctr"/>
          <a:lstStyle/>
          <a:p>
            <a:pPr algn="ctr" defTabSz="519048">
              <a:defRPr/>
            </a:pPr>
            <a:endParaRPr lang="pt-B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CaixaDeTexto 1"/>
          <p:cNvSpPr txBox="1">
            <a:spLocks noChangeArrowheads="1"/>
          </p:cNvSpPr>
          <p:nvPr/>
        </p:nvSpPr>
        <p:spPr bwMode="auto">
          <a:xfrm>
            <a:off x="268288" y="6391275"/>
            <a:ext cx="10045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a:latin typeface="Tahoma" panose="020B0604030504040204" pitchFamily="34" charset="0"/>
              <a:cs typeface="Tahoma" panose="020B0604030504040204" pitchFamily="34" charset="0"/>
            </a:endParaRPr>
          </a:p>
          <a:p>
            <a:pPr eaLnBrk="1" hangingPunct="1"/>
            <a:endParaRPr lang="pt-BR" altLang="pt-BR">
              <a:latin typeface="Tahoma" panose="020B0604030504040204" pitchFamily="34" charset="0"/>
              <a:cs typeface="Tahoma" panose="020B0604030504040204" pitchFamily="34" charset="0"/>
            </a:endParaRPr>
          </a:p>
        </p:txBody>
      </p:sp>
      <p:sp>
        <p:nvSpPr>
          <p:cNvPr id="115715"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sz="2400" b="1">
                <a:latin typeface="Tahoma" panose="020B0604030504040204" pitchFamily="34" charset="0"/>
                <a:cs typeface="Tahoma" panose="020B0604030504040204" pitchFamily="34" charset="0"/>
              </a:rPr>
              <a:t>NR 35 – Trabalho em Altura</a:t>
            </a:r>
            <a:br>
              <a:rPr lang="pt-BR" altLang="pt-BR" sz="2400" b="1">
                <a:latin typeface="Tahoma" panose="020B0604030504040204" pitchFamily="34" charset="0"/>
                <a:cs typeface="Tahoma" panose="020B0604030504040204" pitchFamily="34" charset="0"/>
              </a:rPr>
            </a:br>
            <a:r>
              <a:rPr lang="pt-BR" altLang="pt-BR" sz="2400" b="1">
                <a:solidFill>
                  <a:srgbClr val="FF0000"/>
                </a:solidFill>
                <a:latin typeface="Tahoma" panose="020B0604030504040204" pitchFamily="34" charset="0"/>
                <a:cs typeface="Tahoma" panose="020B0604030504040204" pitchFamily="34" charset="0"/>
              </a:rPr>
              <a:t>Tarefa 8- Vestir o cinto tipo paraquedista</a:t>
            </a:r>
          </a:p>
        </p:txBody>
      </p:sp>
      <p:sp>
        <p:nvSpPr>
          <p:cNvPr id="5" name="CaixaDeTexto 4"/>
          <p:cNvSpPr txBox="1"/>
          <p:nvPr/>
        </p:nvSpPr>
        <p:spPr>
          <a:xfrm>
            <a:off x="311150" y="1042988"/>
            <a:ext cx="10047288" cy="6002337"/>
          </a:xfrm>
          <a:prstGeom prst="rect">
            <a:avLst/>
          </a:prstGeom>
          <a:noFill/>
        </p:spPr>
        <p:txBody>
          <a:bodyPr lIns="91428" tIns="45715" rIns="91428" bIns="45715">
            <a:spAutoFit/>
          </a:bodyPr>
          <a:lstStyle/>
          <a:p>
            <a:pPr defTabSz="519048">
              <a:defRPr/>
            </a:pPr>
            <a:r>
              <a:rPr lang="pt-BR" sz="2400" dirty="0">
                <a:latin typeface="Tahoma" pitchFamily="34" charset="0"/>
                <a:ea typeface="Tahoma" pitchFamily="34" charset="0"/>
                <a:cs typeface="Tahoma" pitchFamily="34" charset="0"/>
              </a:rPr>
              <a:t>Nessa tarefa é chamada a atenção para os ponto críticos em que se deve ter uma maior atenção na hora da inspeção visual dos equipamentos:</a:t>
            </a:r>
          </a:p>
          <a:p>
            <a:pPr marL="342857" indent="-342857" defTabSz="519048">
              <a:buFontTx/>
              <a:buChar char="-"/>
              <a:defRPr/>
            </a:pPr>
            <a:r>
              <a:rPr lang="pt-BR" sz="2400" dirty="0">
                <a:latin typeface="Tahoma" pitchFamily="34" charset="0"/>
                <a:ea typeface="Tahoma" pitchFamily="34" charset="0"/>
                <a:cs typeface="Tahoma" pitchFamily="34" charset="0"/>
              </a:rPr>
              <a:t>Cinto tipo paraquedista;</a:t>
            </a:r>
          </a:p>
          <a:p>
            <a:pPr marL="342857" indent="-342857" defTabSz="519048">
              <a:buFontTx/>
              <a:buChar char="-"/>
              <a:defRPr/>
            </a:pPr>
            <a:r>
              <a:rPr lang="pt-BR" sz="2400" dirty="0">
                <a:latin typeface="Tahoma" pitchFamily="34" charset="0"/>
                <a:ea typeface="Tahoma" pitchFamily="34" charset="0"/>
                <a:cs typeface="Tahoma" pitchFamily="34" charset="0"/>
              </a:rPr>
              <a:t>Gancho dupla trava do talabarte;</a:t>
            </a:r>
          </a:p>
          <a:p>
            <a:pPr marL="342857" indent="-342857" defTabSz="519048">
              <a:buFontTx/>
              <a:buChar char="-"/>
              <a:defRPr/>
            </a:pPr>
            <a:r>
              <a:rPr lang="pt-BR" sz="2400" dirty="0">
                <a:latin typeface="Tahoma" pitchFamily="34" charset="0"/>
                <a:ea typeface="Tahoma" pitchFamily="34" charset="0"/>
                <a:cs typeface="Tahoma" pitchFamily="34" charset="0"/>
              </a:rPr>
              <a:t>Dispositivo trava quedas.</a:t>
            </a:r>
          </a:p>
          <a:p>
            <a:pPr marL="342857" indent="-342857" defTabSz="519048">
              <a:buFontTx/>
              <a:buChar char="-"/>
              <a:defRPr/>
            </a:pPr>
            <a:endParaRPr lang="pt-BR" sz="2400" dirty="0">
              <a:latin typeface="Tahoma" pitchFamily="34" charset="0"/>
              <a:ea typeface="Tahoma" pitchFamily="34" charset="0"/>
              <a:cs typeface="Tahoma" pitchFamily="34" charset="0"/>
            </a:endParaRPr>
          </a:p>
          <a:p>
            <a:pPr marL="342857" indent="-342857" defTabSz="519048">
              <a:buFontTx/>
              <a:buChar char="-"/>
              <a:defRPr/>
            </a:pPr>
            <a:endParaRPr lang="pt-BR" sz="2400" dirty="0">
              <a:latin typeface="Tahoma" pitchFamily="34" charset="0"/>
              <a:ea typeface="Tahoma" pitchFamily="34" charset="0"/>
              <a:cs typeface="Tahoma" pitchFamily="34" charset="0"/>
            </a:endParaRPr>
          </a:p>
          <a:p>
            <a:pPr marL="342857" indent="-342857" defTabSz="519048">
              <a:buFontTx/>
              <a:buChar char="-"/>
              <a:defRPr/>
            </a:pPr>
            <a:endParaRPr lang="pt-BR" sz="2400" dirty="0">
              <a:latin typeface="Tahoma" pitchFamily="34" charset="0"/>
              <a:ea typeface="Tahoma" pitchFamily="34" charset="0"/>
              <a:cs typeface="Tahoma" pitchFamily="34" charset="0"/>
            </a:endParaRPr>
          </a:p>
          <a:p>
            <a:pPr marL="342857" indent="-342857" defTabSz="519048">
              <a:buFontTx/>
              <a:buChar char="-"/>
              <a:defRPr/>
            </a:pPr>
            <a:endParaRPr lang="pt-BR" sz="2400" dirty="0">
              <a:latin typeface="Tahoma" pitchFamily="34" charset="0"/>
              <a:ea typeface="Tahoma" pitchFamily="34" charset="0"/>
              <a:cs typeface="Tahoma" pitchFamily="34" charset="0"/>
            </a:endParaRPr>
          </a:p>
          <a:p>
            <a:pPr marL="342857" indent="-342857" defTabSz="519048">
              <a:buFontTx/>
              <a:buChar char="-"/>
              <a:defRPr/>
            </a:pPr>
            <a:endParaRPr lang="pt-BR" sz="2400" dirty="0">
              <a:latin typeface="Tahoma" pitchFamily="34" charset="0"/>
              <a:ea typeface="Tahoma" pitchFamily="34" charset="0"/>
              <a:cs typeface="Tahoma" pitchFamily="34" charset="0"/>
            </a:endParaRPr>
          </a:p>
          <a:p>
            <a:pPr marL="342857" indent="-342857" defTabSz="519048">
              <a:buFontTx/>
              <a:buChar char="-"/>
              <a:defRPr/>
            </a:pPr>
            <a:endParaRPr lang="pt-BR" sz="2400" dirty="0">
              <a:latin typeface="Tahoma" pitchFamily="34" charset="0"/>
              <a:ea typeface="Tahoma" pitchFamily="34" charset="0"/>
              <a:cs typeface="Tahoma" pitchFamily="34" charset="0"/>
            </a:endParaRPr>
          </a:p>
          <a:p>
            <a:pPr marL="342857" indent="-342857" defTabSz="519048">
              <a:buFontTx/>
              <a:buChar char="-"/>
              <a:defRPr/>
            </a:pPr>
            <a:endParaRPr lang="pt-BR" sz="2400" dirty="0">
              <a:latin typeface="Tahoma" pitchFamily="34" charset="0"/>
              <a:ea typeface="Tahoma" pitchFamily="34" charset="0"/>
              <a:cs typeface="Tahoma" pitchFamily="34" charset="0"/>
            </a:endParaRPr>
          </a:p>
          <a:p>
            <a:pPr defTabSz="519048">
              <a:defRPr/>
            </a:pPr>
            <a:r>
              <a:rPr lang="pt-BR" sz="2400" dirty="0">
                <a:latin typeface="Tahoma" pitchFamily="34" charset="0"/>
                <a:ea typeface="Tahoma" pitchFamily="34" charset="0"/>
                <a:cs typeface="Tahoma" pitchFamily="34" charset="0"/>
              </a:rPr>
              <a:t>Essa informação foi repassada também no </a:t>
            </a:r>
            <a:r>
              <a:rPr lang="pt-BR" sz="2400" dirty="0" err="1">
                <a:latin typeface="Tahoma" pitchFamily="34" charset="0"/>
                <a:ea typeface="Tahoma" pitchFamily="34" charset="0"/>
                <a:cs typeface="Tahoma" pitchFamily="34" charset="0"/>
              </a:rPr>
              <a:t>Seginformativo</a:t>
            </a:r>
            <a:r>
              <a:rPr lang="pt-BR" sz="2400" dirty="0">
                <a:latin typeface="Tahoma" pitchFamily="34" charset="0"/>
                <a:ea typeface="Tahoma" pitchFamily="34" charset="0"/>
                <a:cs typeface="Tahoma" pitchFamily="34" charset="0"/>
              </a:rPr>
              <a:t> de novembro de 2012.</a:t>
            </a:r>
          </a:p>
          <a:p>
            <a:pPr defTabSz="519048">
              <a:defRPr/>
            </a:pPr>
            <a:endParaRPr lang="pt-BR" sz="1300" dirty="0">
              <a:latin typeface="Tahoma" pitchFamily="34" charset="0"/>
              <a:ea typeface="Tahoma" pitchFamily="34" charset="0"/>
              <a:cs typeface="Tahoma" pitchFamily="34" charset="0"/>
            </a:endParaRPr>
          </a:p>
          <a:p>
            <a:pPr defTabSz="519048">
              <a:defRPr/>
            </a:pPr>
            <a:r>
              <a:rPr lang="pt-BR" sz="1300" dirty="0">
                <a:latin typeface="Tahoma" pitchFamily="34" charset="0"/>
                <a:ea typeface="Tahoma" pitchFamily="34" charset="0"/>
                <a:cs typeface="Tahoma" pitchFamily="34" charset="0"/>
              </a:rPr>
              <a:t>		</a:t>
            </a:r>
            <a:r>
              <a:rPr lang="pt-BR" sz="1300" u="sng" dirty="0" err="1">
                <a:latin typeface="Tahoma" pitchFamily="34" charset="0"/>
                <a:ea typeface="Tahoma" pitchFamily="34" charset="0"/>
                <a:cs typeface="Tahoma" pitchFamily="34" charset="0"/>
              </a:rPr>
              <a:t>Seginformativo</a:t>
            </a:r>
            <a:r>
              <a:rPr lang="pt-BR" sz="1300" u="sng" dirty="0">
                <a:latin typeface="Tahoma" pitchFamily="34" charset="0"/>
                <a:ea typeface="Tahoma" pitchFamily="34" charset="0"/>
                <a:cs typeface="Tahoma" pitchFamily="34" charset="0"/>
              </a:rPr>
              <a:t> de novembro de 2012</a:t>
            </a:r>
          </a:p>
        </p:txBody>
      </p:sp>
      <p:pic>
        <p:nvPicPr>
          <p:cNvPr id="115717" name="Picture 2"/>
          <p:cNvPicPr>
            <a:picLocks noChangeAspect="1" noChangeArrowheads="1"/>
          </p:cNvPicPr>
          <p:nvPr/>
        </p:nvPicPr>
        <p:blipFill>
          <a:blip r:embed="rId2">
            <a:extLst>
              <a:ext uri="{28A0092B-C50C-407E-A947-70E740481C1C}">
                <a14:useLocalDpi xmlns:a14="http://schemas.microsoft.com/office/drawing/2010/main" val="0"/>
              </a:ext>
            </a:extLst>
          </a:blip>
          <a:srcRect r="73972"/>
          <a:stretch>
            <a:fillRect/>
          </a:stretch>
        </p:blipFill>
        <p:spPr bwMode="auto">
          <a:xfrm>
            <a:off x="2874963" y="3960813"/>
            <a:ext cx="1903412"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0" y="3449638"/>
            <a:ext cx="32131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3341688"/>
            <a:ext cx="1169988"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ta para a direita 1">
            <a:hlinkClick r:id="rId5" action="ppaction://hlinkfile"/>
          </p:cNvPr>
          <p:cNvSpPr/>
          <p:nvPr/>
        </p:nvSpPr>
        <p:spPr>
          <a:xfrm flipV="1">
            <a:off x="4084638" y="6715125"/>
            <a:ext cx="693737" cy="328613"/>
          </a:xfrm>
          <a:prstGeom prst="rightArrow">
            <a:avLst/>
          </a:prstGeom>
        </p:spPr>
        <p:style>
          <a:lnRef idx="1">
            <a:schemeClr val="accent1"/>
          </a:lnRef>
          <a:fillRef idx="3">
            <a:schemeClr val="accent1"/>
          </a:fillRef>
          <a:effectRef idx="2">
            <a:schemeClr val="accent1"/>
          </a:effectRef>
          <a:fontRef idx="minor">
            <a:schemeClr val="lt1"/>
          </a:fontRef>
        </p:style>
        <p:txBody>
          <a:bodyPr lIns="91428" tIns="45715" rIns="91428" bIns="45715" anchor="ctr"/>
          <a:lstStyle/>
          <a:p>
            <a:pPr algn="ctr" defTabSz="519048">
              <a:defRPr/>
            </a:pPr>
            <a:endParaRPr lang="pt-B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ítulo 3"/>
          <p:cNvSpPr txBox="1">
            <a:spLocks/>
          </p:cNvSpPr>
          <p:nvPr/>
        </p:nvSpPr>
        <p:spPr bwMode="auto">
          <a:xfrm>
            <a:off x="268288" y="7938"/>
            <a:ext cx="101711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75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3000"/>
              </a:lnSpc>
            </a:pPr>
            <a:r>
              <a:rPr lang="pt-BR" altLang="pt-BR" sz="2400" b="1">
                <a:latin typeface="Tahoma" panose="020B0604030504040204" pitchFamily="34" charset="0"/>
                <a:cs typeface="Tahoma" panose="020B0604030504040204" pitchFamily="34" charset="0"/>
              </a:rPr>
              <a:t>NR 35 – Trabalho em Altura</a:t>
            </a:r>
            <a:br>
              <a:rPr lang="pt-BR" altLang="pt-BR" sz="2400" b="1">
                <a:latin typeface="Tahoma" panose="020B0604030504040204" pitchFamily="34" charset="0"/>
                <a:cs typeface="Tahoma" panose="020B0604030504040204" pitchFamily="34" charset="0"/>
              </a:rPr>
            </a:br>
            <a:r>
              <a:rPr lang="pt-BR" altLang="pt-BR" sz="2400" b="1">
                <a:solidFill>
                  <a:srgbClr val="FF0000"/>
                </a:solidFill>
                <a:latin typeface="Tahoma" panose="020B0604030504040204" pitchFamily="34" charset="0"/>
                <a:cs typeface="Tahoma" panose="020B0604030504040204" pitchFamily="34" charset="0"/>
              </a:rPr>
              <a:t>Tarefa 9- Instalação e retirada da linha de vida</a:t>
            </a:r>
            <a:endParaRPr lang="pt-BR" altLang="pt-BR" sz="2400">
              <a:solidFill>
                <a:srgbClr val="FF0000"/>
              </a:solidFill>
              <a:latin typeface="Tahoma" panose="020B0604030504040204" pitchFamily="34" charset="0"/>
              <a:cs typeface="Tahoma" panose="020B0604030504040204" pitchFamily="34" charset="0"/>
            </a:endParaRPr>
          </a:p>
        </p:txBody>
      </p:sp>
      <p:sp>
        <p:nvSpPr>
          <p:cNvPr id="3" name="CaixaDeTexto 2"/>
          <p:cNvSpPr txBox="1"/>
          <p:nvPr/>
        </p:nvSpPr>
        <p:spPr bwMode="auto">
          <a:xfrm>
            <a:off x="241300" y="1042988"/>
            <a:ext cx="10047288" cy="4313237"/>
          </a:xfrm>
          <a:prstGeom prst="rect">
            <a:avLst/>
          </a:prstGeom>
          <a:noFill/>
        </p:spPr>
        <p:txBody>
          <a:bodyPr lIns="91428" tIns="45715" rIns="91428" bIns="45715">
            <a:spAutoFit/>
          </a:bodyPr>
          <a:lstStyle/>
          <a:p>
            <a:pPr defTabSz="519048">
              <a:spcAft>
                <a:spcPts val="1200"/>
              </a:spcAft>
              <a:defRPr/>
            </a:pPr>
            <a:endParaRPr lang="pt-BR" sz="2400" dirty="0">
              <a:latin typeface="Tahoma" pitchFamily="34" charset="0"/>
              <a:ea typeface="Tahoma" pitchFamily="34" charset="0"/>
              <a:cs typeface="Tahoma" pitchFamily="34" charset="0"/>
            </a:endParaRPr>
          </a:p>
          <a:p>
            <a:pPr defTabSz="519048">
              <a:spcAft>
                <a:spcPts val="1200"/>
              </a:spcAft>
              <a:defRPr/>
            </a:pPr>
            <a:r>
              <a:rPr lang="pt-BR" sz="2400" dirty="0">
                <a:latin typeface="Tahoma" pitchFamily="34" charset="0"/>
                <a:ea typeface="Tahoma" pitchFamily="34" charset="0"/>
                <a:cs typeface="Tahoma" pitchFamily="34" charset="0"/>
              </a:rPr>
              <a:t>Para a tarefa de Instalação e retirada da linha de vida vários cuidados importantes devem ser tomados:</a:t>
            </a:r>
          </a:p>
          <a:p>
            <a:pPr marL="342857" indent="-342857" defTabSz="519048">
              <a:spcAft>
                <a:spcPts val="1200"/>
              </a:spcAft>
              <a:buFont typeface="Arial" pitchFamily="34" charset="0"/>
              <a:buChar char="•"/>
              <a:defRPr/>
            </a:pPr>
            <a:r>
              <a:rPr lang="pt-BR" sz="2400" dirty="0">
                <a:latin typeface="Tahoma" pitchFamily="34" charset="0"/>
                <a:ea typeface="Tahoma" pitchFamily="34" charset="0"/>
                <a:cs typeface="Tahoma" pitchFamily="34" charset="0"/>
              </a:rPr>
              <a:t>Análise do ponto de ancoragem da linha de vida;		</a:t>
            </a:r>
          </a:p>
          <a:p>
            <a:pPr marL="342857" indent="-342857" defTabSz="519048">
              <a:spcAft>
                <a:spcPts val="1200"/>
              </a:spcAft>
              <a:buFont typeface="Arial" pitchFamily="34" charset="0"/>
              <a:buChar char="•"/>
              <a:defRPr/>
            </a:pPr>
            <a:r>
              <a:rPr lang="pt-BR" sz="2400" dirty="0">
                <a:latin typeface="Tahoma" pitchFamily="34" charset="0"/>
                <a:ea typeface="Tahoma" pitchFamily="34" charset="0"/>
                <a:cs typeface="Tahoma" pitchFamily="34" charset="0"/>
              </a:rPr>
              <a:t>Orientações da instalação e retirada do gancho de ancoragem da estrutura;</a:t>
            </a:r>
          </a:p>
          <a:p>
            <a:pPr marL="342857" indent="-342857" defTabSz="519048">
              <a:spcAft>
                <a:spcPts val="1200"/>
              </a:spcAft>
              <a:buFont typeface="Arial" pitchFamily="34" charset="0"/>
              <a:buChar char="•"/>
              <a:defRPr/>
            </a:pPr>
            <a:r>
              <a:rPr lang="pt-BR" sz="2400" dirty="0">
                <a:latin typeface="Tahoma" pitchFamily="34" charset="0"/>
                <a:ea typeface="Tahoma" pitchFamily="34" charset="0"/>
                <a:cs typeface="Tahoma" pitchFamily="34" charset="0"/>
              </a:rPr>
              <a:t>Orientações sobre utilização adequada trava quedas.</a:t>
            </a:r>
          </a:p>
          <a:p>
            <a:pPr marL="342857" indent="-342857" defTabSz="519048">
              <a:spcAft>
                <a:spcPts val="1200"/>
              </a:spcAft>
              <a:buFont typeface="Arial" pitchFamily="34" charset="0"/>
              <a:buChar char="•"/>
              <a:defRPr/>
            </a:pPr>
            <a:endParaRPr lang="pt-BR" sz="2400" dirty="0">
              <a:latin typeface="Tahoma" pitchFamily="34" charset="0"/>
              <a:ea typeface="Tahoma" pitchFamily="34" charset="0"/>
              <a:cs typeface="Tahoma" pitchFamily="34" charset="0"/>
            </a:endParaRPr>
          </a:p>
          <a:p>
            <a:pPr marL="342857" indent="-342857" defTabSz="519048">
              <a:spcAft>
                <a:spcPts val="1200"/>
              </a:spcAft>
              <a:buFont typeface="Arial" pitchFamily="34" charset="0"/>
              <a:buChar char="•"/>
              <a:defRPr/>
            </a:pPr>
            <a:endParaRPr lang="pt-BR" sz="2400" dirty="0">
              <a:latin typeface="Tahoma" pitchFamily="34" charset="0"/>
              <a:ea typeface="Tahoma" pitchFamily="34" charset="0"/>
              <a:cs typeface="Tahoma" pitchFamily="34" charset="0"/>
            </a:endParaRPr>
          </a:p>
        </p:txBody>
      </p:sp>
      <p:sp>
        <p:nvSpPr>
          <p:cNvPr id="2" name="Seta para a direita 1">
            <a:hlinkClick r:id="rId2" action="ppaction://hlinkpres?slideindex=1&amp;slidetitle="/>
          </p:cNvPr>
          <p:cNvSpPr/>
          <p:nvPr/>
        </p:nvSpPr>
        <p:spPr>
          <a:xfrm>
            <a:off x="7415213" y="2579688"/>
            <a:ext cx="895350" cy="301625"/>
          </a:xfrm>
          <a:prstGeom prst="rightArrow">
            <a:avLst/>
          </a:prstGeom>
        </p:spPr>
        <p:style>
          <a:lnRef idx="1">
            <a:schemeClr val="accent1"/>
          </a:lnRef>
          <a:fillRef idx="3">
            <a:schemeClr val="accent1"/>
          </a:fillRef>
          <a:effectRef idx="2">
            <a:schemeClr val="accent1"/>
          </a:effectRef>
          <a:fontRef idx="minor">
            <a:schemeClr val="lt1"/>
          </a:fontRef>
        </p:style>
        <p:txBody>
          <a:bodyPr lIns="91428" tIns="45715" rIns="91428" bIns="45715" anchor="ctr"/>
          <a:lstStyle/>
          <a:p>
            <a:pPr algn="ctr" defTabSz="519048">
              <a:defRPr/>
            </a:pPr>
            <a:endParaRPr lang="pt-BR"/>
          </a:p>
        </p:txBody>
      </p:sp>
      <p:sp>
        <p:nvSpPr>
          <p:cNvPr id="7" name="Seta para a direita 6">
            <a:hlinkClick r:id="rId3" action="ppaction://hlinkpres?slideindex=1&amp;slidetitle="/>
          </p:cNvPr>
          <p:cNvSpPr/>
          <p:nvPr/>
        </p:nvSpPr>
        <p:spPr>
          <a:xfrm>
            <a:off x="2373313" y="3509963"/>
            <a:ext cx="811212" cy="257175"/>
          </a:xfrm>
          <a:prstGeom prst="rightArrow">
            <a:avLst/>
          </a:prstGeom>
        </p:spPr>
        <p:style>
          <a:lnRef idx="1">
            <a:schemeClr val="accent1"/>
          </a:lnRef>
          <a:fillRef idx="3">
            <a:schemeClr val="accent1"/>
          </a:fillRef>
          <a:effectRef idx="2">
            <a:schemeClr val="accent1"/>
          </a:effectRef>
          <a:fontRef idx="minor">
            <a:schemeClr val="lt1"/>
          </a:fontRef>
        </p:style>
        <p:txBody>
          <a:bodyPr lIns="91428" tIns="45715" rIns="91428" bIns="45715" anchor="ctr"/>
          <a:lstStyle/>
          <a:p>
            <a:pPr algn="ctr" defTabSz="519048">
              <a:defRPr/>
            </a:pPr>
            <a:endParaRPr lang="pt-BR"/>
          </a:p>
        </p:txBody>
      </p:sp>
      <p:sp>
        <p:nvSpPr>
          <p:cNvPr id="8" name="Seta para a direita 7">
            <a:hlinkClick r:id="rId4" action="ppaction://hlinkpres?slideindex=1&amp;slidetitle="/>
          </p:cNvPr>
          <p:cNvSpPr/>
          <p:nvPr/>
        </p:nvSpPr>
        <p:spPr>
          <a:xfrm>
            <a:off x="7905750" y="3960813"/>
            <a:ext cx="809625" cy="271462"/>
          </a:xfrm>
          <a:prstGeom prst="rightArrow">
            <a:avLst/>
          </a:prstGeom>
        </p:spPr>
        <p:style>
          <a:lnRef idx="1">
            <a:schemeClr val="accent1"/>
          </a:lnRef>
          <a:fillRef idx="3">
            <a:schemeClr val="accent1"/>
          </a:fillRef>
          <a:effectRef idx="2">
            <a:schemeClr val="accent1"/>
          </a:effectRef>
          <a:fontRef idx="minor">
            <a:schemeClr val="lt1"/>
          </a:fontRef>
        </p:style>
        <p:txBody>
          <a:bodyPr lIns="91428" tIns="45715" rIns="91428" bIns="45715" anchor="ctr"/>
          <a:lstStyle/>
          <a:p>
            <a:pPr algn="ctr" defTabSz="519048">
              <a:defRPr/>
            </a:pPr>
            <a:endParaRPr lang="pt-B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Title 1"/>
          <p:cNvSpPr txBox="1">
            <a:spLocks/>
          </p:cNvSpPr>
          <p:nvPr/>
        </p:nvSpPr>
        <p:spPr bwMode="auto">
          <a:xfrm>
            <a:off x="4799013" y="1081088"/>
            <a:ext cx="5889625"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0" tIns="52135" rIns="104270" bIns="52135"/>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endParaRPr lang="pt-BR" altLang="pt-BR" sz="2500">
              <a:solidFill>
                <a:srgbClr val="000000"/>
              </a:solidFill>
            </a:endParaRPr>
          </a:p>
          <a:p>
            <a:endParaRPr lang="pt-BR" altLang="pt-BR" sz="2500">
              <a:solidFill>
                <a:srgbClr val="000000"/>
              </a:solidFill>
            </a:endParaRPr>
          </a:p>
          <a:p>
            <a:pPr algn="ctr" eaLnBrk="1" hangingPunct="1">
              <a:lnSpc>
                <a:spcPct val="150000"/>
              </a:lnSpc>
            </a:pPr>
            <a:r>
              <a:rPr lang="en-US" altLang="pt-BR" sz="3600" b="1">
                <a:solidFill>
                  <a:srgbClr val="000000"/>
                </a:solidFill>
              </a:rPr>
              <a:t>Resgate</a:t>
            </a:r>
          </a:p>
          <a:p>
            <a:pPr algn="ctr" eaLnBrk="1" hangingPunct="1">
              <a:lnSpc>
                <a:spcPct val="150000"/>
              </a:lnSpc>
            </a:pPr>
            <a:r>
              <a:rPr lang="en-US" altLang="pt-BR" sz="3600" b="1">
                <a:solidFill>
                  <a:srgbClr val="000000"/>
                </a:solidFill>
              </a:rPr>
              <a:t>Poste e Cesta Aérea</a:t>
            </a:r>
          </a:p>
          <a:p>
            <a:pPr algn="ctr" eaLnBrk="1" hangingPunct="1">
              <a:lnSpc>
                <a:spcPct val="150000"/>
              </a:lnSpc>
            </a:pPr>
            <a:r>
              <a:rPr lang="en-US" altLang="pt-BR" sz="2500">
                <a:solidFill>
                  <a:srgbClr val="000000"/>
                </a:solidFill>
                <a:latin typeface="Tahoma" panose="020B0604030504040204" pitchFamily="34" charset="0"/>
                <a:cs typeface="Tahoma" panose="020B0604030504040204" pitchFamily="34" charset="0"/>
              </a:rPr>
              <a:t>                                                                          </a:t>
            </a:r>
            <a:r>
              <a:rPr lang="en-US" altLang="pt-BR" sz="1300">
                <a:solidFill>
                  <a:srgbClr val="000000"/>
                </a:solidFill>
                <a:latin typeface="Tahoma" panose="020B0604030504040204" pitchFamily="34" charset="0"/>
                <a:cs typeface="Tahoma" panose="020B0604030504040204" pitchFamily="34" charset="0"/>
              </a:rPr>
              <a:t>Abril de 2013</a:t>
            </a: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a:p>
            <a:pPr algn="ctr" eaLnBrk="1" hangingPunct="1">
              <a:lnSpc>
                <a:spcPct val="150000"/>
              </a:lnSpc>
            </a:pPr>
            <a:endParaRPr lang="en-US" altLang="pt-BR" sz="2500">
              <a:solidFill>
                <a:srgbClr val="000000"/>
              </a:solidFill>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663575" y="1530350"/>
            <a:ext cx="4275138" cy="5022850"/>
          </a:xfrm>
          <a:prstGeom prst="rect">
            <a:avLst/>
          </a:prstGeom>
          <a:noFill/>
          <a:ln>
            <a:noFill/>
          </a:ln>
          <a:effectLst/>
          <a:extLst/>
        </p:spPr>
        <p:txBody>
          <a:bodyPr lIns="112297" tIns="56148" rIns="112297" bIns="56148">
            <a:spAutoFit/>
          </a:bodyPr>
          <a:lstStyle/>
          <a:p>
            <a:pPr algn="just" defTabSz="519028">
              <a:spcBef>
                <a:spcPct val="50000"/>
              </a:spcBef>
              <a:defRPr/>
            </a:pPr>
            <a:r>
              <a:rPr lang="pt-BR" sz="2900" b="1" dirty="0">
                <a:solidFill>
                  <a:srgbClr val="0070C0"/>
                </a:solidFill>
                <a:latin typeface="Calibri"/>
                <a:cs typeface="Arial" charset="0"/>
              </a:rPr>
              <a:t>Métodos de resgate</a:t>
            </a:r>
            <a:endParaRPr lang="pt-BR" sz="2900" b="1" dirty="0">
              <a:solidFill>
                <a:srgbClr val="0070C0"/>
              </a:solidFill>
              <a:latin typeface="Calibri"/>
              <a:cs typeface="Times New Roman" pitchFamily="18" charset="0"/>
            </a:endParaRPr>
          </a:p>
          <a:p>
            <a:pPr algn="just" defTabSz="519028">
              <a:spcBef>
                <a:spcPct val="50000"/>
              </a:spcBef>
              <a:defRPr/>
            </a:pPr>
            <a:r>
              <a:rPr lang="pt-BR" sz="2900" b="1" dirty="0">
                <a:solidFill>
                  <a:prstClr val="black"/>
                </a:solidFill>
                <a:effectLst>
                  <a:outerShdw blurRad="38100" dist="38100" dir="2700000" algn="tl">
                    <a:srgbClr val="C0C0C0"/>
                  </a:outerShdw>
                </a:effectLst>
                <a:latin typeface="Calibri"/>
                <a:cs typeface="Arial" charset="0"/>
              </a:rPr>
              <a:t> A situação emergencial</a:t>
            </a:r>
          </a:p>
          <a:p>
            <a:pPr algn="just" defTabSz="519028">
              <a:spcBef>
                <a:spcPct val="50000"/>
              </a:spcBef>
              <a:defRPr/>
            </a:pPr>
            <a:r>
              <a:rPr lang="pt-BR" sz="2900" dirty="0">
                <a:solidFill>
                  <a:prstClr val="black"/>
                </a:solidFill>
                <a:latin typeface="Calibri"/>
                <a:cs typeface="Arial" charset="0"/>
              </a:rPr>
              <a:t>exige atitudes decisivas:</a:t>
            </a:r>
          </a:p>
          <a:p>
            <a:pPr marL="878243" lvl="1" indent="-421115" algn="just" defTabSz="519028">
              <a:spcBef>
                <a:spcPct val="50000"/>
              </a:spcBef>
              <a:buFont typeface="Arial"/>
              <a:buChar char="•"/>
              <a:defRPr/>
            </a:pPr>
            <a:r>
              <a:rPr lang="pt-BR" sz="2900" dirty="0">
                <a:solidFill>
                  <a:prstClr val="black"/>
                </a:solidFill>
                <a:latin typeface="Calibri"/>
                <a:cs typeface="Arial" charset="0"/>
              </a:rPr>
              <a:t>Manter a calma;</a:t>
            </a:r>
          </a:p>
          <a:p>
            <a:pPr marL="878243" lvl="1" indent="-421115" algn="just" defTabSz="519028">
              <a:spcBef>
                <a:spcPct val="50000"/>
              </a:spcBef>
              <a:buFont typeface="Arial"/>
              <a:buChar char="•"/>
              <a:defRPr/>
            </a:pPr>
            <a:r>
              <a:rPr lang="pt-BR" sz="2900" dirty="0">
                <a:solidFill>
                  <a:prstClr val="black"/>
                </a:solidFill>
                <a:latin typeface="Calibri"/>
                <a:cs typeface="Arial" charset="0"/>
              </a:rPr>
              <a:t>Analisar a gravidade da situação;</a:t>
            </a:r>
          </a:p>
          <a:p>
            <a:pPr marL="878243" lvl="1" indent="-421115" algn="just" defTabSz="519028">
              <a:spcBef>
                <a:spcPct val="50000"/>
              </a:spcBef>
              <a:buFont typeface="Arial"/>
              <a:buChar char="•"/>
              <a:defRPr/>
            </a:pPr>
            <a:r>
              <a:rPr lang="pt-BR" sz="2900" dirty="0">
                <a:solidFill>
                  <a:prstClr val="black"/>
                </a:solidFill>
                <a:latin typeface="Calibri"/>
                <a:cs typeface="Arial" charset="0"/>
              </a:rPr>
              <a:t>Tomar decisão;</a:t>
            </a:r>
          </a:p>
          <a:p>
            <a:pPr marL="878243" lvl="1" indent="-421115" algn="just" defTabSz="519028">
              <a:spcBef>
                <a:spcPct val="50000"/>
              </a:spcBef>
              <a:buFont typeface="Arial"/>
              <a:buChar char="•"/>
              <a:defRPr/>
            </a:pPr>
            <a:r>
              <a:rPr lang="pt-BR" sz="2900" dirty="0">
                <a:solidFill>
                  <a:prstClr val="black"/>
                </a:solidFill>
                <a:latin typeface="Calibri"/>
                <a:cs typeface="Arial" charset="0"/>
              </a:rPr>
              <a:t>Agir.</a:t>
            </a:r>
          </a:p>
        </p:txBody>
      </p:sp>
      <p:sp>
        <p:nvSpPr>
          <p:cNvPr id="118787" name="Retângulo 6"/>
          <p:cNvSpPr>
            <a:spLocks noChangeArrowheads="1"/>
          </p:cNvSpPr>
          <p:nvPr/>
        </p:nvSpPr>
        <p:spPr bwMode="auto">
          <a:xfrm>
            <a:off x="-327025" y="179388"/>
            <a:ext cx="8191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defTabSz="51593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51593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51593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51593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51593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515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900" b="1">
                <a:solidFill>
                  <a:srgbClr val="000000"/>
                </a:solidFill>
              </a:rPr>
              <a:t>Resgate </a:t>
            </a:r>
          </a:p>
        </p:txBody>
      </p:sp>
      <p:pic>
        <p:nvPicPr>
          <p:cNvPr id="118788" name="Picture 2" descr="C:\Users\Sisteplan\Desktop\NR35-fotos\SAM_17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1236663"/>
            <a:ext cx="42545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12706</TotalTime>
  <Words>16005</Words>
  <Application>Microsoft Office PowerPoint</Application>
  <PresentationFormat>Custom</PresentationFormat>
  <Paragraphs>1282</Paragraphs>
  <Slides>140</Slides>
  <Notes>134</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140</vt:i4>
      </vt:variant>
    </vt:vector>
  </HeadingPairs>
  <TitlesOfParts>
    <vt:vector size="152" baseType="lpstr">
      <vt:lpstr>Arial</vt:lpstr>
      <vt:lpstr>ＭＳ Ｐゴシック</vt:lpstr>
      <vt:lpstr>Calibri</vt:lpstr>
      <vt:lpstr>Tahoma</vt:lpstr>
      <vt:lpstr>MS Reference Sans Serif</vt:lpstr>
      <vt:lpstr>Times New Roman</vt:lpstr>
      <vt:lpstr>1_Office Theme</vt:lpstr>
      <vt:lpstr>3_Office Theme</vt:lpstr>
      <vt:lpstr>4_Office Theme</vt:lpstr>
      <vt:lpstr>5_Office Theme</vt:lpstr>
      <vt:lpstr>Tema do Office</vt:lpstr>
      <vt:lpstr>Gráfico do Microsoft Office Excel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jonas</dc:creator>
  <cp:lastModifiedBy>word2</cp:lastModifiedBy>
  <cp:revision>674</cp:revision>
  <cp:lastPrinted>2009-12-04T13:50:45Z</cp:lastPrinted>
  <dcterms:created xsi:type="dcterms:W3CDTF">2010-07-05T13:29:39Z</dcterms:created>
  <dcterms:modified xsi:type="dcterms:W3CDTF">2025-03-17T18:03:30Z</dcterms:modified>
</cp:coreProperties>
</file>