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j9w4dCb1BpawldTlgn5tyQxt4i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7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p26"/>
          <p:cNvCxnSpPr/>
          <p:nvPr/>
        </p:nvCxnSpPr>
        <p:spPr>
          <a:xfrm rot="9242">
            <a:off x="633058" y="1606869"/>
            <a:ext cx="7085559" cy="0"/>
          </a:xfrm>
          <a:prstGeom prst="straightConnector1">
            <a:avLst/>
          </a:prstGeom>
          <a:noFill/>
          <a:ln w="19050" cap="flat" cmpd="sng">
            <a:solidFill>
              <a:srgbClr val="D8AF2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" name="Google Shape;298;p26"/>
          <p:cNvSpPr txBox="1"/>
          <p:nvPr/>
        </p:nvSpPr>
        <p:spPr>
          <a:xfrm>
            <a:off x="767873" y="3368337"/>
            <a:ext cx="13901513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1º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grau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–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caracterizada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por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vermelhidão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cutânea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(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eritema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) dolorosa.​</a:t>
            </a:r>
            <a:endParaRPr sz="1050"/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​</a:t>
            </a:r>
            <a:endParaRPr sz="1050"/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2º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grau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–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caracterizada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por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vermelhidão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formação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bolhas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d’água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(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flictenas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) 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dolorosas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1050"/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​</a:t>
            </a:r>
            <a:endParaRPr sz="1050"/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3º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grau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–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atinge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camadas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profundas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da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pele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ocasionando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destruição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das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terminações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nervosas e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sensitivas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do </a:t>
            </a:r>
            <a:r>
              <a:rPr lang="en-US" sz="2800" b="1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tecido</a:t>
            </a:r>
            <a:r>
              <a:rPr lang="en-US" sz="2800" b="1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1050"/>
          </a:p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9" name="Google Shape;2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7602" y="3000360"/>
            <a:ext cx="3011017" cy="291315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6"/>
          <p:cNvSpPr txBox="1"/>
          <p:nvPr/>
        </p:nvSpPr>
        <p:spPr>
          <a:xfrm>
            <a:off x="633045" y="273636"/>
            <a:ext cx="10692978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endParaRPr sz="60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1" name="Google Shape;301;p26"/>
          <p:cNvSpPr txBox="1"/>
          <p:nvPr/>
        </p:nvSpPr>
        <p:spPr>
          <a:xfrm>
            <a:off x="633045" y="2054587"/>
            <a:ext cx="5243646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Tipos</a:t>
            </a:r>
            <a:r>
              <a:rPr lang="en-US" sz="32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32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r>
              <a:rPr lang="en-US" sz="32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:</a:t>
            </a:r>
            <a:endParaRPr sz="105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Google Shape;306;p27"/>
          <p:cNvCxnSpPr/>
          <p:nvPr/>
        </p:nvCxnSpPr>
        <p:spPr>
          <a:xfrm rot="3062">
            <a:off x="353748" y="1611632"/>
            <a:ext cx="10692982" cy="0"/>
          </a:xfrm>
          <a:prstGeom prst="straightConnector1">
            <a:avLst/>
          </a:prstGeom>
          <a:noFill/>
          <a:ln w="19050" cap="flat" cmpd="sng">
            <a:solidFill>
              <a:srgbClr val="D8AF2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7" name="Google Shape;307;p27"/>
          <p:cNvPicPr preferRelativeResize="0"/>
          <p:nvPr/>
        </p:nvPicPr>
        <p:blipFill rotWithShape="1">
          <a:blip r:embed="rId3">
            <a:alphaModFix/>
          </a:blip>
          <a:srcRect t="18317"/>
          <a:stretch/>
        </p:blipFill>
        <p:spPr>
          <a:xfrm>
            <a:off x="1724612" y="2858931"/>
            <a:ext cx="14268569" cy="559434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7"/>
          <p:cNvSpPr txBox="1"/>
          <p:nvPr/>
        </p:nvSpPr>
        <p:spPr>
          <a:xfrm>
            <a:off x="353759" y="285716"/>
            <a:ext cx="10692978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Tipos</a:t>
            </a:r>
            <a:r>
              <a:rPr lang="en-US" sz="60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60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endParaRPr sz="60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389" y="2614870"/>
            <a:ext cx="6898649" cy="509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8"/>
          <p:cNvPicPr preferRelativeResize="0"/>
          <p:nvPr/>
        </p:nvPicPr>
        <p:blipFill rotWithShape="1">
          <a:blip r:embed="rId4">
            <a:alphaModFix/>
          </a:blip>
          <a:srcRect r="27919" b="1340"/>
          <a:stretch/>
        </p:blipFill>
        <p:spPr>
          <a:xfrm>
            <a:off x="9144000" y="2534222"/>
            <a:ext cx="7755720" cy="517825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8"/>
          <p:cNvSpPr txBox="1"/>
          <p:nvPr/>
        </p:nvSpPr>
        <p:spPr>
          <a:xfrm>
            <a:off x="586497" y="278776"/>
            <a:ext cx="10692978" cy="115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r>
              <a:rPr lang="en-US" sz="66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2º </a:t>
            </a:r>
            <a:r>
              <a:rPr lang="en-US" sz="66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grau</a:t>
            </a:r>
            <a:endParaRPr sz="110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1" name="Google Shape;321;p29"/>
          <p:cNvCxnSpPr/>
          <p:nvPr/>
        </p:nvCxnSpPr>
        <p:spPr>
          <a:xfrm rot="3062">
            <a:off x="470134" y="1620014"/>
            <a:ext cx="10692982" cy="0"/>
          </a:xfrm>
          <a:prstGeom prst="straightConnector1">
            <a:avLst/>
          </a:prstGeom>
          <a:noFill/>
          <a:ln w="19050" cap="flat" cmpd="sng">
            <a:solidFill>
              <a:srgbClr val="D8AF2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2" name="Google Shape;3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854" y="2886803"/>
            <a:ext cx="7557548" cy="505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 rotWithShape="1">
          <a:blip r:embed="rId4">
            <a:alphaModFix/>
          </a:blip>
          <a:srcRect l="3745" t="2503" r="3744" b="3338"/>
          <a:stretch/>
        </p:blipFill>
        <p:spPr>
          <a:xfrm>
            <a:off x="11382914" y="2331694"/>
            <a:ext cx="4645644" cy="60632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16;p28"/>
          <p:cNvSpPr txBox="1"/>
          <p:nvPr/>
        </p:nvSpPr>
        <p:spPr>
          <a:xfrm>
            <a:off x="547308" y="265713"/>
            <a:ext cx="10692978" cy="115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r>
              <a:rPr lang="en-US" sz="66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6600" b="1" dirty="0" smtClean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lang="en-US" sz="6600" b="1" i="0" u="none" strike="noStrike" cap="none" dirty="0" smtClean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º </a:t>
            </a:r>
            <a:r>
              <a:rPr lang="en-US" sz="66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grau</a:t>
            </a:r>
            <a:endParaRPr sz="110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"/>
          <p:cNvSpPr txBox="1"/>
          <p:nvPr/>
        </p:nvSpPr>
        <p:spPr>
          <a:xfrm>
            <a:off x="551423" y="3489008"/>
            <a:ext cx="13948061" cy="323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20435" marR="0" lvl="1" indent="-41021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800"/>
              <a:buFont typeface="Arial"/>
              <a:buChar char="•"/>
            </a:pPr>
            <a:r>
              <a:rPr lang="en-US" sz="3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Lave o local com </a:t>
            </a:r>
            <a:r>
              <a:rPr lang="en-US" sz="3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água</a:t>
            </a:r>
            <a:r>
              <a:rPr lang="en-US" sz="3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corrente</a:t>
            </a:r>
            <a:r>
              <a:rPr lang="en-US" sz="3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de </a:t>
            </a:r>
            <a:r>
              <a:rPr lang="en-US" sz="3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preferência</a:t>
            </a:r>
            <a:r>
              <a:rPr lang="en-US" sz="3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na</a:t>
            </a:r>
            <a:r>
              <a:rPr lang="en-US" sz="3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temperatura</a:t>
            </a:r>
            <a:r>
              <a:rPr lang="en-US" sz="3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ambiente</a:t>
            </a:r>
            <a:r>
              <a:rPr lang="en-US" sz="3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por</a:t>
            </a:r>
            <a:r>
              <a:rPr lang="en-US" sz="3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2 a 5 </a:t>
            </a:r>
            <a:r>
              <a:rPr lang="en-US" sz="3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minutos</a:t>
            </a:r>
            <a:r>
              <a:rPr lang="en-US" sz="3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r>
              <a:rPr lang="en-US" sz="3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​</a:t>
            </a:r>
            <a:endParaRPr/>
          </a:p>
          <a:p>
            <a:pPr marL="798846" marR="0" lvl="1" indent="-39942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700"/>
              <a:buFont typeface="Arial"/>
              <a:buChar char="•"/>
            </a:pP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Não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aplique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iodo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mercúrio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ou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pomada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no local do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ferimento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para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não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encobrir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37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lesão</a:t>
            </a:r>
            <a:r>
              <a:rPr lang="en-US" sz="37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r>
              <a:rPr lang="en-US" sz="37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​</a:t>
            </a:r>
            <a:endParaRPr/>
          </a:p>
          <a:p>
            <a:pPr marL="0" marR="0" lvl="1" indent="0" algn="l" rtl="0">
              <a:lnSpc>
                <a:spcPct val="12864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b="0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30" name="Google Shape;33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3049" y="5703440"/>
            <a:ext cx="6565382" cy="371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0"/>
          <p:cNvSpPr txBox="1"/>
          <p:nvPr/>
        </p:nvSpPr>
        <p:spPr>
          <a:xfrm>
            <a:off x="551422" y="285716"/>
            <a:ext cx="16665072" cy="9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2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r>
              <a:rPr lang="en-US" sz="4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4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pequena</a:t>
            </a:r>
            <a:r>
              <a:rPr lang="en-US" sz="4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4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extensão</a:t>
            </a:r>
            <a:endParaRPr sz="48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1"/>
          <p:cNvPicPr preferRelativeResize="0"/>
          <p:nvPr/>
        </p:nvPicPr>
        <p:blipFill rotWithShape="1">
          <a:blip r:embed="rId3">
            <a:alphaModFix/>
          </a:blip>
          <a:srcRect t="555" b="555"/>
          <a:stretch/>
        </p:blipFill>
        <p:spPr>
          <a:xfrm>
            <a:off x="4357654" y="2071666"/>
            <a:ext cx="8901225" cy="660609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 txBox="1"/>
          <p:nvPr/>
        </p:nvSpPr>
        <p:spPr>
          <a:xfrm>
            <a:off x="539948" y="223129"/>
            <a:ext cx="17748051" cy="105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r>
              <a:rPr lang="en-US" sz="54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grande</a:t>
            </a:r>
            <a:r>
              <a:rPr lang="en-US" sz="54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54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extensão</a:t>
            </a:r>
            <a:endParaRPr sz="54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2"/>
          <p:cNvSpPr txBox="1"/>
          <p:nvPr/>
        </p:nvSpPr>
        <p:spPr>
          <a:xfrm>
            <a:off x="367285" y="2428856"/>
            <a:ext cx="14460086" cy="422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Controlar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dor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– de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acordo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com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área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atingida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dor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associada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2º e 3º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graus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é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insuportável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 ​</a:t>
            </a:r>
            <a:endParaRPr sz="11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Evitar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contaminação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– se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houver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formação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bolhas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socorrista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deve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irritá-las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nem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furá-las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pois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elas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podem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romper 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deixar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uma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ferida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aberta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sujeita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aos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ataques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microorganismos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11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Retire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pulseiras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relógios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anéis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imediatamente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;​</a:t>
            </a:r>
            <a:endParaRPr sz="1100"/>
          </a:p>
          <a:p>
            <a:pPr marL="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43" name="Google Shape;34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4504" y="6461274"/>
            <a:ext cx="2345988" cy="234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4719" y="6092204"/>
            <a:ext cx="2532179" cy="25321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2"/>
          <p:cNvSpPr txBox="1"/>
          <p:nvPr/>
        </p:nvSpPr>
        <p:spPr>
          <a:xfrm>
            <a:off x="222071" y="215093"/>
            <a:ext cx="17635028" cy="102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93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r>
              <a:rPr lang="en-US" sz="4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4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grande</a:t>
            </a:r>
            <a:r>
              <a:rPr lang="en-US" sz="4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4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extensão</a:t>
            </a:r>
            <a:r>
              <a:rPr lang="en-US" sz="4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​</a:t>
            </a:r>
            <a:endParaRPr sz="48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3"/>
          <p:cNvSpPr txBox="1"/>
          <p:nvPr/>
        </p:nvSpPr>
        <p:spPr>
          <a:xfrm>
            <a:off x="470111" y="2428856"/>
            <a:ext cx="13063655" cy="539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Lave 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área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com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água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temperatura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ambiente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28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Se as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roupas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vítima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tiverem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aderido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à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as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remova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28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aplique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iodo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mercúrio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ou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pomada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no local do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ferimento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28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Não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lhe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dê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água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se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estiver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inconsciente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28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Mantenha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-a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aquecida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 com as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pernas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elevadas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28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Mantenha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os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sinais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vitais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e, no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caso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parada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cardiorrespiratória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aplique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o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método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reanimação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mais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adequado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.​</a:t>
            </a:r>
            <a:endParaRPr sz="2800"/>
          </a:p>
          <a:p>
            <a:pPr marL="755667" marR="0" lvl="1" indent="-37783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8AF21"/>
              </a:buClr>
              <a:buSzPts val="350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Encaminhe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-a </a:t>
            </a:r>
            <a:r>
              <a:rPr lang="en-US" sz="2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ao</a:t>
            </a:r>
            <a:r>
              <a:rPr lang="en-US" sz="2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hospital.</a:t>
            </a:r>
            <a:r>
              <a:rPr lang="en-US" sz="2800" b="0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​</a:t>
            </a:r>
            <a:endParaRPr sz="2800"/>
          </a:p>
          <a:p>
            <a:pPr marL="0" marR="0" lvl="1" indent="0" algn="l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51" name="Google Shape;35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23841" y="3394462"/>
            <a:ext cx="3437422" cy="346776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3"/>
          <p:cNvSpPr txBox="1"/>
          <p:nvPr/>
        </p:nvSpPr>
        <p:spPr>
          <a:xfrm>
            <a:off x="470128" y="254420"/>
            <a:ext cx="14888978" cy="8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Queimaduras</a:t>
            </a:r>
            <a:r>
              <a:rPr lang="en-US" sz="4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de </a:t>
            </a:r>
            <a:r>
              <a:rPr lang="en-US" sz="4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grande</a:t>
            </a:r>
            <a:r>
              <a:rPr lang="en-US" sz="4800" b="1" i="0" u="none" strike="noStrike" cap="none" dirty="0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4800" b="1" i="0" u="none" strike="noStrike" cap="none" dirty="0" err="1">
                <a:solidFill>
                  <a:srgbClr val="D8AF21"/>
                </a:solidFill>
                <a:latin typeface="Times"/>
                <a:ea typeface="Times"/>
                <a:cs typeface="Times"/>
                <a:sym typeface="Times"/>
              </a:rPr>
              <a:t>extensão</a:t>
            </a:r>
            <a:endParaRPr sz="4800" b="1" i="0" u="none" strike="noStrike" cap="none">
              <a:solidFill>
                <a:srgbClr val="D8AF2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284</Words>
  <PresentationFormat>Personalizar</PresentationFormat>
  <Paragraphs>26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Oficina</dc:creator>
  <cp:lastModifiedBy>Oficina</cp:lastModifiedBy>
  <cp:revision>8</cp:revision>
  <dcterms:created xsi:type="dcterms:W3CDTF">2006-08-16T00:00:00Z</dcterms:created>
  <dcterms:modified xsi:type="dcterms:W3CDTF">2025-02-19T18:34:40Z</dcterms:modified>
</cp:coreProperties>
</file>