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80" r:id="rId1"/>
    <p:sldMasterId id="2147485791" r:id="rId2"/>
    <p:sldMasterId id="2147485835" r:id="rId3"/>
  </p:sldMasterIdLst>
  <p:notesMasterIdLst>
    <p:notesMasterId r:id="rId10"/>
  </p:notesMasterIdLst>
  <p:handoutMasterIdLst>
    <p:handoutMasterId r:id="rId11"/>
  </p:handoutMasterIdLst>
  <p:sldIdLst>
    <p:sldId id="728" r:id="rId4"/>
    <p:sldId id="739" r:id="rId5"/>
    <p:sldId id="740" r:id="rId6"/>
    <p:sldId id="742" r:id="rId7"/>
    <p:sldId id="743" r:id="rId8"/>
    <p:sldId id="752" r:id="rId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E1"/>
    <a:srgbClr val="FFFFFF"/>
    <a:srgbClr val="FF9900"/>
    <a:srgbClr val="A7E8FF"/>
    <a:srgbClr val="969696"/>
    <a:srgbClr val="5F5F5F"/>
    <a:srgbClr val="787714"/>
    <a:srgbClr val="7877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80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940D96-47FC-4935-8A0F-63CEE70BA4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3797752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D107D2-8102-4F01-A596-A77CE0318882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68CCA7-9FCC-4AF8-A5BE-89E7BE5E69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2886160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634" y="1214438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634" y="4215992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11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104BFCA-88D9-4D8A-8A3C-A67F5F8423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226545148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634" y="1214438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634" y="4215992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532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849313" y="61913"/>
            <a:ext cx="390048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Noções de Prevenção e Combate a Incêndio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182"/>
            <a:ext cx="78867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1058091"/>
            <a:ext cx="7886700" cy="96905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1506098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182"/>
            <a:ext cx="78867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1058091"/>
            <a:ext cx="7886700" cy="96905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275135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C33401-F1F1-44A2-BAE6-851390086F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116000090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98B466D-362E-4F75-B1E4-A1AF1AA359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197331960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168"/>
            <a:ext cx="8880534" cy="537535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776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168"/>
            <a:ext cx="8880534" cy="537535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771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168"/>
            <a:ext cx="8880534" cy="537535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149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168"/>
            <a:ext cx="8880534" cy="537535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478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 userDrawn="1"/>
        </p:nvSpPr>
        <p:spPr bwMode="auto">
          <a:xfrm>
            <a:off x="1223963" y="174625"/>
            <a:ext cx="324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NR – 10: Reciclagem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182"/>
            <a:ext cx="78867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1058091"/>
            <a:ext cx="7886700" cy="96905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495166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634" y="1214438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634" y="4215992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963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6350"/>
            <a:ext cx="5637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NR – 10 – Segurança em Instalações e Serviços com Eletricidade - Formação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78867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1058091"/>
            <a:ext cx="7886700" cy="96905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55770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439863" y="169863"/>
            <a:ext cx="3284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NR – 10: Reciclagem: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182"/>
            <a:ext cx="78867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1058091"/>
            <a:ext cx="7886700" cy="96905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48091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39863" y="169863"/>
            <a:ext cx="3284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NR – 10: Reciclagem: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51DEDED-CCD4-45AC-ABD7-C0754829D6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323769249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 userDrawn="1"/>
        </p:nvSpPr>
        <p:spPr bwMode="auto">
          <a:xfrm>
            <a:off x="1223963" y="174625"/>
            <a:ext cx="324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NR – 10: Reciclagem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182"/>
            <a:ext cx="78867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1058091"/>
            <a:ext cx="7886700" cy="96905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91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 userDrawn="1"/>
        </p:nvSpPr>
        <p:spPr bwMode="auto">
          <a:xfrm>
            <a:off x="1223963" y="174625"/>
            <a:ext cx="324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NR – 10: Reciclagem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865638-83F1-4931-A3C9-CA3BECABA5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81533522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 userDrawn="1"/>
        </p:nvSpPr>
        <p:spPr bwMode="auto">
          <a:xfrm>
            <a:off x="1223963" y="174625"/>
            <a:ext cx="324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NR – 10: Reciclagem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6A29F42-FD15-4D04-96FD-212C214BFB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57734191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168"/>
            <a:ext cx="8880534" cy="537535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498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168"/>
            <a:ext cx="8880534" cy="537535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0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168"/>
            <a:ext cx="8880534" cy="537535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551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168"/>
            <a:ext cx="8880534" cy="537535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723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3700" y="1019175"/>
            <a:ext cx="788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3700" y="2112963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7" r:id="rId1"/>
    <p:sldLayoutId id="2147485978" r:id="rId2"/>
    <p:sldLayoutId id="2147485979" r:id="rId3"/>
    <p:sldLayoutId id="2147485980" r:id="rId4"/>
    <p:sldLayoutId id="2147485981" r:id="rId5"/>
    <p:sldLayoutId id="2147485969" r:id="rId6"/>
    <p:sldLayoutId id="2147485970" r:id="rId7"/>
    <p:sldLayoutId id="2147485971" r:id="rId8"/>
    <p:sldLayoutId id="2147485972" r:id="rId9"/>
    <p:sldLayoutId id="214748598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93700" y="1019175"/>
            <a:ext cx="788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3700" y="2112963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3" r:id="rId1"/>
    <p:sldLayoutId id="2147485984" r:id="rId2"/>
    <p:sldLayoutId id="2147485985" r:id="rId3"/>
    <p:sldLayoutId id="2147485986" r:id="rId4"/>
    <p:sldLayoutId id="2147485987" r:id="rId5"/>
    <p:sldLayoutId id="2147485973" r:id="rId6"/>
    <p:sldLayoutId id="2147485974" r:id="rId7"/>
    <p:sldLayoutId id="2147485975" r:id="rId8"/>
    <p:sldLayoutId id="214748597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93700" y="1019175"/>
            <a:ext cx="788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3700" y="2112963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8" r:id="rId1"/>
    <p:sldLayoutId id="2147485989" r:id="rId2"/>
    <p:sldLayoutId id="2147485990" r:id="rId3"/>
    <p:sldLayoutId id="2147485991" r:id="rId4"/>
  </p:sldLayoutIdLst>
  <p:transition spd="slow">
    <p:randomBar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video_corona.mpg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video" Target="file:///C:\Users\user\Desktop\NR%2010%20-%20B&#193;SICO%20E%20RECICLAGEM\Apresenta&#231;&#227;o\Hiperlinks\INDU&#199;&#195;O%20ELETROMAGNETICA!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Conteúdo 2"/>
          <p:cNvSpPr>
            <a:spLocks noGrp="1"/>
          </p:cNvSpPr>
          <p:nvPr>
            <p:ph idx="1"/>
          </p:nvPr>
        </p:nvSpPr>
        <p:spPr>
          <a:xfrm>
            <a:off x="647700" y="2205038"/>
            <a:ext cx="4140200" cy="4427537"/>
          </a:xfrm>
        </p:spPr>
        <p:txBody>
          <a:bodyPr/>
          <a:lstStyle/>
          <a:p>
            <a:pPr algn="just" eaLnBrk="1" hangingPunct="1"/>
            <a:r>
              <a:rPr lang="pt-BR" altLang="pt-BR" sz="2400">
                <a:latin typeface="Calibri" pitchFamily="34" charset="0"/>
              </a:rPr>
              <a:t>É gerado quando da passagem da corrente elétrica nos meios condutores. O campo eletromagnético está presente em inúmeras atividades humanas: linhas energizadas, solda elétrica, telefonia celular e micro-ondas.</a:t>
            </a:r>
          </a:p>
        </p:txBody>
      </p:sp>
      <p:sp>
        <p:nvSpPr>
          <p:cNvPr id="44035" name="Subtítulo 2"/>
          <p:cNvSpPr txBox="1">
            <a:spLocks/>
          </p:cNvSpPr>
          <p:nvPr/>
        </p:nvSpPr>
        <p:spPr bwMode="auto">
          <a:xfrm>
            <a:off x="0" y="1557338"/>
            <a:ext cx="82756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pt-BR" altLang="pt-BR">
                <a:latin typeface="Calibri" pitchFamily="34" charset="0"/>
              </a:rPr>
              <a:t>Campos eletromagnéticos:</a:t>
            </a:r>
          </a:p>
        </p:txBody>
      </p:sp>
      <p:pic>
        <p:nvPicPr>
          <p:cNvPr id="5" name="Picture 4" descr="http://www.geocities.ws/saladefisica6/eletromagnetismo/Magnetismo14.gif"/>
          <p:cNvPicPr>
            <a:picLocks noChangeAspect="1" noChangeArrowheads="1"/>
          </p:cNvPicPr>
          <p:nvPr/>
        </p:nvPicPr>
        <p:blipFill rotWithShape="1">
          <a:blip r:embed="rId2"/>
          <a:srcRect r="45415"/>
          <a:stretch/>
        </p:blipFill>
        <p:spPr bwMode="auto">
          <a:xfrm>
            <a:off x="5724525" y="2349500"/>
            <a:ext cx="2551113" cy="372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eocities.ws/saladefisica6/eletromagnetismo/magncondutores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711450"/>
            <a:ext cx="3160713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868468"/>
            <a:ext cx="5148262" cy="4427537"/>
          </a:xfrm>
        </p:spPr>
        <p:txBody>
          <a:bodyPr/>
          <a:lstStyle/>
          <a:p>
            <a:pPr algn="just" eaLnBrk="1" hangingPunct="1"/>
            <a:r>
              <a:rPr lang="pt-BR" altLang="pt-BR" sz="2400" dirty="0">
                <a:latin typeface="Calibri" pitchFamily="34" charset="0"/>
              </a:rPr>
              <a:t>O campo eletromagnético caracteriza-se por um determinado número de linhas de força.</a:t>
            </a:r>
          </a:p>
          <a:p>
            <a:pPr algn="just" eaLnBrk="1" hangingPunct="1"/>
            <a:r>
              <a:rPr lang="pt-BR" altLang="pt-BR" sz="2400" dirty="0">
                <a:latin typeface="Calibri" pitchFamily="34" charset="0"/>
              </a:rPr>
              <a:t>A corrente alternada passando por um condutor produzirá um campo eletromagnético, e se existirem nas suas imediações outros condutores </a:t>
            </a:r>
            <a:r>
              <a:rPr lang="pt-BR" altLang="pt-BR" sz="2400" dirty="0" err="1">
                <a:latin typeface="Calibri" pitchFamily="34" charset="0"/>
              </a:rPr>
              <a:t>desenergizados</a:t>
            </a:r>
            <a:r>
              <a:rPr lang="pt-BR" altLang="pt-BR" sz="2400" dirty="0">
                <a:latin typeface="Calibri" pitchFamily="34" charset="0"/>
              </a:rPr>
              <a:t>, neles será </a:t>
            </a:r>
            <a:r>
              <a:rPr lang="pt-BR" altLang="pt-BR" sz="2400" b="1" dirty="0">
                <a:latin typeface="Calibri" pitchFamily="34" charset="0"/>
              </a:rPr>
              <a:t>induzida uma tensão elétrica</a:t>
            </a:r>
            <a:r>
              <a:rPr lang="pt-BR" altLang="pt-BR" sz="2400" dirty="0">
                <a:latin typeface="Calibri" pitchFamily="34" charset="0"/>
              </a:rPr>
              <a:t>.</a:t>
            </a:r>
          </a:p>
          <a:p>
            <a:pPr algn="just" eaLnBrk="1" hangingPunct="1"/>
            <a:r>
              <a:rPr lang="pt-BR" altLang="pt-BR" sz="2400" dirty="0">
                <a:latin typeface="Calibri" pitchFamily="34" charset="0"/>
              </a:rPr>
              <a:t>Descargas atmosféricas também geram campos eletromagnéticos.</a:t>
            </a:r>
          </a:p>
        </p:txBody>
      </p:sp>
      <p:sp>
        <p:nvSpPr>
          <p:cNvPr id="56323" name="Título 2"/>
          <p:cNvSpPr>
            <a:spLocks noGrp="1"/>
          </p:cNvSpPr>
          <p:nvPr>
            <p:ph type="title"/>
          </p:nvPr>
        </p:nvSpPr>
        <p:spPr>
          <a:xfrm>
            <a:off x="214282" y="1142984"/>
            <a:ext cx="1814500" cy="612775"/>
          </a:xfrm>
        </p:spPr>
        <p:txBody>
          <a:bodyPr/>
          <a:lstStyle/>
          <a:p>
            <a:pPr algn="r" eaLnBrk="1" hangingPunct="1"/>
            <a:r>
              <a:rPr lang="pt-BR" altLang="pt-BR" sz="32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NR – 10:</a:t>
            </a:r>
          </a:p>
        </p:txBody>
      </p:sp>
      <p:sp>
        <p:nvSpPr>
          <p:cNvPr id="56324" name="Subtítulo 2"/>
          <p:cNvSpPr txBox="1">
            <a:spLocks/>
          </p:cNvSpPr>
          <p:nvPr/>
        </p:nvSpPr>
        <p:spPr bwMode="auto">
          <a:xfrm>
            <a:off x="0" y="1220768"/>
            <a:ext cx="82438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pt-BR" altLang="pt-BR">
                <a:latin typeface="Calibri" pitchFamily="34" charset="0"/>
              </a:rPr>
              <a:t>Campos eletromagnéticos:</a:t>
            </a: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868468"/>
            <a:ext cx="3017838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ubtítulo 2"/>
          <p:cNvSpPr txBox="1">
            <a:spLocks/>
          </p:cNvSpPr>
          <p:nvPr/>
        </p:nvSpPr>
        <p:spPr bwMode="auto">
          <a:xfrm>
            <a:off x="0" y="1557338"/>
            <a:ext cx="83518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pt-BR" altLang="pt-BR">
                <a:latin typeface="Calibri" pitchFamily="34" charset="0"/>
              </a:rPr>
              <a:t>Campos eletromagnéticos:</a:t>
            </a:r>
          </a:p>
        </p:txBody>
      </p:sp>
      <p:grpSp>
        <p:nvGrpSpPr>
          <p:cNvPr id="58" name="Group 6"/>
          <p:cNvGrpSpPr>
            <a:grpSpLocks/>
          </p:cNvGrpSpPr>
          <p:nvPr/>
        </p:nvGrpSpPr>
        <p:grpSpPr bwMode="auto">
          <a:xfrm>
            <a:off x="5795963" y="2419350"/>
            <a:ext cx="2413000" cy="3097213"/>
            <a:chOff x="4702" y="1270"/>
            <a:chExt cx="1769" cy="1951"/>
          </a:xfrm>
        </p:grpSpPr>
        <p:sp>
          <p:nvSpPr>
            <p:cNvPr id="59" name="Oval 7"/>
            <p:cNvSpPr>
              <a:spLocks noChangeArrowheads="1"/>
            </p:cNvSpPr>
            <p:nvPr/>
          </p:nvSpPr>
          <p:spPr bwMode="auto">
            <a:xfrm>
              <a:off x="5364" y="2032"/>
              <a:ext cx="454" cy="453"/>
            </a:xfrm>
            <a:prstGeom prst="ellipse">
              <a:avLst/>
            </a:prstGeom>
            <a:solidFill>
              <a:srgbClr val="CCCC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val 8"/>
            <p:cNvSpPr>
              <a:spLocks noChangeArrowheads="1"/>
            </p:cNvSpPr>
            <p:nvPr/>
          </p:nvSpPr>
          <p:spPr bwMode="auto">
            <a:xfrm>
              <a:off x="5019" y="1654"/>
              <a:ext cx="1137" cy="118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5168" y="1803"/>
              <a:ext cx="838" cy="908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Oval 10"/>
            <p:cNvSpPr>
              <a:spLocks noChangeArrowheads="1"/>
            </p:cNvSpPr>
            <p:nvPr/>
          </p:nvSpPr>
          <p:spPr bwMode="auto">
            <a:xfrm>
              <a:off x="4875" y="1482"/>
              <a:ext cx="1433" cy="1509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4702" y="1270"/>
              <a:ext cx="1769" cy="1951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val 12"/>
            <p:cNvSpPr>
              <a:spLocks noChangeArrowheads="1"/>
            </p:cNvSpPr>
            <p:nvPr/>
          </p:nvSpPr>
          <p:spPr bwMode="auto">
            <a:xfrm>
              <a:off x="5570" y="2238"/>
              <a:ext cx="44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>
              <a:off x="5654" y="2178"/>
              <a:ext cx="45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5472" y="2086"/>
              <a:ext cx="43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5428" y="2223"/>
              <a:ext cx="44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5518" y="2404"/>
              <a:ext cx="45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5609" y="2359"/>
              <a:ext cx="45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5701" y="2268"/>
              <a:ext cx="44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5609" y="2087"/>
              <a:ext cx="45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auto">
            <a:xfrm>
              <a:off x="5655" y="2177"/>
              <a:ext cx="45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>
              <a:off x="5518" y="2314"/>
              <a:ext cx="45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Oval 22"/>
            <p:cNvSpPr>
              <a:spLocks noChangeArrowheads="1"/>
            </p:cNvSpPr>
            <p:nvPr/>
          </p:nvSpPr>
          <p:spPr bwMode="auto">
            <a:xfrm>
              <a:off x="5701" y="2359"/>
              <a:ext cx="44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Oval 23"/>
            <p:cNvSpPr>
              <a:spLocks noChangeArrowheads="1"/>
            </p:cNvSpPr>
            <p:nvPr/>
          </p:nvSpPr>
          <p:spPr bwMode="auto">
            <a:xfrm>
              <a:off x="5745" y="2178"/>
              <a:ext cx="45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Oval 24"/>
            <p:cNvSpPr>
              <a:spLocks noChangeArrowheads="1"/>
            </p:cNvSpPr>
            <p:nvPr/>
          </p:nvSpPr>
          <p:spPr bwMode="auto">
            <a:xfrm>
              <a:off x="5559" y="2151"/>
              <a:ext cx="44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val 25"/>
            <p:cNvSpPr>
              <a:spLocks noChangeArrowheads="1"/>
            </p:cNvSpPr>
            <p:nvPr/>
          </p:nvSpPr>
          <p:spPr bwMode="auto">
            <a:xfrm>
              <a:off x="5540" y="2050"/>
              <a:ext cx="45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Oval 26"/>
            <p:cNvSpPr>
              <a:spLocks noChangeArrowheads="1"/>
            </p:cNvSpPr>
            <p:nvPr/>
          </p:nvSpPr>
          <p:spPr bwMode="auto">
            <a:xfrm>
              <a:off x="5479" y="2160"/>
              <a:ext cx="43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Oval 27"/>
            <p:cNvSpPr>
              <a:spLocks noChangeArrowheads="1"/>
            </p:cNvSpPr>
            <p:nvPr/>
          </p:nvSpPr>
          <p:spPr bwMode="auto">
            <a:xfrm>
              <a:off x="5500" y="2238"/>
              <a:ext cx="43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Oval 28"/>
            <p:cNvSpPr>
              <a:spLocks noChangeArrowheads="1"/>
            </p:cNvSpPr>
            <p:nvPr/>
          </p:nvSpPr>
          <p:spPr bwMode="auto">
            <a:xfrm>
              <a:off x="5633" y="2289"/>
              <a:ext cx="45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val 29"/>
            <p:cNvSpPr>
              <a:spLocks noChangeArrowheads="1"/>
            </p:cNvSpPr>
            <p:nvPr/>
          </p:nvSpPr>
          <p:spPr bwMode="auto">
            <a:xfrm>
              <a:off x="5428" y="2314"/>
              <a:ext cx="44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Oval 30"/>
            <p:cNvSpPr>
              <a:spLocks noChangeArrowheads="1"/>
            </p:cNvSpPr>
            <p:nvPr/>
          </p:nvSpPr>
          <p:spPr bwMode="auto">
            <a:xfrm>
              <a:off x="5697" y="2099"/>
              <a:ext cx="45" cy="46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 flipV="1">
              <a:off x="5600" y="1806"/>
              <a:ext cx="0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7524" tIns="53762" rIns="107524" bIns="5376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4" name="Group 32"/>
          <p:cNvGrpSpPr>
            <a:grpSpLocks/>
          </p:cNvGrpSpPr>
          <p:nvPr/>
        </p:nvGrpSpPr>
        <p:grpSpPr bwMode="auto">
          <a:xfrm>
            <a:off x="493713" y="2455863"/>
            <a:ext cx="4583112" cy="3060700"/>
            <a:chOff x="1407" y="1293"/>
            <a:chExt cx="2887" cy="1928"/>
          </a:xfrm>
        </p:grpSpPr>
        <p:sp>
          <p:nvSpPr>
            <p:cNvPr id="85" name="Line 33"/>
            <p:cNvSpPr>
              <a:spLocks noChangeShapeType="1"/>
            </p:cNvSpPr>
            <p:nvPr/>
          </p:nvSpPr>
          <p:spPr bwMode="auto">
            <a:xfrm>
              <a:off x="1559" y="2024"/>
              <a:ext cx="26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7524" tIns="53762" rIns="107524" bIns="5376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Oval 34"/>
            <p:cNvSpPr>
              <a:spLocks noChangeArrowheads="1"/>
            </p:cNvSpPr>
            <p:nvPr/>
          </p:nvSpPr>
          <p:spPr bwMode="auto">
            <a:xfrm>
              <a:off x="4089" y="2023"/>
              <a:ext cx="205" cy="475"/>
            </a:xfrm>
            <a:prstGeom prst="ellipse">
              <a:avLst/>
            </a:prstGeom>
            <a:solidFill>
              <a:srgbClr val="CCCC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Line 35"/>
            <p:cNvSpPr>
              <a:spLocks noChangeShapeType="1"/>
            </p:cNvSpPr>
            <p:nvPr/>
          </p:nvSpPr>
          <p:spPr bwMode="auto">
            <a:xfrm>
              <a:off x="1550" y="2500"/>
              <a:ext cx="26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7524" tIns="53762" rIns="107524" bIns="5376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Arc 36"/>
            <p:cNvSpPr>
              <a:spLocks/>
            </p:cNvSpPr>
            <p:nvPr/>
          </p:nvSpPr>
          <p:spPr bwMode="auto">
            <a:xfrm>
              <a:off x="1407" y="2026"/>
              <a:ext cx="187" cy="470"/>
            </a:xfrm>
            <a:custGeom>
              <a:avLst/>
              <a:gdLst>
                <a:gd name="T0" fmla="*/ 0 w 21600"/>
                <a:gd name="T1" fmla="*/ 0 h 42396"/>
                <a:gd name="T2" fmla="*/ 0 w 21600"/>
                <a:gd name="T3" fmla="*/ 0 h 42396"/>
                <a:gd name="T4" fmla="*/ 0 w 21600"/>
                <a:gd name="T5" fmla="*/ 0 h 423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396"/>
                <a:gd name="T11" fmla="*/ 21600 w 21600"/>
                <a:gd name="T12" fmla="*/ 42396 h 423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396" fill="none" extrusionOk="0">
                  <a:moveTo>
                    <a:pt x="15953" y="42395"/>
                  </a:moveTo>
                  <a:cubicBezTo>
                    <a:pt x="6537" y="39845"/>
                    <a:pt x="0" y="31301"/>
                    <a:pt x="0" y="21547"/>
                  </a:cubicBezTo>
                  <a:cubicBezTo>
                    <a:pt x="-1" y="10205"/>
                    <a:pt x="8771" y="795"/>
                    <a:pt x="20085" y="0"/>
                  </a:cubicBezTo>
                </a:path>
                <a:path w="21600" h="42396" stroke="0" extrusionOk="0">
                  <a:moveTo>
                    <a:pt x="15953" y="42395"/>
                  </a:moveTo>
                  <a:cubicBezTo>
                    <a:pt x="6537" y="39845"/>
                    <a:pt x="0" y="31301"/>
                    <a:pt x="0" y="21547"/>
                  </a:cubicBezTo>
                  <a:cubicBezTo>
                    <a:pt x="-1" y="10205"/>
                    <a:pt x="8771" y="795"/>
                    <a:pt x="20085" y="0"/>
                  </a:cubicBezTo>
                  <a:lnTo>
                    <a:pt x="21600" y="21547"/>
                  </a:lnTo>
                  <a:lnTo>
                    <a:pt x="15953" y="4239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AutoShape 37"/>
            <p:cNvSpPr>
              <a:spLocks noChangeArrowheads="1"/>
            </p:cNvSpPr>
            <p:nvPr/>
          </p:nvSpPr>
          <p:spPr bwMode="auto">
            <a:xfrm>
              <a:off x="2174" y="2115"/>
              <a:ext cx="1394" cy="320"/>
            </a:xfrm>
            <a:prstGeom prst="rightArrow">
              <a:avLst>
                <a:gd name="adj1" fmla="val 50000"/>
                <a:gd name="adj2" fmla="val 108906"/>
              </a:avLst>
            </a:prstGeom>
            <a:solidFill>
              <a:srgbClr val="CC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7367" name="Group 38"/>
            <p:cNvGrpSpPr>
              <a:grpSpLocks/>
            </p:cNvGrpSpPr>
            <p:nvPr/>
          </p:nvGrpSpPr>
          <p:grpSpPr bwMode="auto">
            <a:xfrm>
              <a:off x="2217" y="1293"/>
              <a:ext cx="1146" cy="1928"/>
              <a:chOff x="2344" y="1135"/>
              <a:chExt cx="1044" cy="1905"/>
            </a:xfrm>
          </p:grpSpPr>
          <p:sp>
            <p:nvSpPr>
              <p:cNvPr id="92" name="Arc 39"/>
              <p:cNvSpPr>
                <a:spLocks/>
              </p:cNvSpPr>
              <p:nvPr/>
            </p:nvSpPr>
            <p:spPr bwMode="auto">
              <a:xfrm>
                <a:off x="2615" y="1497"/>
                <a:ext cx="558" cy="1152"/>
              </a:xfrm>
              <a:custGeom>
                <a:avLst/>
                <a:gdLst>
                  <a:gd name="T0" fmla="*/ 0 w 41555"/>
                  <a:gd name="T1" fmla="*/ 0 h 43200"/>
                  <a:gd name="T2" fmla="*/ 0 w 41555"/>
                  <a:gd name="T3" fmla="*/ 0 h 43200"/>
                  <a:gd name="T4" fmla="*/ 0 w 41555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1555"/>
                  <a:gd name="T10" fmla="*/ 0 h 43200"/>
                  <a:gd name="T11" fmla="*/ 41555 w 4155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555" h="43200" fill="none" extrusionOk="0">
                    <a:moveTo>
                      <a:pt x="40846" y="31405"/>
                    </a:moveTo>
                    <a:cubicBezTo>
                      <a:pt x="37158" y="38642"/>
                      <a:pt x="2972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335" y="-1"/>
                      <a:pt x="38210" y="5261"/>
                      <a:pt x="41554" y="13331"/>
                    </a:cubicBezTo>
                  </a:path>
                  <a:path w="41555" h="43200" stroke="0" extrusionOk="0">
                    <a:moveTo>
                      <a:pt x="40846" y="31405"/>
                    </a:moveTo>
                    <a:cubicBezTo>
                      <a:pt x="37158" y="38642"/>
                      <a:pt x="2972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335" y="-1"/>
                      <a:pt x="38210" y="5261"/>
                      <a:pt x="41554" y="13331"/>
                    </a:cubicBezTo>
                    <a:lnTo>
                      <a:pt x="21600" y="21600"/>
                    </a:lnTo>
                    <a:lnTo>
                      <a:pt x="40846" y="3140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07524" tIns="53762" rIns="107524" bIns="53762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b="1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3" name="Arc 40"/>
              <p:cNvSpPr>
                <a:spLocks/>
              </p:cNvSpPr>
              <p:nvPr/>
            </p:nvSpPr>
            <p:spPr bwMode="auto">
              <a:xfrm>
                <a:off x="2479" y="1316"/>
                <a:ext cx="787" cy="1497"/>
              </a:xfrm>
              <a:custGeom>
                <a:avLst/>
                <a:gdLst>
                  <a:gd name="T0" fmla="*/ 0 w 42479"/>
                  <a:gd name="T1" fmla="*/ 0 h 43200"/>
                  <a:gd name="T2" fmla="*/ 0 w 42479"/>
                  <a:gd name="T3" fmla="*/ 0 h 43200"/>
                  <a:gd name="T4" fmla="*/ 0 w 4247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479"/>
                  <a:gd name="T10" fmla="*/ 0 h 43200"/>
                  <a:gd name="T11" fmla="*/ 42479 w 42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479" h="43200" fill="none" extrusionOk="0">
                    <a:moveTo>
                      <a:pt x="41843" y="29132"/>
                    </a:moveTo>
                    <a:cubicBezTo>
                      <a:pt x="38696" y="37590"/>
                      <a:pt x="30623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398" y="-1"/>
                      <a:pt x="39969" y="6595"/>
                      <a:pt x="42479" y="16066"/>
                    </a:cubicBezTo>
                  </a:path>
                  <a:path w="42479" h="43200" stroke="0" extrusionOk="0">
                    <a:moveTo>
                      <a:pt x="41843" y="29132"/>
                    </a:moveTo>
                    <a:cubicBezTo>
                      <a:pt x="38696" y="37590"/>
                      <a:pt x="30623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398" y="-1"/>
                      <a:pt x="39969" y="6595"/>
                      <a:pt x="42479" y="16066"/>
                    </a:cubicBezTo>
                    <a:lnTo>
                      <a:pt x="21600" y="21600"/>
                    </a:lnTo>
                    <a:lnTo>
                      <a:pt x="41843" y="2913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07524" tIns="53762" rIns="107524" bIns="53762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b="1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" name="Arc 41"/>
              <p:cNvSpPr>
                <a:spLocks/>
              </p:cNvSpPr>
              <p:nvPr/>
            </p:nvSpPr>
            <p:spPr bwMode="auto">
              <a:xfrm>
                <a:off x="2344" y="1135"/>
                <a:ext cx="1044" cy="1905"/>
              </a:xfrm>
              <a:custGeom>
                <a:avLst/>
                <a:gdLst>
                  <a:gd name="T0" fmla="*/ 0 w 42479"/>
                  <a:gd name="T1" fmla="*/ 0 h 43200"/>
                  <a:gd name="T2" fmla="*/ 0 w 42479"/>
                  <a:gd name="T3" fmla="*/ 0 h 43200"/>
                  <a:gd name="T4" fmla="*/ 0 w 4247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479"/>
                  <a:gd name="T10" fmla="*/ 0 h 43200"/>
                  <a:gd name="T11" fmla="*/ 42479 w 42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479" h="43200" fill="none" extrusionOk="0">
                    <a:moveTo>
                      <a:pt x="42443" y="27265"/>
                    </a:moveTo>
                    <a:cubicBezTo>
                      <a:pt x="39886" y="36671"/>
                      <a:pt x="31347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398" y="-1"/>
                      <a:pt x="39969" y="6595"/>
                      <a:pt x="42479" y="16066"/>
                    </a:cubicBezTo>
                  </a:path>
                  <a:path w="42479" h="43200" stroke="0" extrusionOk="0">
                    <a:moveTo>
                      <a:pt x="42443" y="27265"/>
                    </a:moveTo>
                    <a:cubicBezTo>
                      <a:pt x="39886" y="36671"/>
                      <a:pt x="31347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398" y="-1"/>
                      <a:pt x="39969" y="6595"/>
                      <a:pt x="42479" y="16066"/>
                    </a:cubicBezTo>
                    <a:lnTo>
                      <a:pt x="21600" y="21600"/>
                    </a:lnTo>
                    <a:lnTo>
                      <a:pt x="42443" y="2726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07524" tIns="53762" rIns="107524" bIns="53762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b="1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" name="Arc 42"/>
              <p:cNvSpPr>
                <a:spLocks/>
              </p:cNvSpPr>
              <p:nvPr/>
            </p:nvSpPr>
            <p:spPr bwMode="auto">
              <a:xfrm>
                <a:off x="2745" y="1636"/>
                <a:ext cx="324" cy="905"/>
              </a:xfrm>
              <a:custGeom>
                <a:avLst/>
                <a:gdLst>
                  <a:gd name="T0" fmla="*/ 0 w 40175"/>
                  <a:gd name="T1" fmla="*/ 0 h 43200"/>
                  <a:gd name="T2" fmla="*/ 0 w 40175"/>
                  <a:gd name="T3" fmla="*/ 0 h 43200"/>
                  <a:gd name="T4" fmla="*/ 0 w 40175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0175"/>
                  <a:gd name="T10" fmla="*/ 0 h 43200"/>
                  <a:gd name="T11" fmla="*/ 40175 w 4017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175" h="43200" fill="none" extrusionOk="0">
                    <a:moveTo>
                      <a:pt x="39725" y="33349"/>
                    </a:moveTo>
                    <a:cubicBezTo>
                      <a:pt x="35743" y="39492"/>
                      <a:pt x="2892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9223" y="-1"/>
                      <a:pt x="36283" y="4019"/>
                      <a:pt x="40174" y="10575"/>
                    </a:cubicBezTo>
                  </a:path>
                  <a:path w="40175" h="43200" stroke="0" extrusionOk="0">
                    <a:moveTo>
                      <a:pt x="39725" y="33349"/>
                    </a:moveTo>
                    <a:cubicBezTo>
                      <a:pt x="35743" y="39492"/>
                      <a:pt x="2892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9223" y="-1"/>
                      <a:pt x="36283" y="4019"/>
                      <a:pt x="40174" y="10575"/>
                    </a:cubicBezTo>
                    <a:lnTo>
                      <a:pt x="21600" y="21600"/>
                    </a:lnTo>
                    <a:lnTo>
                      <a:pt x="39725" y="33349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07524" tIns="53762" rIns="107524" bIns="53762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b="1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1" name="Line 43"/>
            <p:cNvSpPr>
              <a:spLocks noChangeShapeType="1"/>
            </p:cNvSpPr>
            <p:nvPr/>
          </p:nvSpPr>
          <p:spPr bwMode="auto">
            <a:xfrm flipV="1">
              <a:off x="2842" y="1806"/>
              <a:ext cx="0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7524" tIns="53762" rIns="107524" bIns="5376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6" name="Text Box 44"/>
          <p:cNvSpPr txBox="1">
            <a:spLocks noChangeArrowheads="1"/>
          </p:cNvSpPr>
          <p:nvPr/>
        </p:nvSpPr>
        <p:spPr bwMode="auto">
          <a:xfrm>
            <a:off x="1720850" y="3846513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600" b="1">
                <a:solidFill>
                  <a:srgbClr val="FFFFFF"/>
                </a:solidFill>
                <a:latin typeface="Arial" charset="0"/>
                <a:cs typeface="Arial" charset="0"/>
              </a:rPr>
              <a:t>I = corrente</a:t>
            </a:r>
          </a:p>
        </p:txBody>
      </p:sp>
      <p:sp>
        <p:nvSpPr>
          <p:cNvPr id="97" name="Text Box 4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852863" y="5156200"/>
            <a:ext cx="1797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600" b="1">
                <a:solidFill>
                  <a:srgbClr val="0033CC"/>
                </a:solidFill>
                <a:latin typeface="Arial" charset="0"/>
                <a:cs typeface="Arial" charset="0"/>
              </a:rPr>
              <a:t>linhas de força</a:t>
            </a:r>
          </a:p>
        </p:txBody>
      </p:sp>
      <p:sp>
        <p:nvSpPr>
          <p:cNvPr id="98" name="Line 46"/>
          <p:cNvSpPr>
            <a:spLocks noChangeShapeType="1"/>
          </p:cNvSpPr>
          <p:nvPr/>
        </p:nvSpPr>
        <p:spPr bwMode="auto">
          <a:xfrm>
            <a:off x="4500563" y="5156200"/>
            <a:ext cx="1511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7524" tIns="53762" rIns="107524" bIns="537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b="1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" name="Line 47"/>
          <p:cNvSpPr>
            <a:spLocks noChangeShapeType="1"/>
          </p:cNvSpPr>
          <p:nvPr/>
        </p:nvSpPr>
        <p:spPr bwMode="auto">
          <a:xfrm flipH="1">
            <a:off x="3132138" y="54451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7524" tIns="53762" rIns="107524" bIns="537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b="1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0" name="Group 48"/>
          <p:cNvGrpSpPr>
            <a:grpSpLocks/>
          </p:cNvGrpSpPr>
          <p:nvPr/>
        </p:nvGrpSpPr>
        <p:grpSpPr bwMode="auto">
          <a:xfrm>
            <a:off x="6818313" y="2736850"/>
            <a:ext cx="850900" cy="1036638"/>
            <a:chOff x="719" y="3538"/>
            <a:chExt cx="786" cy="971"/>
          </a:xfrm>
        </p:grpSpPr>
        <p:sp>
          <p:nvSpPr>
            <p:cNvPr id="101" name="Line 49"/>
            <p:cNvSpPr>
              <a:spLocks noChangeShapeType="1"/>
            </p:cNvSpPr>
            <p:nvPr/>
          </p:nvSpPr>
          <p:spPr bwMode="auto">
            <a:xfrm rot="10800000" flipH="1" flipV="1">
              <a:off x="1072" y="4173"/>
              <a:ext cx="183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7524" tIns="53762" rIns="107524" bIns="5376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Line 50"/>
            <p:cNvSpPr>
              <a:spLocks noChangeShapeType="1"/>
            </p:cNvSpPr>
            <p:nvPr/>
          </p:nvSpPr>
          <p:spPr bwMode="auto">
            <a:xfrm flipV="1">
              <a:off x="1072" y="3812"/>
              <a:ext cx="0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7524" tIns="53762" rIns="107524" bIns="5376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Oval 51"/>
            <p:cNvSpPr>
              <a:spLocks noChangeArrowheads="1"/>
            </p:cNvSpPr>
            <p:nvPr/>
          </p:nvSpPr>
          <p:spPr bwMode="auto">
            <a:xfrm>
              <a:off x="973" y="3630"/>
              <a:ext cx="182" cy="181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7524" tIns="53762" rIns="107524" bIns="53762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Line 52"/>
            <p:cNvSpPr>
              <a:spLocks noChangeShapeType="1"/>
            </p:cNvSpPr>
            <p:nvPr/>
          </p:nvSpPr>
          <p:spPr bwMode="auto">
            <a:xfrm flipV="1">
              <a:off x="892" y="4173"/>
              <a:ext cx="180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7524" tIns="53762" rIns="107524" bIns="5376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Line 53"/>
            <p:cNvSpPr>
              <a:spLocks noChangeShapeType="1"/>
            </p:cNvSpPr>
            <p:nvPr/>
          </p:nvSpPr>
          <p:spPr bwMode="auto">
            <a:xfrm rot="5400000" flipH="1" flipV="1">
              <a:off x="1098" y="3740"/>
              <a:ext cx="181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7524" tIns="53762" rIns="107524" bIns="5376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Line 54"/>
            <p:cNvSpPr>
              <a:spLocks noChangeShapeType="1"/>
            </p:cNvSpPr>
            <p:nvPr/>
          </p:nvSpPr>
          <p:spPr bwMode="auto">
            <a:xfrm rot="5400000" flipV="1">
              <a:off x="870" y="3743"/>
              <a:ext cx="180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7524" tIns="53762" rIns="107524" bIns="5376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55"/>
            <p:cNvSpPr>
              <a:spLocks/>
            </p:cNvSpPr>
            <p:nvPr/>
          </p:nvSpPr>
          <p:spPr bwMode="auto">
            <a:xfrm>
              <a:off x="719" y="3538"/>
              <a:ext cx="786" cy="971"/>
            </a:xfrm>
            <a:custGeom>
              <a:avLst/>
              <a:gdLst>
                <a:gd name="T0" fmla="*/ 355 w 786"/>
                <a:gd name="T1" fmla="*/ 729 h 971"/>
                <a:gd name="T2" fmla="*/ 219 w 786"/>
                <a:gd name="T3" fmla="*/ 911 h 971"/>
                <a:gd name="T4" fmla="*/ 128 w 786"/>
                <a:gd name="T5" fmla="*/ 956 h 971"/>
                <a:gd name="T6" fmla="*/ 128 w 786"/>
                <a:gd name="T7" fmla="*/ 820 h 971"/>
                <a:gd name="T8" fmla="*/ 264 w 786"/>
                <a:gd name="T9" fmla="*/ 638 h 971"/>
                <a:gd name="T10" fmla="*/ 264 w 786"/>
                <a:gd name="T11" fmla="*/ 457 h 971"/>
                <a:gd name="T12" fmla="*/ 38 w 786"/>
                <a:gd name="T13" fmla="*/ 230 h 971"/>
                <a:gd name="T14" fmla="*/ 38 w 786"/>
                <a:gd name="T15" fmla="*/ 139 h 971"/>
                <a:gd name="T16" fmla="*/ 219 w 786"/>
                <a:gd name="T17" fmla="*/ 230 h 971"/>
                <a:gd name="T18" fmla="*/ 219 w 786"/>
                <a:gd name="T19" fmla="*/ 185 h 971"/>
                <a:gd name="T20" fmla="*/ 219 w 786"/>
                <a:gd name="T21" fmla="*/ 49 h 971"/>
                <a:gd name="T22" fmla="*/ 310 w 786"/>
                <a:gd name="T23" fmla="*/ 3 h 971"/>
                <a:gd name="T24" fmla="*/ 401 w 786"/>
                <a:gd name="T25" fmla="*/ 28 h 971"/>
                <a:gd name="T26" fmla="*/ 491 w 786"/>
                <a:gd name="T27" fmla="*/ 139 h 971"/>
                <a:gd name="T28" fmla="*/ 491 w 786"/>
                <a:gd name="T29" fmla="*/ 185 h 971"/>
                <a:gd name="T30" fmla="*/ 582 w 786"/>
                <a:gd name="T31" fmla="*/ 139 h 971"/>
                <a:gd name="T32" fmla="*/ 627 w 786"/>
                <a:gd name="T33" fmla="*/ 94 h 971"/>
                <a:gd name="T34" fmla="*/ 763 w 786"/>
                <a:gd name="T35" fmla="*/ 139 h 971"/>
                <a:gd name="T36" fmla="*/ 491 w 786"/>
                <a:gd name="T37" fmla="*/ 412 h 971"/>
                <a:gd name="T38" fmla="*/ 446 w 786"/>
                <a:gd name="T39" fmla="*/ 593 h 971"/>
                <a:gd name="T40" fmla="*/ 627 w 786"/>
                <a:gd name="T41" fmla="*/ 820 h 971"/>
                <a:gd name="T42" fmla="*/ 582 w 786"/>
                <a:gd name="T43" fmla="*/ 956 h 971"/>
                <a:gd name="T44" fmla="*/ 355 w 786"/>
                <a:gd name="T45" fmla="*/ 729 h 9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6"/>
                <a:gd name="T70" fmla="*/ 0 h 971"/>
                <a:gd name="T71" fmla="*/ 786 w 786"/>
                <a:gd name="T72" fmla="*/ 971 h 9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6" h="971">
                  <a:moveTo>
                    <a:pt x="355" y="729"/>
                  </a:moveTo>
                  <a:cubicBezTo>
                    <a:pt x="294" y="721"/>
                    <a:pt x="257" y="873"/>
                    <a:pt x="219" y="911"/>
                  </a:cubicBezTo>
                  <a:cubicBezTo>
                    <a:pt x="181" y="949"/>
                    <a:pt x="143" y="971"/>
                    <a:pt x="128" y="956"/>
                  </a:cubicBezTo>
                  <a:cubicBezTo>
                    <a:pt x="113" y="941"/>
                    <a:pt x="105" y="873"/>
                    <a:pt x="128" y="820"/>
                  </a:cubicBezTo>
                  <a:cubicBezTo>
                    <a:pt x="151" y="767"/>
                    <a:pt x="241" y="699"/>
                    <a:pt x="264" y="638"/>
                  </a:cubicBezTo>
                  <a:cubicBezTo>
                    <a:pt x="287" y="577"/>
                    <a:pt x="302" y="525"/>
                    <a:pt x="264" y="457"/>
                  </a:cubicBezTo>
                  <a:cubicBezTo>
                    <a:pt x="226" y="389"/>
                    <a:pt x="76" y="283"/>
                    <a:pt x="38" y="230"/>
                  </a:cubicBezTo>
                  <a:cubicBezTo>
                    <a:pt x="0" y="177"/>
                    <a:pt x="8" y="139"/>
                    <a:pt x="38" y="139"/>
                  </a:cubicBezTo>
                  <a:cubicBezTo>
                    <a:pt x="68" y="139"/>
                    <a:pt x="189" y="222"/>
                    <a:pt x="219" y="230"/>
                  </a:cubicBezTo>
                  <a:cubicBezTo>
                    <a:pt x="249" y="238"/>
                    <a:pt x="219" y="215"/>
                    <a:pt x="219" y="185"/>
                  </a:cubicBezTo>
                  <a:cubicBezTo>
                    <a:pt x="219" y="155"/>
                    <a:pt x="204" y="79"/>
                    <a:pt x="219" y="49"/>
                  </a:cubicBezTo>
                  <a:cubicBezTo>
                    <a:pt x="234" y="19"/>
                    <a:pt x="280" y="6"/>
                    <a:pt x="310" y="3"/>
                  </a:cubicBezTo>
                  <a:cubicBezTo>
                    <a:pt x="340" y="0"/>
                    <a:pt x="371" y="5"/>
                    <a:pt x="401" y="28"/>
                  </a:cubicBezTo>
                  <a:cubicBezTo>
                    <a:pt x="431" y="51"/>
                    <a:pt x="476" y="113"/>
                    <a:pt x="491" y="139"/>
                  </a:cubicBezTo>
                  <a:cubicBezTo>
                    <a:pt x="506" y="165"/>
                    <a:pt x="476" y="185"/>
                    <a:pt x="491" y="185"/>
                  </a:cubicBezTo>
                  <a:cubicBezTo>
                    <a:pt x="506" y="185"/>
                    <a:pt x="559" y="154"/>
                    <a:pt x="582" y="139"/>
                  </a:cubicBezTo>
                  <a:cubicBezTo>
                    <a:pt x="605" y="124"/>
                    <a:pt x="597" y="94"/>
                    <a:pt x="627" y="94"/>
                  </a:cubicBezTo>
                  <a:cubicBezTo>
                    <a:pt x="657" y="94"/>
                    <a:pt x="786" y="86"/>
                    <a:pt x="763" y="139"/>
                  </a:cubicBezTo>
                  <a:cubicBezTo>
                    <a:pt x="740" y="192"/>
                    <a:pt x="544" y="336"/>
                    <a:pt x="491" y="412"/>
                  </a:cubicBezTo>
                  <a:cubicBezTo>
                    <a:pt x="438" y="488"/>
                    <a:pt x="423" y="525"/>
                    <a:pt x="446" y="593"/>
                  </a:cubicBezTo>
                  <a:cubicBezTo>
                    <a:pt x="469" y="661"/>
                    <a:pt x="604" y="759"/>
                    <a:pt x="627" y="820"/>
                  </a:cubicBezTo>
                  <a:cubicBezTo>
                    <a:pt x="650" y="881"/>
                    <a:pt x="627" y="971"/>
                    <a:pt x="582" y="956"/>
                  </a:cubicBezTo>
                  <a:cubicBezTo>
                    <a:pt x="537" y="941"/>
                    <a:pt x="416" y="737"/>
                    <a:pt x="355" y="7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107524" tIns="53762" rIns="107524" bIns="5376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0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846388"/>
            <a:ext cx="3530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DUÇÃO ELETROMAGNETICA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323"/>
            <a:ext cx="9144000" cy="490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Subtítulo 2"/>
          <p:cNvSpPr txBox="1">
            <a:spLocks/>
          </p:cNvSpPr>
          <p:nvPr/>
        </p:nvSpPr>
        <p:spPr bwMode="auto">
          <a:xfrm>
            <a:off x="17463" y="957249"/>
            <a:ext cx="83518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pt-BR" altLang="pt-BR" b="1" dirty="0">
                <a:latin typeface="Calibri" pitchFamily="34" charset="0"/>
              </a:rPr>
              <a:t>Campos eletromagnéticos: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ubtítulo 2"/>
          <p:cNvSpPr txBox="1">
            <a:spLocks/>
          </p:cNvSpPr>
          <p:nvPr/>
        </p:nvSpPr>
        <p:spPr bwMode="auto">
          <a:xfrm>
            <a:off x="36513" y="1557338"/>
            <a:ext cx="82804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pt-BR" altLang="pt-BR">
                <a:latin typeface="Calibri" pitchFamily="34" charset="0"/>
              </a:rPr>
              <a:t>Campos eletromagnéticos: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47700" y="2097088"/>
            <a:ext cx="76327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pt-BR" altLang="pt-BR" sz="2400">
                <a:latin typeface="Calibri" pitchFamily="34" charset="0"/>
              </a:rPr>
              <a:t>Sendo assim teremos dois riscos relacionados às tensões induzidas por campos eletromagnéticos: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pt-BR" altLang="pt-BR" sz="2400">
                <a:latin typeface="Calibri" pitchFamily="34" charset="0"/>
              </a:rPr>
              <a:t>Acidente por choques elétricos em circuitos considerados desenergizados, mas sob tensão induzida;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pt-BR" altLang="pt-BR" sz="2400">
                <a:latin typeface="Calibri" pitchFamily="34" charset="0"/>
              </a:rPr>
              <a:t>Influência de campos eletromagnéticos em equipamentos de comunicação, controle, medição, podendo gerar também acidentes pela alteração de seu funcionamento  (perturbação eletromagnética</a:t>
            </a:r>
            <a:r>
              <a:rPr lang="en-US" altLang="pt-BR" sz="2400">
                <a:latin typeface="Calibri" pitchFamily="34" charset="0"/>
              </a:rPr>
              <a:t>).</a:t>
            </a:r>
            <a:endParaRPr lang="pt-BR" altLang="pt-BR" sz="2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ubtítulo 2"/>
          <p:cNvSpPr txBox="1">
            <a:spLocks/>
          </p:cNvSpPr>
          <p:nvPr/>
        </p:nvSpPr>
        <p:spPr bwMode="auto">
          <a:xfrm>
            <a:off x="0" y="1557338"/>
            <a:ext cx="82804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pt-BR" altLang="pt-BR">
                <a:latin typeface="Calibri" pitchFamily="34" charset="0"/>
              </a:rPr>
              <a:t>Campos eletromagnéticos: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95288" y="2389188"/>
            <a:ext cx="78851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pt-BR" altLang="pt-BR" sz="2400" dirty="0">
                <a:latin typeface="Calibri" pitchFamily="34" charset="0"/>
              </a:rPr>
              <a:t>Para minimizar os efeitos dos campos eletromagnéticos devemos: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pt-BR" altLang="pt-BR" sz="2400" dirty="0">
                <a:latin typeface="Calibri" pitchFamily="34" charset="0"/>
              </a:rPr>
              <a:t>Adoção de procedimentos de segurança;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pt-BR" altLang="pt-BR" sz="2400" dirty="0">
                <a:latin typeface="Calibri" pitchFamily="34" charset="0"/>
              </a:rPr>
              <a:t>Utilização de detector de tensão;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pt-BR" altLang="pt-BR" sz="2400" dirty="0">
                <a:latin typeface="Calibri" pitchFamily="34" charset="0"/>
              </a:rPr>
              <a:t>Sistemas fixos de aterramento;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pt-BR" altLang="pt-BR" sz="2400" dirty="0">
                <a:latin typeface="Calibri" pitchFamily="34" charset="0"/>
              </a:rPr>
              <a:t>Sistemas temporários de aterramento;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pt-BR" altLang="pt-BR" sz="2400" dirty="0">
                <a:latin typeface="Calibri" pitchFamily="34" charset="0"/>
              </a:rPr>
              <a:t>Equipamentos eletroeletrônicos imunes à perturbação eletromagnética.</a:t>
            </a:r>
            <a:r>
              <a:rPr lang="en-US" altLang="pt-BR" sz="2400" dirty="0">
                <a:latin typeface="Calibri" pitchFamily="34" charset="0"/>
              </a:rPr>
              <a:t> </a:t>
            </a:r>
            <a:endParaRPr lang="pt-BR" altLang="pt-BR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presentação modelo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13526</TotalTime>
  <Words>201</Words>
  <Application>Microsoft Office PowerPoint</Application>
  <PresentationFormat>Apresentação na tela (4:3)</PresentationFormat>
  <Paragraphs>22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Tema do Office</vt:lpstr>
      <vt:lpstr>1_Tema do Office</vt:lpstr>
      <vt:lpstr>Apresentação modelo</vt:lpstr>
      <vt:lpstr>Slide 1</vt:lpstr>
      <vt:lpstr>NR – 10:</vt:lpstr>
      <vt:lpstr>Slide 3</vt:lpstr>
      <vt:lpstr>Slide 4</vt:lpstr>
      <vt:lpstr>Slide 5</vt:lpstr>
      <vt:lpstr>Slide 6</vt:lpstr>
    </vt:vector>
  </TitlesOfParts>
  <Company>SESI - SENAI  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ss1010334</dc:creator>
  <cp:lastModifiedBy>Oficina</cp:lastModifiedBy>
  <cp:revision>659</cp:revision>
  <dcterms:created xsi:type="dcterms:W3CDTF">2011-05-25T19:06:43Z</dcterms:created>
  <dcterms:modified xsi:type="dcterms:W3CDTF">2025-02-12T02:28:59Z</dcterms:modified>
</cp:coreProperties>
</file>