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7"/>
  </p:notesMasterIdLst>
  <p:handoutMasterIdLst>
    <p:handoutMasterId r:id="rId8"/>
  </p:handoutMasterIdLst>
  <p:sldIdLst>
    <p:sldId id="458" r:id="rId2"/>
    <p:sldId id="459" r:id="rId3"/>
    <p:sldId id="460" r:id="rId4"/>
    <p:sldId id="466" r:id="rId5"/>
    <p:sldId id="461" r:id="rId6"/>
  </p:sldIdLst>
  <p:sldSz cx="12192000" cy="68580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66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>
        <p:scale>
          <a:sx n="50" d="100"/>
          <a:sy n="50" d="100"/>
        </p:scale>
        <p:origin x="-2838" y="-12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E8CF4-5A68-47D3-91A9-FA79630A599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8C612C-849B-4364-94E8-3DA89E3BDD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7117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 userDrawn="1"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0ABAF-9EB8-4427-9A61-73374020CA8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5721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30431-DC0C-4755-A539-1DD7EB893B3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2888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30431-DC0C-4755-A539-1DD7EB893B3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932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30431-DC0C-4755-A539-1DD7EB893B3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7765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24195-86B4-4162-AE92-3F8BEF8097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7590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63043-ADB7-493D-BEB6-2ED0A23CDE2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lipse 7"/>
          <p:cNvSpPr/>
          <p:nvPr userDrawn="1"/>
        </p:nvSpPr>
        <p:spPr>
          <a:xfrm>
            <a:off x="9207787" y="3140968"/>
            <a:ext cx="1104185" cy="1104185"/>
          </a:xfrm>
          <a:prstGeom prst="ellipse">
            <a:avLst/>
          </a:prstGeom>
          <a:blipFill dpi="0" rotWithShape="1">
            <a:blip r:embed="rId2">
              <a:alphaModFix amt="7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spaço Reservado para Título 2"/>
          <p:cNvSpPr txBox="1">
            <a:spLocks/>
          </p:cNvSpPr>
          <p:nvPr userDrawn="1"/>
        </p:nvSpPr>
        <p:spPr>
          <a:xfrm>
            <a:off x="8566389" y="4445749"/>
            <a:ext cx="2386980" cy="2382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3200" b="1" i="0" u="none" strike="noStrike" cap="none">
                <a:solidFill>
                  <a:schemeClr val="bg1"/>
                </a:solidFill>
                <a:latin typeface="+mj-lt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sz="1000" b="0" i="0" u="none" strike="noStrike" kern="1200" cap="none" dirty="0" smtClean="0">
                <a:solidFill>
                  <a:schemeClr val="bg1"/>
                </a:solidFill>
                <a:effectLst/>
                <a:latin typeface="+mj-lt"/>
                <a:ea typeface="Arial"/>
                <a:cs typeface="Arial"/>
                <a:sym typeface="Arial"/>
              </a:rPr>
              <a:t>© </a:t>
            </a:r>
            <a:r>
              <a:rPr lang="pt-BR" sz="1000" kern="0" dirty="0" smtClean="0">
                <a:solidFill>
                  <a:schemeClr val="bg1"/>
                </a:solidFill>
              </a:rPr>
              <a:t>SST</a:t>
            </a:r>
            <a:r>
              <a:rPr lang="pt-BR" sz="1000" kern="0" baseline="0" dirty="0" smtClean="0">
                <a:solidFill>
                  <a:schemeClr val="bg1"/>
                </a:solidFill>
              </a:rPr>
              <a:t> TITÃS 2022. </a:t>
            </a:r>
            <a:r>
              <a:rPr lang="pt-BR" sz="1000" b="0" i="0" u="none" strike="noStrike" kern="1200" cap="none" dirty="0" smtClean="0">
                <a:solidFill>
                  <a:schemeClr val="bg1"/>
                </a:solidFill>
                <a:effectLst/>
                <a:latin typeface="+mj-lt"/>
                <a:ea typeface="Arial"/>
                <a:cs typeface="Arial"/>
                <a:sym typeface="Arial"/>
              </a:rPr>
              <a:t>Todos</a:t>
            </a:r>
            <a:r>
              <a:rPr lang="pt-BR" sz="1000" b="0" i="0" u="none" strike="noStrike" kern="1200" cap="none" baseline="0" dirty="0" smtClean="0">
                <a:solidFill>
                  <a:schemeClr val="bg1"/>
                </a:solidFill>
                <a:effectLst/>
                <a:latin typeface="+mj-lt"/>
                <a:ea typeface="Arial"/>
                <a:cs typeface="Arial"/>
                <a:sym typeface="Arial"/>
              </a:rPr>
              <a:t> os Direitos Reservados</a:t>
            </a:r>
            <a:endParaRPr lang="pt-BR" sz="10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4431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5D1C0-E82E-468C-B5E9-4B72488CC0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8687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0A197-5379-4204-983D-24D31617C0A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5676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CF0FE-9B42-43B0-9492-D2C1434F571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1955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73B4F-337F-4878-8242-00A1A833DC0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3112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505DD-A378-4F24-B6B1-6C4AD125E15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6926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B799E-9EB0-4E9E-AAE9-5A0D8EC9812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7465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E78CE-4141-4446-976C-035815038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563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BF239-0726-424E-8E4C-3223BC8A30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392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>
              <a:defRPr/>
            </a:pPr>
            <a:fld id="{2EC4DC2E-28A0-4A88-BFF4-2E2A8A72039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0269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 l="-7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2730431-DC0C-4755-A539-1DD7EB893B3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53925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988530" y="-285776"/>
            <a:ext cx="7393008" cy="1143000"/>
          </a:xfrm>
        </p:spPr>
        <p:txBody>
          <a:bodyPr/>
          <a:lstStyle/>
          <a:p>
            <a:pPr eaLnBrk="1" hangingPunct="1"/>
            <a:r>
              <a:rPr lang="pt-BR" sz="3600" b="1" dirty="0">
                <a:latin typeface="Garamond" pitchFamily="18" charset="0"/>
              </a:rPr>
              <a:t>ANATOMIA</a:t>
            </a:r>
            <a:endParaRPr lang="pt-BR" sz="3500" b="1" dirty="0">
              <a:latin typeface="Palatino Linotype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09588" y="652928"/>
            <a:ext cx="9108000" cy="1620000"/>
          </a:xfrm>
        </p:spPr>
        <p:txBody>
          <a:bodyPr/>
          <a:lstStyle/>
          <a:p>
            <a:pPr marL="609600" indent="-609600" algn="just" eaLnBrk="1" hangingPunct="1">
              <a:buClr>
                <a:srgbClr val="006600"/>
              </a:buClr>
              <a:buNone/>
            </a:pPr>
            <a:r>
              <a:rPr lang="pt-BR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</a:p>
        </p:txBody>
      </p:sp>
      <p:sp>
        <p:nvSpPr>
          <p:cNvPr id="221189" name="Line 5"/>
          <p:cNvSpPr>
            <a:spLocks noChangeShapeType="1"/>
          </p:cNvSpPr>
          <p:nvPr/>
        </p:nvSpPr>
        <p:spPr bwMode="auto">
          <a:xfrm>
            <a:off x="988531" y="866749"/>
            <a:ext cx="7197725" cy="0"/>
          </a:xfrm>
          <a:prstGeom prst="line">
            <a:avLst/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  <p:pic>
        <p:nvPicPr>
          <p:cNvPr id="9" name="Picture 7" descr="COLV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1" y="1285896"/>
            <a:ext cx="6529387" cy="355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738312" y="4859358"/>
            <a:ext cx="85725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pt-BR" sz="2400">
                <a:solidFill>
                  <a:schemeClr val="bg1"/>
                </a:solidFill>
                <a:latin typeface="Palatino Linotype" pitchFamily="18" charset="0"/>
              </a:rPr>
              <a:t>	As vértebras sustentam o corpo e protegem os nervos da espinha dorsal. Os discos atuam como amortecedores entre as vértebras.</a:t>
            </a:r>
          </a:p>
          <a:p>
            <a:pPr algn="just" eaLnBrk="0" hangingPunct="0"/>
            <a:r>
              <a:rPr lang="pt-BR" sz="2400">
                <a:solidFill>
                  <a:schemeClr val="bg1"/>
                </a:solidFill>
                <a:latin typeface="Palatino Linotype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76644 L 1.66667E-6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484784"/>
            <a:ext cx="9108000" cy="1620000"/>
          </a:xfrm>
        </p:spPr>
        <p:txBody>
          <a:bodyPr/>
          <a:lstStyle/>
          <a:p>
            <a:pPr marL="609600" indent="-609600" algn="just" eaLnBrk="1" hangingPunct="1">
              <a:buClr>
                <a:srgbClr val="006600"/>
              </a:buClr>
              <a:buNone/>
            </a:pPr>
            <a:r>
              <a:rPr lang="pt-BR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67240" y="1857364"/>
            <a:ext cx="4860032" cy="353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2100" indent="-292100" algn="ctr" eaLnBrk="0" hangingPunct="0">
              <a:lnSpc>
                <a:spcPct val="115000"/>
              </a:lnSpc>
              <a:buClr>
                <a:srgbClr val="FF3300"/>
              </a:buClr>
            </a:pPr>
            <a:r>
              <a:rPr lang="es-ES_tradnl" sz="2800" dirty="0" smtClean="0">
                <a:solidFill>
                  <a:schemeClr val="bg1"/>
                </a:solidFill>
                <a:latin typeface="Palatino Linotype" pitchFamily="18" charset="0"/>
              </a:rPr>
              <a:t>A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Coluna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Vertebral pode ser considerada como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um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conjunto de unidades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funcionais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colocadas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em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equilibrio gravitacional </a:t>
            </a:r>
            <a:r>
              <a:rPr lang="es-ES_tradnl" sz="2800" dirty="0" smtClean="0">
                <a:solidFill>
                  <a:schemeClr val="bg1"/>
                </a:solidFill>
                <a:latin typeface="Palatino Linotype" pitchFamily="18" charset="0"/>
              </a:rPr>
              <a:t>e </a:t>
            </a:r>
            <a:r>
              <a:rPr lang="es-ES_tradnl" sz="2800" dirty="0" err="1" smtClean="0">
                <a:solidFill>
                  <a:schemeClr val="bg1"/>
                </a:solidFill>
                <a:latin typeface="Palatino Linotype" pitchFamily="18" charset="0"/>
              </a:rPr>
              <a:t>capazes</a:t>
            </a:r>
            <a:r>
              <a:rPr lang="es-ES_tradnl" sz="2800" dirty="0" smtClean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de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uma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</a:t>
            </a:r>
            <a:r>
              <a:rPr lang="es-ES_tradnl" sz="2800" dirty="0" err="1">
                <a:solidFill>
                  <a:schemeClr val="bg1"/>
                </a:solidFill>
                <a:latin typeface="Palatino Linotype" pitchFamily="18" charset="0"/>
              </a:rPr>
              <a:t>flexibilidade</a:t>
            </a:r>
            <a:r>
              <a:rPr lang="es-ES_tradnl" sz="2800" dirty="0">
                <a:solidFill>
                  <a:schemeClr val="bg1"/>
                </a:solidFill>
                <a:latin typeface="Palatino Linotype" pitchFamily="18" charset="0"/>
              </a:rPr>
              <a:t> funcional.</a:t>
            </a:r>
          </a:p>
        </p:txBody>
      </p:sp>
      <p:pic>
        <p:nvPicPr>
          <p:cNvPr id="11" name="Picture 8" descr="g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40" y="1071546"/>
            <a:ext cx="295232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88530" y="-285776"/>
            <a:ext cx="7393008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ANATOMIA</a:t>
            </a:r>
            <a:endParaRPr kumimoji="0" lang="pt-BR" sz="3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738150" y="642918"/>
            <a:ext cx="9108000" cy="16200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609600" marR="0" lvl="0" indent="-6096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6600"/>
              </a:buClr>
              <a:buSzTx/>
              <a:buFont typeface="Wingdings 2" charset="2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	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988531" y="866749"/>
            <a:ext cx="7197725" cy="0"/>
          </a:xfrm>
          <a:prstGeom prst="line">
            <a:avLst/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76644 L 1.66667E-6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484784"/>
            <a:ext cx="9108000" cy="1620000"/>
          </a:xfrm>
        </p:spPr>
        <p:txBody>
          <a:bodyPr/>
          <a:lstStyle/>
          <a:p>
            <a:pPr marL="609600" indent="-609600" algn="just" eaLnBrk="1" hangingPunct="1">
              <a:buClr>
                <a:srgbClr val="006600"/>
              </a:buClr>
              <a:buNone/>
            </a:pPr>
            <a:r>
              <a:rPr lang="pt-BR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452530" y="1285860"/>
            <a:ext cx="6786610" cy="4929222"/>
            <a:chOff x="1746" y="1344"/>
            <a:chExt cx="3290" cy="1833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464" y="1582"/>
              <a:ext cx="572" cy="16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sz="2400" b="1">
                  <a:solidFill>
                    <a:schemeClr val="bg1"/>
                  </a:solidFill>
                </a:rPr>
                <a:t>Apófise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4128" y="1776"/>
              <a:ext cx="33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pic>
          <p:nvPicPr>
            <p:cNvPr id="13" name="Picture 10" descr="ga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46" y="1344"/>
              <a:ext cx="2362" cy="1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Rectangle 3"/>
          <p:cNvSpPr>
            <a:spLocks noGrp="1" noChangeArrowheads="1"/>
          </p:cNvSpPr>
          <p:nvPr>
            <p:ph type="title"/>
          </p:nvPr>
        </p:nvSpPr>
        <p:spPr>
          <a:xfrm>
            <a:off x="988530" y="-285776"/>
            <a:ext cx="7393008" cy="1143000"/>
          </a:xfrm>
        </p:spPr>
        <p:txBody>
          <a:bodyPr/>
          <a:lstStyle/>
          <a:p>
            <a:pPr eaLnBrk="1" hangingPunct="1"/>
            <a:r>
              <a:rPr lang="pt-BR" sz="3600" b="1" dirty="0">
                <a:latin typeface="Garamond" pitchFamily="18" charset="0"/>
              </a:rPr>
              <a:t>ANATOMIA</a:t>
            </a:r>
            <a:endParaRPr lang="pt-BR" sz="3500" b="1" dirty="0">
              <a:latin typeface="Palatino Linotype" pitchFamily="18" charset="0"/>
            </a:endParaRPr>
          </a:p>
        </p:txBody>
      </p:sp>
      <p:sp>
        <p:nvSpPr>
          <p:cNvPr id="20" name="Rectangle 4"/>
          <p:cNvSpPr txBox="1">
            <a:spLocks noChangeArrowheads="1"/>
          </p:cNvSpPr>
          <p:nvPr/>
        </p:nvSpPr>
        <p:spPr>
          <a:xfrm>
            <a:off x="809588" y="652928"/>
            <a:ext cx="9108000" cy="16200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609600" marR="0" lvl="0" indent="-6096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6600"/>
              </a:buClr>
              <a:buSzTx/>
              <a:buFont typeface="Wingdings 2" charset="2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	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988531" y="866749"/>
            <a:ext cx="7197725" cy="0"/>
          </a:xfrm>
          <a:prstGeom prst="line">
            <a:avLst/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76644 L 1.66667E-6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842242" y="1664010"/>
            <a:ext cx="9108000" cy="1620000"/>
          </a:xfrm>
        </p:spPr>
        <p:txBody>
          <a:bodyPr/>
          <a:lstStyle/>
          <a:p>
            <a:pPr marL="609600" indent="-609600" algn="just" eaLnBrk="1" hangingPunct="1">
              <a:buClr>
                <a:srgbClr val="006600"/>
              </a:buClr>
              <a:buNone/>
            </a:pPr>
            <a:r>
              <a:rPr lang="pt-BR" dirty="0">
                <a:solidFill>
                  <a:schemeClr val="bg1"/>
                </a:solidFill>
                <a:latin typeface="Palatino Linotype" pitchFamily="18" charset="0"/>
              </a:rPr>
              <a:t>	</a:t>
            </a:r>
          </a:p>
        </p:txBody>
      </p:sp>
      <p:pic>
        <p:nvPicPr>
          <p:cNvPr id="14" name="Picture 11" descr="ga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34" y="1142984"/>
            <a:ext cx="8154146" cy="5121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88530" y="-285776"/>
            <a:ext cx="7393008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ANATOMIA</a:t>
            </a:r>
            <a:endParaRPr kumimoji="0" lang="pt-BR" sz="3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809588" y="652928"/>
            <a:ext cx="9108000" cy="16200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609600" marR="0" lvl="0" indent="-6096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6600"/>
              </a:buClr>
              <a:buSzTx/>
              <a:buFont typeface="Wingdings 2" charset="2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	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988531" y="866749"/>
            <a:ext cx="7197725" cy="0"/>
          </a:xfrm>
          <a:prstGeom prst="line">
            <a:avLst/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76644 L 1.66667E-6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ga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4" y="1549997"/>
            <a:ext cx="4248150" cy="465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381124" y="829916"/>
            <a:ext cx="9108000" cy="1620000"/>
          </a:xfrm>
        </p:spPr>
        <p:txBody>
          <a:bodyPr/>
          <a:lstStyle/>
          <a:p>
            <a:pPr marL="609600" indent="-609600" algn="just" eaLnBrk="1" hangingPunct="1">
              <a:buClr>
                <a:srgbClr val="006600"/>
              </a:buClr>
              <a:buNone/>
            </a:pPr>
            <a:r>
              <a:rPr lang="pt-BR" dirty="0">
                <a:latin typeface="Palatino Linotype" pitchFamily="18" charset="0"/>
              </a:rPr>
              <a:t>	</a:t>
            </a:r>
          </a:p>
        </p:txBody>
      </p:sp>
      <p:pic>
        <p:nvPicPr>
          <p:cNvPr id="11" name="Picture 6" descr="ga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953124" y="1571612"/>
            <a:ext cx="4500722" cy="4565290"/>
          </a:xfrm>
          <a:noFill/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88530" y="-285776"/>
            <a:ext cx="7393008" cy="114300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ANATOMIA</a:t>
            </a:r>
            <a:endParaRPr kumimoji="0" lang="pt-BR" sz="3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809588" y="652928"/>
            <a:ext cx="9108000" cy="162000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609600" marR="0" lvl="0" indent="-6096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006600"/>
              </a:buClr>
              <a:buSzTx/>
              <a:buFont typeface="Wingdings 2" charset="2"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	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988531" y="866749"/>
            <a:ext cx="7197725" cy="0"/>
          </a:xfrm>
          <a:prstGeom prst="line">
            <a:avLst/>
          </a:prstGeom>
          <a:noFill/>
          <a:ln w="317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pt-B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76644 L 1.66667E-6 -1.85185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vel">
  <a:themeElements>
    <a:clrScheme name="Citável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vel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v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TM03457503[[fn=Citável]]</Template>
  <TotalTime>2927</TotalTime>
  <Words>29</Words>
  <Application>Microsoft Office PowerPoint</Application>
  <PresentationFormat>Personalizar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Citável</vt:lpstr>
      <vt:lpstr>ANATOMIA</vt:lpstr>
      <vt:lpstr>Slide 2</vt:lpstr>
      <vt:lpstr>ANATOMIA</vt:lpstr>
      <vt:lpstr>Slide 4</vt:lpstr>
      <vt:lpstr>Slide 5</vt:lpstr>
    </vt:vector>
  </TitlesOfParts>
  <Manager>Roberto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SST TITAS</dc:title>
  <dc:subject>Treinamento</dc:subject>
  <dc:creator>Lucas</dc:creator>
  <cp:lastModifiedBy>Oficina</cp:lastModifiedBy>
  <cp:revision>373</cp:revision>
  <dcterms:created xsi:type="dcterms:W3CDTF">2008-08-25T19:04:55Z</dcterms:created>
  <dcterms:modified xsi:type="dcterms:W3CDTF">2025-02-11T17:50:57Z</dcterms:modified>
</cp:coreProperties>
</file>